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7.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9.xml" ContentType="application/vnd.openxmlformats-officedocument.presentationml.notesSlide+xml"/>
  <Override PartName="/ppt/charts/chart8.xml" ContentType="application/vnd.openxmlformats-officedocument.drawingml.chart+xml"/>
  <Override PartName="/ppt/theme/themeOverride3.xml" ContentType="application/vnd.openxmlformats-officedocument.themeOverride+xml"/>
  <Override PartName="/ppt/charts/chart9.xml" ContentType="application/vnd.openxmlformats-officedocument.drawingml.chart+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0.xml" ContentType="application/vnd.openxmlformats-officedocument.drawingml.chart+xml"/>
  <Override PartName="/ppt/charts/style3.xml" ContentType="application/vnd.ms-office.chartstyle+xml"/>
  <Override PartName="/ppt/charts/colors3.xml" ContentType="application/vnd.ms-office.chartcolorstyle+xml"/>
  <Override PartName="/ppt/charts/chart11.xml" ContentType="application/vnd.openxmlformats-officedocument.drawingml.chart+xml"/>
  <Override PartName="/ppt/charts/style4.xml" ContentType="application/vnd.ms-office.chartstyle+xml"/>
  <Override PartName="/ppt/charts/colors4.xml" ContentType="application/vnd.ms-office.chartcolorstyle+xml"/>
  <Override PartName="/ppt/charts/chart12.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6.xml" ContentType="application/vnd.openxmlformats-officedocument.presentationml.notesSlide+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style6.xml" ContentType="application/vnd.ms-office.chartstyle+xml"/>
  <Override PartName="/ppt/charts/colors6.xml" ContentType="application/vnd.ms-office.chartcolorstyle+xml"/>
  <Override PartName="/ppt/charts/chart17.xml" ContentType="application/vnd.openxmlformats-officedocument.drawingml.chart+xml"/>
  <Override PartName="/ppt/charts/style7.xml" ContentType="application/vnd.ms-office.chartstyle+xml"/>
  <Override PartName="/ppt/charts/colors7.xml" ContentType="application/vnd.ms-office.chartcolorstyle+xml"/>
  <Override PartName="/ppt/charts/chart1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7.xml" ContentType="application/vnd.openxmlformats-officedocument.presentationml.notesSlide+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8.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charts/style9.xml" ContentType="application/vnd.ms-office.chartstyle+xml"/>
  <Override PartName="/ppt/charts/colors9.xml" ContentType="application/vnd.ms-office.chartcolorstyle+xml"/>
  <Override PartName="/ppt/charts/chart26.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27.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9.xml" ContentType="application/vnd.openxmlformats-officedocument.presentationml.notesSlide+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34.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35.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20.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40.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41.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21.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47.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48.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22.xml" ContentType="application/vnd.openxmlformats-officedocument.presentationml.notesSlide+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52.xml" ContentType="application/vnd.openxmlformats-officedocument.drawingml.chart+xml"/>
  <Override PartName="/ppt/notesSlides/notesSlide23.xml" ContentType="application/vnd.openxmlformats-officedocument.presentationml.notesSlide+xml"/>
  <Override PartName="/ppt/charts/chart53.xml" ContentType="application/vnd.openxmlformats-officedocument.drawingml.chart+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57.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58.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24.xml" ContentType="application/vnd.openxmlformats-officedocument.presentationml.notesSlide+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notesSlides/notesSlide25.xml" ContentType="application/vnd.openxmlformats-officedocument.presentationml.notesSlid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66.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67.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26.xml" ContentType="application/vnd.openxmlformats-officedocument.presentationml.notesSlide+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71.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72.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27.xml" ContentType="application/vnd.openxmlformats-officedocument.presentationml.notesSlide+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notesSlides/notesSlide28.xml" ContentType="application/vnd.openxmlformats-officedocument.presentationml.notesSlide+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notesSlides/notesSlide29.xml" ContentType="application/vnd.openxmlformats-officedocument.presentationml.notesSlide+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style30.xml" ContentType="application/vnd.ms-office.chartstyle+xml"/>
  <Override PartName="/ppt/charts/colors30.xml" ContentType="application/vnd.ms-office.chartcolorstyle+xml"/>
  <Override PartName="/ppt/charts/chart87.xml" ContentType="application/vnd.openxmlformats-officedocument.drawingml.chart+xml"/>
  <Override PartName="/ppt/charts/style31.xml" ContentType="application/vnd.ms-office.chartstyle+xml"/>
  <Override PartName="/ppt/charts/colors31.xml" ContentType="application/vnd.ms-office.chartcolorstyle+xml"/>
  <Override PartName="/ppt/charts/chart88.xml" ContentType="application/vnd.openxmlformats-officedocument.drawingml.chart+xml"/>
  <Override PartName="/ppt/charts/style32.xml" ContentType="application/vnd.ms-office.chartstyle+xml"/>
  <Override PartName="/ppt/charts/colors32.xml" ContentType="application/vnd.ms-office.chartcolorstyle+xml"/>
  <Override PartName="/ppt/notesSlides/notesSlide30.xml" ContentType="application/vnd.openxmlformats-officedocument.presentationml.notesSlide+xml"/>
  <Override PartName="/ppt/charts/chart89.xml" ContentType="application/vnd.openxmlformats-officedocument.drawingml.chart+xml"/>
  <Override PartName="/ppt/charts/chart90.xml" ContentType="application/vnd.openxmlformats-officedocument.drawingml.chart+xml"/>
  <Override PartName="/ppt/charts/style33.xml" ContentType="application/vnd.ms-office.chartstyle+xml"/>
  <Override PartName="/ppt/charts/colors33.xml" ContentType="application/vnd.ms-office.chartcolorstyle+xml"/>
  <Override PartName="/ppt/charts/chart91.xml" ContentType="application/vnd.openxmlformats-officedocument.drawingml.chart+xml"/>
  <Override PartName="/ppt/charts/style34.xml" ContentType="application/vnd.ms-office.chartstyle+xml"/>
  <Override PartName="/ppt/charts/colors34.xml" ContentType="application/vnd.ms-office.chartcolorstyle+xml"/>
  <Override PartName="/ppt/charts/chart92.xml" ContentType="application/vnd.openxmlformats-officedocument.drawingml.chart+xml"/>
  <Override PartName="/ppt/charts/style35.xml" ContentType="application/vnd.ms-office.chartstyle+xml"/>
  <Override PartName="/ppt/charts/colors35.xml" ContentType="application/vnd.ms-office.chartcolorstyle+xml"/>
  <Override PartName="/ppt/notesSlides/notesSlide31.xml" ContentType="application/vnd.openxmlformats-officedocument.presentationml.notesSlide+xml"/>
  <Override PartName="/ppt/charts/chart93.xml" ContentType="application/vnd.openxmlformats-officedocument.drawingml.chart+xml"/>
  <Override PartName="/ppt/charts/chart94.xml" ContentType="application/vnd.openxmlformats-officedocument.drawingml.chart+xml"/>
  <Override PartName="/ppt/charts/style36.xml" ContentType="application/vnd.ms-office.chartstyle+xml"/>
  <Override PartName="/ppt/charts/colors36.xml" ContentType="application/vnd.ms-office.chartcolorstyle+xml"/>
  <Override PartName="/ppt/charts/chart95.xml" ContentType="application/vnd.openxmlformats-officedocument.drawingml.chart+xml"/>
  <Override PartName="/ppt/charts/style37.xml" ContentType="application/vnd.ms-office.chartstyle+xml"/>
  <Override PartName="/ppt/charts/colors37.xml" ContentType="application/vnd.ms-office.chartcolorstyle+xml"/>
  <Override PartName="/ppt/charts/chart96.xml" ContentType="application/vnd.openxmlformats-officedocument.drawingml.chart+xml"/>
  <Override PartName="/ppt/charts/style38.xml" ContentType="application/vnd.ms-office.chartstyle+xml"/>
  <Override PartName="/ppt/charts/colors38.xml" ContentType="application/vnd.ms-office.chartcolorstyle+xml"/>
  <Override PartName="/ppt/notesSlides/notesSlide32.xml" ContentType="application/vnd.openxmlformats-officedocument.presentationml.notesSlide+xml"/>
  <Override PartName="/ppt/charts/chart9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98.xml" ContentType="application/vnd.openxmlformats-officedocument.drawingml.chart+xml"/>
  <Override PartName="/ppt/charts/style39.xml" ContentType="application/vnd.ms-office.chartstyle+xml"/>
  <Override PartName="/ppt/charts/colors39.xml" ContentType="application/vnd.ms-office.chartcolorstyle+xml"/>
  <Override PartName="/ppt/charts/chart99.xml" ContentType="application/vnd.openxmlformats-officedocument.drawingml.chart+xml"/>
  <Override PartName="/ppt/charts/style40.xml" ContentType="application/vnd.ms-office.chartstyle+xml"/>
  <Override PartName="/ppt/charts/colors40.xml" ContentType="application/vnd.ms-office.chartcolorstyle+xml"/>
  <Override PartName="/ppt/notesSlides/notesSlide35.xml" ContentType="application/vnd.openxmlformats-officedocument.presentationml.notesSlide+xml"/>
  <Override PartName="/ppt/charts/chart100.xml" ContentType="application/vnd.openxmlformats-officedocument.drawingml.chart+xml"/>
  <Override PartName="/ppt/charts/style41.xml" ContentType="application/vnd.ms-office.chartstyle+xml"/>
  <Override PartName="/ppt/charts/colors41.xml" ContentType="application/vnd.ms-office.chartcolorstyle+xml"/>
  <Override PartName="/ppt/notesSlides/notesSlide36.xml" ContentType="application/vnd.openxmlformats-officedocument.presentationml.notesSlide+xml"/>
  <Override PartName="/ppt/charts/chart101.xml" ContentType="application/vnd.openxmlformats-officedocument.drawingml.chart+xml"/>
  <Override PartName="/ppt/charts/style42.xml" ContentType="application/vnd.ms-office.chartstyle+xml"/>
  <Override PartName="/ppt/charts/colors42.xml" ContentType="application/vnd.ms-office.chartcolorstyle+xml"/>
  <Override PartName="/ppt/charts/chart102.xml" ContentType="application/vnd.openxmlformats-officedocument.drawingml.chart+xml"/>
  <Override PartName="/ppt/charts/style43.xml" ContentType="application/vnd.ms-office.chartstyle+xml"/>
  <Override PartName="/ppt/charts/colors43.xml" ContentType="application/vnd.ms-office.chartcolorstyle+xml"/>
  <Override PartName="/ppt/notesSlides/notesSlide37.xml" ContentType="application/vnd.openxmlformats-officedocument.presentationml.notesSlide+xml"/>
  <Override PartName="/ppt/charts/chart103.xml" ContentType="application/vnd.openxmlformats-officedocument.drawingml.chart+xml"/>
  <Override PartName="/ppt/charts/style44.xml" ContentType="application/vnd.ms-office.chartstyle+xml"/>
  <Override PartName="/ppt/charts/colors44.xml" ContentType="application/vnd.ms-office.chartcolorstyle+xml"/>
  <Override PartName="/ppt/charts/chart104.xml" ContentType="application/vnd.openxmlformats-officedocument.drawingml.chart+xml"/>
  <Override PartName="/ppt/charts/style45.xml" ContentType="application/vnd.ms-office.chartstyle+xml"/>
  <Override PartName="/ppt/charts/colors45.xml" ContentType="application/vnd.ms-office.chartcolorstyle+xml"/>
  <Override PartName="/ppt/notesSlides/notesSlide38.xml" ContentType="application/vnd.openxmlformats-officedocument.presentationml.notesSlide+xml"/>
  <Override PartName="/ppt/charts/chart105.xml" ContentType="application/vnd.openxmlformats-officedocument.drawingml.chart+xml"/>
  <Override PartName="/ppt/charts/style46.xml" ContentType="application/vnd.ms-office.chartstyle+xml"/>
  <Override PartName="/ppt/charts/colors46.xml" ContentType="application/vnd.ms-office.chartcolorstyle+xml"/>
  <Override PartName="/ppt/charts/chart106.xml" ContentType="application/vnd.openxmlformats-officedocument.drawingml.chart+xml"/>
  <Override PartName="/ppt/charts/style47.xml" ContentType="application/vnd.ms-office.chartstyle+xml"/>
  <Override PartName="/ppt/charts/colors47.xml" ContentType="application/vnd.ms-office.chartcolorstyle+xml"/>
  <Override PartName="/ppt/notesSlides/notesSlide39.xml" ContentType="application/vnd.openxmlformats-officedocument.presentationml.notesSlide+xml"/>
  <Override PartName="/ppt/charts/chart107.xml" ContentType="application/vnd.openxmlformats-officedocument.drawingml.chart+xml"/>
  <Override PartName="/ppt/charts/style48.xml" ContentType="application/vnd.ms-office.chartstyle+xml"/>
  <Override PartName="/ppt/charts/colors48.xml" ContentType="application/vnd.ms-office.chartcolorstyle+xml"/>
  <Override PartName="/ppt/charts/chart108.xml" ContentType="application/vnd.openxmlformats-officedocument.drawingml.chart+xml"/>
  <Override PartName="/ppt/charts/style49.xml" ContentType="application/vnd.ms-office.chartstyle+xml"/>
  <Override PartName="/ppt/charts/colors49.xml" ContentType="application/vnd.ms-office.chartcolorstyle+xml"/>
  <Override PartName="/ppt/notesSlides/notesSlide40.xml" ContentType="application/vnd.openxmlformats-officedocument.presentationml.notesSlide+xml"/>
  <Override PartName="/ppt/charts/chart109.xml" ContentType="application/vnd.openxmlformats-officedocument.drawingml.chart+xml"/>
  <Override PartName="/ppt/charts/style50.xml" ContentType="application/vnd.ms-office.chartstyle+xml"/>
  <Override PartName="/ppt/charts/colors50.xml" ContentType="application/vnd.ms-office.chartcolorstyle+xml"/>
  <Override PartName="/ppt/charts/chart110.xml" ContentType="application/vnd.openxmlformats-officedocument.drawingml.chart+xml"/>
  <Override PartName="/ppt/charts/style51.xml" ContentType="application/vnd.ms-office.chartstyle+xml"/>
  <Override PartName="/ppt/charts/colors51.xml" ContentType="application/vnd.ms-office.chartcolorstyle+xml"/>
  <Override PartName="/ppt/notesSlides/notesSlide41.xml" ContentType="application/vnd.openxmlformats-officedocument.presentationml.notesSlide+xml"/>
  <Override PartName="/ppt/charts/chart111.xml" ContentType="application/vnd.openxmlformats-officedocument.drawingml.chart+xml"/>
  <Override PartName="/ppt/charts/style52.xml" ContentType="application/vnd.ms-office.chartstyle+xml"/>
  <Override PartName="/ppt/charts/colors52.xml" ContentType="application/vnd.ms-office.chartcolorstyle+xml"/>
  <Override PartName="/ppt/notesSlides/notesSlide42.xml" ContentType="application/vnd.openxmlformats-officedocument.presentationml.notesSlide+xml"/>
  <Override PartName="/ppt/charts/chart112.xml" ContentType="application/vnd.openxmlformats-officedocument.drawingml.chart+xml"/>
  <Override PartName="/ppt/charts/style53.xml" ContentType="application/vnd.ms-office.chartstyle+xml"/>
  <Override PartName="/ppt/charts/colors53.xml" ContentType="application/vnd.ms-office.chartcolorstyle+xml"/>
  <Override PartName="/ppt/charts/chart113.xml" ContentType="application/vnd.openxmlformats-officedocument.drawingml.chart+xml"/>
  <Override PartName="/ppt/charts/style54.xml" ContentType="application/vnd.ms-office.chartstyle+xml"/>
  <Override PartName="/ppt/charts/colors54.xml" ContentType="application/vnd.ms-office.chartcolorstyle+xml"/>
  <Override PartName="/ppt/notesSlides/notesSlide43.xml" ContentType="application/vnd.openxmlformats-officedocument.presentationml.notesSlide+xml"/>
  <Override PartName="/ppt/charts/chart114.xml" ContentType="application/vnd.openxmlformats-officedocument.drawingml.chart+xml"/>
  <Override PartName="/ppt/charts/style55.xml" ContentType="application/vnd.ms-office.chartstyle+xml"/>
  <Override PartName="/ppt/charts/colors55.xml" ContentType="application/vnd.ms-office.chartcolorstyle+xml"/>
  <Override PartName="/ppt/notesSlides/notesSlide44.xml" ContentType="application/vnd.openxmlformats-officedocument.presentationml.notesSlide+xml"/>
  <Override PartName="/ppt/charts/chart115.xml" ContentType="application/vnd.openxmlformats-officedocument.drawingml.chart+xml"/>
  <Override PartName="/ppt/charts/style56.xml" ContentType="application/vnd.ms-office.chartstyle+xml"/>
  <Override PartName="/ppt/charts/colors56.xml" ContentType="application/vnd.ms-office.chartcolorstyle+xml"/>
  <Override PartName="/ppt/charts/chart116.xml" ContentType="application/vnd.openxmlformats-officedocument.drawingml.chart+xml"/>
  <Override PartName="/ppt/charts/style57.xml" ContentType="application/vnd.ms-office.chartstyle+xml"/>
  <Override PartName="/ppt/charts/colors57.xml" ContentType="application/vnd.ms-office.chartcolorstyle+xml"/>
  <Override PartName="/ppt/notesSlides/notesSlide45.xml" ContentType="application/vnd.openxmlformats-officedocument.presentationml.notesSlide+xml"/>
  <Override PartName="/ppt/charts/chart117.xml" ContentType="application/vnd.openxmlformats-officedocument.drawingml.chart+xml"/>
  <Override PartName="/ppt/charts/style58.xml" ContentType="application/vnd.ms-office.chartstyle+xml"/>
  <Override PartName="/ppt/charts/colors58.xml" ContentType="application/vnd.ms-office.chartcolorstyle+xml"/>
  <Override PartName="/ppt/charts/chart118.xml" ContentType="application/vnd.openxmlformats-officedocument.drawingml.chart+xml"/>
  <Override PartName="/ppt/charts/style59.xml" ContentType="application/vnd.ms-office.chartstyle+xml"/>
  <Override PartName="/ppt/charts/colors59.xml" ContentType="application/vnd.ms-office.chartcolorstyle+xml"/>
  <Override PartName="/ppt/notesSlides/notesSlide46.xml" ContentType="application/vnd.openxmlformats-officedocument.presentationml.notesSlide+xml"/>
  <Override PartName="/ppt/charts/chart119.xml" ContentType="application/vnd.openxmlformats-officedocument.drawingml.chart+xml"/>
  <Override PartName="/ppt/charts/style60.xml" ContentType="application/vnd.ms-office.chartstyle+xml"/>
  <Override PartName="/ppt/charts/colors60.xml" ContentType="application/vnd.ms-office.chartcolorstyle+xml"/>
  <Override PartName="/ppt/charts/chart120.xml" ContentType="application/vnd.openxmlformats-officedocument.drawingml.chart+xml"/>
  <Override PartName="/ppt/charts/style61.xml" ContentType="application/vnd.ms-office.chartstyle+xml"/>
  <Override PartName="/ppt/charts/colors61.xml" ContentType="application/vnd.ms-office.chartcolorstyle+xml"/>
  <Override PartName="/ppt/notesSlides/notesSlide47.xml" ContentType="application/vnd.openxmlformats-officedocument.presentationml.notesSlide+xml"/>
  <Override PartName="/ppt/charts/chart121.xml" ContentType="application/vnd.openxmlformats-officedocument.drawingml.chart+xml"/>
  <Override PartName="/ppt/charts/style62.xml" ContentType="application/vnd.ms-office.chartstyle+xml"/>
  <Override PartName="/ppt/charts/colors62.xml" ContentType="application/vnd.ms-office.chartcolorstyle+xml"/>
  <Override PartName="/ppt/charts/chart122.xml" ContentType="application/vnd.openxmlformats-officedocument.drawingml.chart+xml"/>
  <Override PartName="/ppt/charts/style63.xml" ContentType="application/vnd.ms-office.chartstyle+xml"/>
  <Override PartName="/ppt/charts/colors63.xml" ContentType="application/vnd.ms-office.chartcolorstyle+xml"/>
  <Override PartName="/ppt/notesSlides/notesSlide48.xml" ContentType="application/vnd.openxmlformats-officedocument.presentationml.notesSlide+xml"/>
  <Override PartName="/ppt/charts/chart123.xml" ContentType="application/vnd.openxmlformats-officedocument.drawingml.chart+xml"/>
  <Override PartName="/ppt/charts/style64.xml" ContentType="application/vnd.ms-office.chartstyle+xml"/>
  <Override PartName="/ppt/charts/colors64.xml" ContentType="application/vnd.ms-office.chartcolorstyle+xml"/>
  <Override PartName="/ppt/charts/chart124.xml" ContentType="application/vnd.openxmlformats-officedocument.drawingml.chart+xml"/>
  <Override PartName="/ppt/charts/style65.xml" ContentType="application/vnd.ms-office.chartstyle+xml"/>
  <Override PartName="/ppt/charts/colors65.xml" ContentType="application/vnd.ms-office.chartcolorstyle+xml"/>
  <Override PartName="/ppt/notesSlides/notesSlide49.xml" ContentType="application/vnd.openxmlformats-officedocument.presentationml.notesSlide+xml"/>
  <Override PartName="/ppt/charts/chart125.xml" ContentType="application/vnd.openxmlformats-officedocument.drawingml.chart+xml"/>
  <Override PartName="/ppt/charts/style66.xml" ContentType="application/vnd.ms-office.chartstyle+xml"/>
  <Override PartName="/ppt/charts/colors66.xml" ContentType="application/vnd.ms-office.chartcolorstyle+xml"/>
  <Override PartName="/ppt/notesSlides/notesSlide50.xml" ContentType="application/vnd.openxmlformats-officedocument.presentationml.notesSlide+xml"/>
  <Override PartName="/ppt/charts/chart126.xml" ContentType="application/vnd.openxmlformats-officedocument.drawingml.chart+xml"/>
  <Override PartName="/ppt/charts/style67.xml" ContentType="application/vnd.ms-office.chartstyle+xml"/>
  <Override PartName="/ppt/charts/colors67.xml" ContentType="application/vnd.ms-office.chartcolorstyle+xml"/>
  <Override PartName="/ppt/charts/chart127.xml" ContentType="application/vnd.openxmlformats-officedocument.drawingml.chart+xml"/>
  <Override PartName="/ppt/charts/style68.xml" ContentType="application/vnd.ms-office.chartstyle+xml"/>
  <Override PartName="/ppt/charts/colors68.xml" ContentType="application/vnd.ms-office.chartcolorstyle+xml"/>
  <Override PartName="/ppt/notesSlides/notesSlide51.xml" ContentType="application/vnd.openxmlformats-officedocument.presentationml.notesSlide+xml"/>
  <Override PartName="/ppt/charts/chart128.xml" ContentType="application/vnd.openxmlformats-officedocument.drawingml.chart+xml"/>
  <Override PartName="/ppt/charts/style69.xml" ContentType="application/vnd.ms-office.chartstyle+xml"/>
  <Override PartName="/ppt/charts/colors69.xml" ContentType="application/vnd.ms-office.chartcolorstyle+xml"/>
  <Override PartName="/ppt/charts/chart129.xml" ContentType="application/vnd.openxmlformats-officedocument.drawingml.chart+xml"/>
  <Override PartName="/ppt/charts/style70.xml" ContentType="application/vnd.ms-office.chartstyle+xml"/>
  <Override PartName="/ppt/charts/colors70.xml" ContentType="application/vnd.ms-office.chartcolorstyle+xml"/>
  <Override PartName="/ppt/notesSlides/notesSlide52.xml" ContentType="application/vnd.openxmlformats-officedocument.presentationml.notesSlide+xml"/>
  <Override PartName="/ppt/charts/chart130.xml" ContentType="application/vnd.openxmlformats-officedocument.drawingml.chart+xml"/>
  <Override PartName="/ppt/charts/style71.xml" ContentType="application/vnd.ms-office.chartstyle+xml"/>
  <Override PartName="/ppt/charts/colors71.xml" ContentType="application/vnd.ms-office.chartcolorstyle+xml"/>
  <Override PartName="/ppt/charts/chart131.xml" ContentType="application/vnd.openxmlformats-officedocument.drawingml.chart+xml"/>
  <Override PartName="/ppt/charts/style72.xml" ContentType="application/vnd.ms-office.chartstyle+xml"/>
  <Override PartName="/ppt/charts/colors72.xml" ContentType="application/vnd.ms-office.chartcolorstyle+xml"/>
  <Override PartName="/ppt/notesSlides/notesSlide53.xml" ContentType="application/vnd.openxmlformats-officedocument.presentationml.notesSlide+xml"/>
  <Override PartName="/ppt/charts/chart132.xml" ContentType="application/vnd.openxmlformats-officedocument.drawingml.chart+xml"/>
  <Override PartName="/ppt/charts/style73.xml" ContentType="application/vnd.ms-office.chartstyle+xml"/>
  <Override PartName="/ppt/charts/colors73.xml" ContentType="application/vnd.ms-office.chartcolorstyle+xml"/>
  <Override PartName="/ppt/charts/chart133.xml" ContentType="application/vnd.openxmlformats-officedocument.drawingml.chart+xml"/>
  <Override PartName="/ppt/charts/style74.xml" ContentType="application/vnd.ms-office.chartstyle+xml"/>
  <Override PartName="/ppt/charts/colors74.xml" ContentType="application/vnd.ms-office.chartcolorstyle+xml"/>
  <Override PartName="/ppt/notesSlides/notesSlide54.xml" ContentType="application/vnd.openxmlformats-officedocument.presentationml.notesSlide+xml"/>
  <Override PartName="/ppt/charts/chart134.xml" ContentType="application/vnd.openxmlformats-officedocument.drawingml.chart+xml"/>
  <Override PartName="/ppt/charts/style75.xml" ContentType="application/vnd.ms-office.chartstyle+xml"/>
  <Override PartName="/ppt/charts/colors75.xml" ContentType="application/vnd.ms-office.chartcolorstyle+xml"/>
  <Override PartName="/ppt/charts/chart135.xml" ContentType="application/vnd.openxmlformats-officedocument.drawingml.chart+xml"/>
  <Override PartName="/ppt/charts/style76.xml" ContentType="application/vnd.ms-office.chartstyle+xml"/>
  <Override PartName="/ppt/charts/colors76.xml" ContentType="application/vnd.ms-office.chartcolorstyle+xml"/>
  <Override PartName="/ppt/notesSlides/notesSlide55.xml" ContentType="application/vnd.openxmlformats-officedocument.presentationml.notesSlide+xml"/>
  <Override PartName="/ppt/charts/chart136.xml" ContentType="application/vnd.openxmlformats-officedocument.drawingml.chart+xml"/>
  <Override PartName="/ppt/charts/style77.xml" ContentType="application/vnd.ms-office.chartstyle+xml"/>
  <Override PartName="/ppt/charts/colors77.xml" ContentType="application/vnd.ms-office.chartcolorstyle+xml"/>
  <Override PartName="/ppt/charts/chart137.xml" ContentType="application/vnd.openxmlformats-officedocument.drawingml.chart+xml"/>
  <Override PartName="/ppt/charts/style78.xml" ContentType="application/vnd.ms-office.chartstyle+xml"/>
  <Override PartName="/ppt/charts/colors78.xml" ContentType="application/vnd.ms-office.chartcolorstyle+xml"/>
  <Override PartName="/ppt/notesSlides/notesSlide56.xml" ContentType="application/vnd.openxmlformats-officedocument.presentationml.notesSlide+xml"/>
  <Override PartName="/ppt/charts/chart138.xml" ContentType="application/vnd.openxmlformats-officedocument.drawingml.chart+xml"/>
  <Override PartName="/ppt/charts/style79.xml" ContentType="application/vnd.ms-office.chartstyle+xml"/>
  <Override PartName="/ppt/charts/colors79.xml" ContentType="application/vnd.ms-office.chartcolorstyle+xml"/>
  <Override PartName="/ppt/charts/chart139.xml" ContentType="application/vnd.openxmlformats-officedocument.drawingml.chart+xml"/>
  <Override PartName="/ppt/charts/style80.xml" ContentType="application/vnd.ms-office.chartstyle+xml"/>
  <Override PartName="/ppt/charts/colors80.xml" ContentType="application/vnd.ms-office.chartcolorstyle+xml"/>
  <Override PartName="/ppt/notesSlides/notesSlide57.xml" ContentType="application/vnd.openxmlformats-officedocument.presentationml.notesSlide+xml"/>
  <Override PartName="/ppt/charts/chart140.xml" ContentType="application/vnd.openxmlformats-officedocument.drawingml.chart+xml"/>
  <Override PartName="/ppt/charts/style81.xml" ContentType="application/vnd.ms-office.chartstyle+xml"/>
  <Override PartName="/ppt/charts/colors81.xml" ContentType="application/vnd.ms-office.chartcolorstyle+xml"/>
  <Override PartName="/ppt/charts/chart141.xml" ContentType="application/vnd.openxmlformats-officedocument.drawingml.chart+xml"/>
  <Override PartName="/ppt/charts/style82.xml" ContentType="application/vnd.ms-office.chartstyle+xml"/>
  <Override PartName="/ppt/charts/colors82.xml" ContentType="application/vnd.ms-office.chartcolorstyle+xml"/>
  <Override PartName="/ppt/notesSlides/notesSlide58.xml" ContentType="application/vnd.openxmlformats-officedocument.presentationml.notesSlide+xml"/>
  <Override PartName="/ppt/charts/chart142.xml" ContentType="application/vnd.openxmlformats-officedocument.drawingml.chart+xml"/>
  <Override PartName="/ppt/charts/style83.xml" ContentType="application/vnd.ms-office.chartstyle+xml"/>
  <Override PartName="/ppt/charts/colors83.xml" ContentType="application/vnd.ms-office.chartcolorstyle+xml"/>
  <Override PartName="/ppt/charts/chart143.xml" ContentType="application/vnd.openxmlformats-officedocument.drawingml.chart+xml"/>
  <Override PartName="/ppt/charts/style84.xml" ContentType="application/vnd.ms-office.chartstyle+xml"/>
  <Override PartName="/ppt/charts/colors84.xml" ContentType="application/vnd.ms-office.chartcolorstyle+xml"/>
  <Override PartName="/ppt/notesSlides/notesSlide59.xml" ContentType="application/vnd.openxmlformats-officedocument.presentationml.notesSlide+xml"/>
  <Override PartName="/ppt/charts/chart144.xml" ContentType="application/vnd.openxmlformats-officedocument.drawingml.chart+xml"/>
  <Override PartName="/ppt/charts/style85.xml" ContentType="application/vnd.ms-office.chartstyle+xml"/>
  <Override PartName="/ppt/charts/colors85.xml" ContentType="application/vnd.ms-office.chartcolorstyle+xml"/>
  <Override PartName="/ppt/charts/chart145.xml" ContentType="application/vnd.openxmlformats-officedocument.drawingml.chart+xml"/>
  <Override PartName="/ppt/charts/style86.xml" ContentType="application/vnd.ms-office.chartstyle+xml"/>
  <Override PartName="/ppt/charts/colors86.xml" ContentType="application/vnd.ms-office.chartcolorstyle+xml"/>
  <Override PartName="/ppt/notesSlides/notesSlide60.xml" ContentType="application/vnd.openxmlformats-officedocument.presentationml.notesSlide+xml"/>
  <Override PartName="/ppt/charts/chart146.xml" ContentType="application/vnd.openxmlformats-officedocument.drawingml.chart+xml"/>
  <Override PartName="/ppt/charts/style87.xml" ContentType="application/vnd.ms-office.chartstyle+xml"/>
  <Override PartName="/ppt/charts/colors87.xml" ContentType="application/vnd.ms-office.chartcolorstyle+xml"/>
  <Override PartName="/ppt/notesSlides/notesSlide61.xml" ContentType="application/vnd.openxmlformats-officedocument.presentationml.notesSlide+xml"/>
  <Override PartName="/ppt/charts/chart147.xml" ContentType="application/vnd.openxmlformats-officedocument.drawingml.chart+xml"/>
  <Override PartName="/ppt/charts/style88.xml" ContentType="application/vnd.ms-office.chartstyle+xml"/>
  <Override PartName="/ppt/charts/colors88.xml" ContentType="application/vnd.ms-office.chartcolorstyle+xml"/>
  <Override PartName="/ppt/notesSlides/notesSlide62.xml" ContentType="application/vnd.openxmlformats-officedocument.presentationml.notesSlide+xml"/>
  <Override PartName="/ppt/charts/chart148.xml" ContentType="application/vnd.openxmlformats-officedocument.drawingml.chart+xml"/>
  <Override PartName="/ppt/charts/style89.xml" ContentType="application/vnd.ms-office.chartstyle+xml"/>
  <Override PartName="/ppt/charts/colors89.xml" ContentType="application/vnd.ms-office.chartcolorstyl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149.xml" ContentType="application/vnd.openxmlformats-officedocument.drawingml.chart+xml"/>
  <Override PartName="/ppt/charts/chart150.xml" ContentType="application/vnd.openxmlformats-officedocument.drawingml.chart+xml"/>
  <Override PartName="/ppt/notesSlides/notesSlide65.xml" ContentType="application/vnd.openxmlformats-officedocument.presentationml.notesSlide+xml"/>
  <Override PartName="/ppt/charts/chart151.xml" ContentType="application/vnd.openxmlformats-officedocument.drawingml.chart+xml"/>
  <Override PartName="/ppt/notesSlides/notesSlide66.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notesSlides/notesSlide67.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notesSlides/notesSlide68.xml" ContentType="application/vnd.openxmlformats-officedocument.presentationml.notesSlide+xml"/>
  <Override PartName="/ppt/charts/chart156.xml" ContentType="application/vnd.openxmlformats-officedocument.drawingml.chart+xml"/>
  <Override PartName="/ppt/charts/chart157.xml" ContentType="application/vnd.openxmlformats-officedocument.drawingml.chart+xml"/>
  <Override PartName="/ppt/notesSlides/notesSlide69.xml" ContentType="application/vnd.openxmlformats-officedocument.presentationml.notesSlide+xml"/>
  <Override PartName="/ppt/charts/chart158.xml" ContentType="application/vnd.openxmlformats-officedocument.drawingml.chart+xml"/>
  <Override PartName="/ppt/charts/chart159.xml" ContentType="application/vnd.openxmlformats-officedocument.drawingml.chart+xml"/>
  <Override PartName="/ppt/notesSlides/notesSlide70.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notesSlides/notesSlide71.xml" ContentType="application/vnd.openxmlformats-officedocument.presentationml.notesSlide+xml"/>
  <Override PartName="/ppt/charts/chart162.xml" ContentType="application/vnd.openxmlformats-officedocument.drawingml.chart+xml"/>
  <Override PartName="/ppt/notesSlides/notesSlide72.xml" ContentType="application/vnd.openxmlformats-officedocument.presentationml.notesSlide+xml"/>
  <Override PartName="/ppt/charts/chart163.xml" ContentType="application/vnd.openxmlformats-officedocument.drawingml.chart+xml"/>
  <Override PartName="/ppt/charts/chart164.xml" ContentType="application/vnd.openxmlformats-officedocument.drawingml.chart+xml"/>
  <Override PartName="/ppt/notesSlides/notesSlide73.xml" ContentType="application/vnd.openxmlformats-officedocument.presentationml.notesSlide+xml"/>
  <Override PartName="/ppt/charts/chart165.xml" ContentType="application/vnd.openxmlformats-officedocument.drawingml.chart+xml"/>
  <Override PartName="/ppt/notesSlides/notesSlide74.xml" ContentType="application/vnd.openxmlformats-officedocument.presentationml.notesSlide+xml"/>
  <Override PartName="/ppt/charts/chart166.xml" ContentType="application/vnd.openxmlformats-officedocument.drawingml.chart+xml"/>
  <Override PartName="/ppt/charts/chart167.xml" ContentType="application/vnd.openxmlformats-officedocument.drawingml.chart+xml"/>
  <Override PartName="/ppt/notesSlides/notesSlide75.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notesSlides/notesSlide76.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notesSlides/notesSlide77.xml" ContentType="application/vnd.openxmlformats-officedocument.presentationml.notesSlide+xml"/>
  <Override PartName="/ppt/charts/chart172.xml" ContentType="application/vnd.openxmlformats-officedocument.drawingml.chart+xml"/>
  <Override PartName="/ppt/charts/chart173.xml" ContentType="application/vnd.openxmlformats-officedocument.drawingml.chart+xml"/>
  <Override PartName="/ppt/notesSlides/notesSlide78.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notesSlides/notesSlide79.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80.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notesSlides/notesSlide81.xml" ContentType="application/vnd.openxmlformats-officedocument.presentationml.notesSlide+xml"/>
  <Override PartName="/ppt/charts/chart181.xml" ContentType="application/vnd.openxmlformats-officedocument.drawingml.chart+xml"/>
  <Override PartName="/ppt/charts/chart182.xml" ContentType="application/vnd.openxmlformats-officedocument.drawingml.chart+xml"/>
  <Override PartName="/ppt/notesSlides/notesSlide82.xml" ContentType="application/vnd.openxmlformats-officedocument.presentationml.notesSlide+xml"/>
  <Override PartName="/ppt/charts/chart183.xml" ContentType="application/vnd.openxmlformats-officedocument.drawingml.chart+xml"/>
  <Override PartName="/ppt/notesSlides/notesSlide83.xml" ContentType="application/vnd.openxmlformats-officedocument.presentationml.notesSlide+xml"/>
  <Override PartName="/ppt/charts/chart184.xml" ContentType="application/vnd.openxmlformats-officedocument.drawingml.chart+xml"/>
  <Override PartName="/ppt/charts/chart185.xml" ContentType="application/vnd.openxmlformats-officedocument.drawingml.chart+xml"/>
  <Override PartName="/ppt/notesSlides/notesSlide84.xml" ContentType="application/vnd.openxmlformats-officedocument.presentationml.notesSlide+xml"/>
  <Override PartName="/ppt/charts/chart186.xml" ContentType="application/vnd.openxmlformats-officedocument.drawingml.chart+xml"/>
  <Override PartName="/ppt/charts/chart187.xml" ContentType="application/vnd.openxmlformats-officedocument.drawingml.chart+xml"/>
  <Override PartName="/ppt/notesSlides/notesSlide85.xml" ContentType="application/vnd.openxmlformats-officedocument.presentationml.notesSlide+xml"/>
  <Override PartName="/ppt/charts/chart188.xml" ContentType="application/vnd.openxmlformats-officedocument.drawingml.chart+xml"/>
  <Override PartName="/ppt/notesSlides/notesSlide86.xml" ContentType="application/vnd.openxmlformats-officedocument.presentationml.notesSlide+xml"/>
  <Override PartName="/ppt/charts/chart189.xml" ContentType="application/vnd.openxmlformats-officedocument.drawingml.chart+xml"/>
  <Override PartName="/ppt/notesSlides/notesSlide87.xml" ContentType="application/vnd.openxmlformats-officedocument.presentationml.notesSlide+xml"/>
  <Override PartName="/ppt/charts/chart190.xml" ContentType="application/vnd.openxmlformats-officedocument.drawingml.chart+xml"/>
  <Override PartName="/ppt/notesSlides/notesSlide88.xml" ContentType="application/vnd.openxmlformats-officedocument.presentationml.notesSlide+xml"/>
  <Override PartName="/ppt/charts/chart191.xml" ContentType="application/vnd.openxmlformats-officedocument.drawingml.chart+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5"/>
  </p:notesMasterIdLst>
  <p:handoutMasterIdLst>
    <p:handoutMasterId r:id="rId116"/>
  </p:handoutMasterIdLst>
  <p:sldIdLst>
    <p:sldId id="1582" r:id="rId5"/>
    <p:sldId id="1583" r:id="rId6"/>
    <p:sldId id="1614" r:id="rId7"/>
    <p:sldId id="1623" r:id="rId8"/>
    <p:sldId id="1624" r:id="rId9"/>
    <p:sldId id="2025" r:id="rId10"/>
    <p:sldId id="1613" r:id="rId11"/>
    <p:sldId id="1609" r:id="rId12"/>
    <p:sldId id="2149" r:id="rId13"/>
    <p:sldId id="2116" r:id="rId14"/>
    <p:sldId id="1603" r:id="rId15"/>
    <p:sldId id="1615" r:id="rId16"/>
    <p:sldId id="1686" r:id="rId17"/>
    <p:sldId id="1643" r:id="rId18"/>
    <p:sldId id="1620" r:id="rId19"/>
    <p:sldId id="1598" r:id="rId20"/>
    <p:sldId id="2046" r:id="rId21"/>
    <p:sldId id="1626" r:id="rId22"/>
    <p:sldId id="2047" r:id="rId23"/>
    <p:sldId id="2163" r:id="rId24"/>
    <p:sldId id="2134" r:id="rId25"/>
    <p:sldId id="2133" r:id="rId26"/>
    <p:sldId id="1627" r:id="rId27"/>
    <p:sldId id="1742" r:id="rId28"/>
    <p:sldId id="1628" r:id="rId29"/>
    <p:sldId id="1743" r:id="rId30"/>
    <p:sldId id="1629" r:id="rId31"/>
    <p:sldId id="1745" r:id="rId32"/>
    <p:sldId id="2050" r:id="rId33"/>
    <p:sldId id="2153" r:id="rId34"/>
    <p:sldId id="2154" r:id="rId35"/>
    <p:sldId id="2155" r:id="rId36"/>
    <p:sldId id="1630" r:id="rId37"/>
    <p:sldId id="1746" r:id="rId38"/>
    <p:sldId id="1631" r:id="rId39"/>
    <p:sldId id="1748" r:id="rId40"/>
    <p:sldId id="1747" r:id="rId41"/>
    <p:sldId id="1978" r:id="rId42"/>
    <p:sldId id="1694" r:id="rId43"/>
    <p:sldId id="1749" r:id="rId44"/>
    <p:sldId id="1695" r:id="rId45"/>
    <p:sldId id="1750" r:id="rId46"/>
    <p:sldId id="2033" r:id="rId47"/>
    <p:sldId id="2032" r:id="rId48"/>
    <p:sldId id="1616" r:id="rId49"/>
    <p:sldId id="2051" r:id="rId50"/>
    <p:sldId id="2052" r:id="rId51"/>
    <p:sldId id="2132" r:id="rId52"/>
    <p:sldId id="2053" r:id="rId53"/>
    <p:sldId id="2124" r:id="rId54"/>
    <p:sldId id="2075" r:id="rId55"/>
    <p:sldId id="2076" r:id="rId56"/>
    <p:sldId id="2078" r:id="rId57"/>
    <p:sldId id="2164" r:id="rId58"/>
    <p:sldId id="2079" r:id="rId59"/>
    <p:sldId id="2054" r:id="rId60"/>
    <p:sldId id="2055" r:id="rId61"/>
    <p:sldId id="2056" r:id="rId62"/>
    <p:sldId id="2080" r:id="rId63"/>
    <p:sldId id="2081" r:id="rId64"/>
    <p:sldId id="2082" r:id="rId65"/>
    <p:sldId id="2165" r:id="rId66"/>
    <p:sldId id="2129" r:id="rId67"/>
    <p:sldId id="2145" r:id="rId68"/>
    <p:sldId id="2147" r:id="rId69"/>
    <p:sldId id="2084" r:id="rId70"/>
    <p:sldId id="2085" r:id="rId71"/>
    <p:sldId id="2086" r:id="rId72"/>
    <p:sldId id="2157" r:id="rId73"/>
    <p:sldId id="2087" r:id="rId74"/>
    <p:sldId id="2088" r:id="rId75"/>
    <p:sldId id="2089" r:id="rId76"/>
    <p:sldId id="2166" r:id="rId77"/>
    <p:sldId id="2090" r:id="rId78"/>
    <p:sldId id="1845" r:id="rId79"/>
    <p:sldId id="2148" r:id="rId80"/>
    <p:sldId id="2158" r:id="rId81"/>
    <p:sldId id="2141" r:id="rId82"/>
    <p:sldId id="2142" r:id="rId83"/>
    <p:sldId id="2143" r:id="rId84"/>
    <p:sldId id="2144" r:id="rId85"/>
    <p:sldId id="2095" r:id="rId86"/>
    <p:sldId id="2159" r:id="rId87"/>
    <p:sldId id="2098" r:id="rId88"/>
    <p:sldId id="2100" r:id="rId89"/>
    <p:sldId id="2101" r:id="rId90"/>
    <p:sldId id="2102" r:id="rId91"/>
    <p:sldId id="2103" r:id="rId92"/>
    <p:sldId id="2104" r:id="rId93"/>
    <p:sldId id="2105" r:id="rId94"/>
    <p:sldId id="2106" r:id="rId95"/>
    <p:sldId id="2107" r:id="rId96"/>
    <p:sldId id="2162" r:id="rId97"/>
    <p:sldId id="2113" r:id="rId98"/>
    <p:sldId id="2114" r:id="rId99"/>
    <p:sldId id="2115" r:id="rId100"/>
    <p:sldId id="2108" r:id="rId101"/>
    <p:sldId id="2109" r:id="rId102"/>
    <p:sldId id="2152" r:id="rId103"/>
    <p:sldId id="2111" r:id="rId104"/>
    <p:sldId id="2138" r:id="rId105"/>
    <p:sldId id="2112" r:id="rId106"/>
    <p:sldId id="1617" r:id="rId107"/>
    <p:sldId id="2118" r:id="rId108"/>
    <p:sldId id="2119" r:id="rId109"/>
    <p:sldId id="2120" r:id="rId110"/>
    <p:sldId id="2121" r:id="rId111"/>
    <p:sldId id="2122" r:id="rId112"/>
    <p:sldId id="2123" r:id="rId113"/>
    <p:sldId id="1619" r:id="rId1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54" userDrawn="1">
          <p15:clr>
            <a:srgbClr val="A4A3A4"/>
          </p15:clr>
        </p15:guide>
        <p15:guide id="2" pos="3840">
          <p15:clr>
            <a:srgbClr val="A4A3A4"/>
          </p15:clr>
        </p15:guide>
        <p15:guide id="3" orient="horz" pos="1661" userDrawn="1">
          <p15:clr>
            <a:srgbClr val="A4A3A4"/>
          </p15:clr>
        </p15:guide>
        <p15:guide id="4" pos="517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86B008-761E-E478-81AD-38EF162C7DF6}" name="Chester Howarth" initials="CH" userId="S::Chester.Howarth@cqc.org.uk::648a82ac-ada1-472a-b64c-706a36c75676" providerId="AD"/>
  <p188:author id="{88DF291F-6CAB-EE04-8C56-B700E48A591E}" name="Nene Ibokessien" initials="NI" userId="S::Nene.Ibokessien@surveycoordination.com::4c61d1f5-09da-4f61-916d-0262554c011f" providerId="AD"/>
  <p188:author id="{C7414720-90A7-6C46-D0BB-D9DB8B1B0E55}" name="Daniela Alvarez Garcia" initials="DAG" userId="S::Daniela.AlvarezGarcia@ipsos.com::ba086176-ea30-48e4-a05e-c9484fa23098" providerId="AD"/>
  <p188:author id="{23C4AF64-18B8-F4D4-0A7D-D0FF2E138424}" name="Symone Allijohn" initials="SA" userId="S::Symone.Allijohn@surveycoordination.com::b1edc1ad-1782-45a7-b90e-7ff6cd0275b0" providerId="AD"/>
  <p188:author id="{9A4F1767-5D23-2872-C6C3-588D7970A600}" name="Daniel Begemann" initials="DB" userId="S::Daniel.Begemann@pickereurope.ac.uk::f8d6fced-c9da-47cb-b579-c8b0c505d8c5" providerId="AD"/>
  <p188:author id="{EF50EB6D-2B97-0BC3-856B-083DAEF71AEB}" name="Michelle Gray" initials="MG" userId="S::Michelle.Gray@ipsos.com::3b7921cb-17e4-4e33-9074-d3116f37b4f0" providerId="AD"/>
  <p188:author id="{CACFB889-A907-AAC1-EA10-354E61830DD7}" name="Rupert Brice" initials="RB" userId="S::Rupert.Brice@pickereurope.ac.uk::e7b4ee25-0084-428a-9820-8e2985d3ec0b" providerId="AD"/>
  <p188:author id="{6A6A508A-2AE3-4E59-635A-A796BB0E0309}" name="Jonathan Caddy" initials="JC" userId="S::jonathan.caddy@cqc.org.uk::aaf9bbff-bec8-4f31-aacc-6e0f6a5d788b" providerId="AD"/>
  <p188:author id="{3EA2A690-2AC7-4822-C126-79F47BA3DAE9}" name="Sue Cowap" initials="SC" userId="S::Sue.Cowap@surveycoordination.com::e4822bbb-cb41-437c-8916-5daaa95c9814" providerId="AD"/>
  <p188:author id="{986D38A0-FD90-3CDA-514B-351C4805345F}" name="Laura Dale" initials="LD" userId="S::Laura.Dale@ipsos.com::c779eae2-57b0-4eba-afb3-bee62945a3b5" providerId="AD"/>
  <p188:author id="{7CFC89B4-3A9B-05AB-D220-C94366093B4F}" name="Amie Hamilton" initials="AH" userId="S::Amie.Hamilton@surveycoordination.com::d2ce4700-4af4-42b5-9fdc-06dee3745fd4" providerId="AD"/>
  <p188:author id="{8A44CAE5-AFAC-B2C6-45F5-DE2AC52CE724}" name="Samantha Guymer" initials="SG" userId="S::samantha.guymer@surveycoordination.com::a72ea3af-22a1-4fd9-b055-c7f2801cb0ba" providerId="AD"/>
  <p188:author id="{675042F0-E88B-A43C-2845-F96FDA1F061C}" name="James Kramer" initials="JK" userId="S::james.kramer@surveycoordination.com::59522821-30a9-4f92-a075-7e231f89b5b8" providerId="AD"/>
  <p188:author id="{5AB0F7F6-DCD6-2AFD-1F42-84B2928AE346}" name="Mayes, Will" initials="MW" userId="S::will.mayes@cqc.org.uk::614b90fc-2b39-418c-a9d7-4cd33c827d1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aura Tuhou" initials="LT" lastIdx="183" clrIdx="0">
    <p:extLst>
      <p:ext uri="{19B8F6BF-5375-455C-9EA6-DF929625EA0E}">
        <p15:presenceInfo xmlns:p15="http://schemas.microsoft.com/office/powerpoint/2012/main" userId="S::Laura.Tuhou@ipsos.com::94f23cdc-b8ee-45bd-9d0f-7cfa9897fefa" providerId="AD"/>
      </p:ext>
    </p:extLst>
  </p:cmAuthor>
  <p:cmAuthor id="2" name="Joanna Barry" initials="JB" lastIdx="287" clrIdx="1">
    <p:extLst>
      <p:ext uri="{19B8F6BF-5375-455C-9EA6-DF929625EA0E}">
        <p15:presenceInfo xmlns:p15="http://schemas.microsoft.com/office/powerpoint/2012/main" userId="S::Joanna.Barry@ipsos.com::29a8d5d1-a248-4d0f-aede-8a2f1cb75251" providerId="AD"/>
      </p:ext>
    </p:extLst>
  </p:cmAuthor>
  <p:cmAuthor id="3" name="Sylvie Hobden" initials="SH" lastIdx="17" clrIdx="2">
    <p:extLst>
      <p:ext uri="{19B8F6BF-5375-455C-9EA6-DF929625EA0E}">
        <p15:presenceInfo xmlns:p15="http://schemas.microsoft.com/office/powerpoint/2012/main" userId="S::sylvie.hobden@Ipsos.com::6f654f1e-58be-4571-9429-5f7fc25c85b4" providerId="AD"/>
      </p:ext>
    </p:extLst>
  </p:cmAuthor>
  <p:cmAuthor id="4" name="Cronin, Amber" initials="CA" lastIdx="6" clrIdx="3">
    <p:extLst>
      <p:ext uri="{19B8F6BF-5375-455C-9EA6-DF929625EA0E}">
        <p15:presenceInfo xmlns:p15="http://schemas.microsoft.com/office/powerpoint/2012/main" userId="S::Amber.Cronin@cqc.org.uk::faed8588-dd98-4d51-99ce-66922e4728b5" providerId="AD"/>
      </p:ext>
    </p:extLst>
  </p:cmAuthor>
  <p:cmAuthor id="5" name="Sutherland, Christopher" initials="SC" lastIdx="39" clrIdx="4">
    <p:extLst>
      <p:ext uri="{19B8F6BF-5375-455C-9EA6-DF929625EA0E}">
        <p15:presenceInfo xmlns:p15="http://schemas.microsoft.com/office/powerpoint/2012/main" userId="S::Christopher.Sutherland@cqc.org.uk::b8d51e68-209d-4de1-a1f4-35fbc8ca853b" providerId="AD"/>
      </p:ext>
    </p:extLst>
  </p:cmAuthor>
  <p:cmAuthor id="6" name="Dan Philo" initials="DP" lastIdx="20" clrIdx="5">
    <p:extLst>
      <p:ext uri="{19B8F6BF-5375-455C-9EA6-DF929625EA0E}">
        <p15:presenceInfo xmlns:p15="http://schemas.microsoft.com/office/powerpoint/2012/main" userId="S::Dan.Philo@ipsos.com::1fa1b32e-a259-4560-89e3-b77ad100eae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2F2F2"/>
    <a:srgbClr val="6D276A"/>
    <a:srgbClr val="E87722"/>
    <a:srgbClr val="F1BE48"/>
    <a:srgbClr val="E9EBF5"/>
    <a:srgbClr val="756382"/>
    <a:srgbClr val="419999"/>
    <a:srgbClr val="CFD5EA"/>
    <a:srgbClr val="5FBD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189" autoAdjust="0"/>
  </p:normalViewPr>
  <p:slideViewPr>
    <p:cSldViewPr snapToGrid="0">
      <p:cViewPr varScale="1">
        <p:scale>
          <a:sx n="144" d="100"/>
          <a:sy n="144" d="100"/>
        </p:scale>
        <p:origin x="150" y="246"/>
      </p:cViewPr>
      <p:guideLst>
        <p:guide orient="horz" pos="754"/>
        <p:guide pos="3840"/>
        <p:guide orient="horz" pos="1661"/>
        <p:guide pos="5178"/>
      </p:guideLst>
    </p:cSldViewPr>
  </p:slideViewPr>
  <p:notesTextViewPr>
    <p:cViewPr>
      <p:scale>
        <a:sx n="1" d="1"/>
        <a:sy n="1" d="1"/>
      </p:scale>
      <p:origin x="0" y="0"/>
    </p:cViewPr>
  </p:notesTextViewPr>
  <p:notesViewPr>
    <p:cSldViewPr snapToGrid="0">
      <p:cViewPr>
        <p:scale>
          <a:sx n="1" d="2"/>
          <a:sy n="1" d="2"/>
        </p:scale>
        <p:origin x="4548" y="97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commentAuthors" Target="commentAuthor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presProps" Target="presProp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viewProps" Target="viewProps.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notesMaster" Target="notesMasters/notesMaster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tableStyles" Target="tableStyles.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microsoft.com/office/2018/10/relationships/authors" Targe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3.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4.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3.xml"/><Relationship Id="rId1" Type="http://schemas.microsoft.com/office/2011/relationships/chartStyle" Target="style3.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4.xml"/><Relationship Id="rId1" Type="http://schemas.microsoft.com/office/2011/relationships/chartStyle" Target="style4.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5.xml"/><Relationship Id="rId1" Type="http://schemas.microsoft.com/office/2011/relationships/chartStyle" Target="style5.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image" Target="../media/image16.png"/></Relationships>
</file>

<file path=ppt/charts/_rels/chart14.xml.rels><?xml version="1.0" encoding="UTF-8" standalone="yes"?>
<Relationships xmlns="http://schemas.openxmlformats.org/package/2006/relationships"><Relationship Id="rId2" Type="http://schemas.openxmlformats.org/officeDocument/2006/relationships/package" Target="../embeddings/Microsoft_Excel_Worksheet13.xlsx"/><Relationship Id="rId1" Type="http://schemas.openxmlformats.org/officeDocument/2006/relationships/image" Target="../media/image16.png"/></Relationships>
</file>

<file path=ppt/charts/_rels/chart15.xml.rels><?xml version="1.0" encoding="UTF-8" standalone="yes"?>
<Relationships xmlns="http://schemas.openxmlformats.org/package/2006/relationships"><Relationship Id="rId2" Type="http://schemas.openxmlformats.org/officeDocument/2006/relationships/package" Target="../embeddings/Microsoft_Excel_Worksheet14.xlsx"/><Relationship Id="rId1" Type="http://schemas.openxmlformats.org/officeDocument/2006/relationships/image" Target="../media/image16.png"/></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6.xml"/><Relationship Id="rId1" Type="http://schemas.microsoft.com/office/2011/relationships/chartStyle" Target="style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7.xml"/><Relationship Id="rId1" Type="http://schemas.microsoft.com/office/2011/relationships/chartStyle" Target="style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8.xml"/><Relationship Id="rId1" Type="http://schemas.microsoft.com/office/2011/relationships/chartStyle" Target="style8.xml"/></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Worksheet18.xlsx"/><Relationship Id="rId1" Type="http://schemas.openxmlformats.org/officeDocument/2006/relationships/image" Target="../media/image16.png"/></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Worksheet19.xlsx"/><Relationship Id="rId1" Type="http://schemas.openxmlformats.org/officeDocument/2006/relationships/image" Target="../media/image16.png"/></Relationships>
</file>

<file path=ppt/charts/_rels/chart21.xml.rels><?xml version="1.0" encoding="UTF-8" standalone="yes"?>
<Relationships xmlns="http://schemas.openxmlformats.org/package/2006/relationships"><Relationship Id="rId2" Type="http://schemas.openxmlformats.org/officeDocument/2006/relationships/package" Target="../embeddings/Microsoft_Excel_Worksheet20.xlsx"/><Relationship Id="rId1" Type="http://schemas.openxmlformats.org/officeDocument/2006/relationships/image" Target="../media/image16.png"/></Relationships>
</file>

<file path=ppt/charts/_rels/chart22.xml.rels><?xml version="1.0" encoding="UTF-8" standalone="yes"?>
<Relationships xmlns="http://schemas.openxmlformats.org/package/2006/relationships"><Relationship Id="rId2" Type="http://schemas.openxmlformats.org/officeDocument/2006/relationships/package" Target="../embeddings/Microsoft_Excel_Worksheet21.xlsx"/><Relationship Id="rId1" Type="http://schemas.openxmlformats.org/officeDocument/2006/relationships/image" Target="../media/image16.png"/></Relationships>
</file>

<file path=ppt/charts/_rels/chart23.xml.rels><?xml version="1.0" encoding="UTF-8" standalone="yes"?>
<Relationships xmlns="http://schemas.openxmlformats.org/package/2006/relationships"><Relationship Id="rId2" Type="http://schemas.openxmlformats.org/officeDocument/2006/relationships/package" Target="../embeddings/Microsoft_Excel_Worksheet22.xlsx"/><Relationship Id="rId1" Type="http://schemas.openxmlformats.org/officeDocument/2006/relationships/image" Target="../media/image16.png"/></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image" Target="../media/image16.png"/></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9.xml"/><Relationship Id="rId1" Type="http://schemas.microsoft.com/office/2011/relationships/chartStyle" Target="style9.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10.xml"/><Relationship Id="rId1" Type="http://schemas.microsoft.com/office/2011/relationships/chartStyle" Target="style10.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11.xml"/><Relationship Id="rId1" Type="http://schemas.microsoft.com/office/2011/relationships/chartStyle" Target="style11.xml"/></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7.xlsx"/><Relationship Id="rId1" Type="http://schemas.openxmlformats.org/officeDocument/2006/relationships/image" Target="../media/image16.png"/></Relationships>
</file>

<file path=ppt/charts/_rels/chart29.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image" Target="../media/image16.png"/></Relationships>
</file>

<file path=ppt/charts/_rels/chart30.xml.rels><?xml version="1.0" encoding="UTF-8" standalone="yes"?>
<Relationships xmlns="http://schemas.openxmlformats.org/package/2006/relationships"><Relationship Id="rId2" Type="http://schemas.openxmlformats.org/officeDocument/2006/relationships/package" Target="../embeddings/Microsoft_Excel_Worksheet29.xlsx"/><Relationship Id="rId1" Type="http://schemas.openxmlformats.org/officeDocument/2006/relationships/image" Target="../media/image16.png"/></Relationships>
</file>

<file path=ppt/charts/_rels/chart31.xml.rels><?xml version="1.0" encoding="UTF-8" standalone="yes"?>
<Relationships xmlns="http://schemas.openxmlformats.org/package/2006/relationships"><Relationship Id="rId2" Type="http://schemas.openxmlformats.org/officeDocument/2006/relationships/package" Target="../embeddings/Microsoft_Excel_Worksheet30.xlsx"/><Relationship Id="rId1" Type="http://schemas.openxmlformats.org/officeDocument/2006/relationships/image" Target="../media/image16.png"/></Relationships>
</file>

<file path=ppt/charts/_rels/chart32.xml.rels><?xml version="1.0" encoding="UTF-8" standalone="yes"?>
<Relationships xmlns="http://schemas.openxmlformats.org/package/2006/relationships"><Relationship Id="rId2" Type="http://schemas.openxmlformats.org/officeDocument/2006/relationships/package" Target="../embeddings/Microsoft_Excel_Worksheet31.xlsx"/><Relationship Id="rId1" Type="http://schemas.openxmlformats.org/officeDocument/2006/relationships/image" Target="../media/image16.png"/></Relationships>
</file>

<file path=ppt/charts/_rels/chart33.xml.rels><?xml version="1.0" encoding="UTF-8" standalone="yes"?>
<Relationships xmlns="http://schemas.openxmlformats.org/package/2006/relationships"><Relationship Id="rId3" Type="http://schemas.openxmlformats.org/officeDocument/2006/relationships/package" Target="../embeddings/Microsoft_Excel_Worksheet32.xlsx"/><Relationship Id="rId2" Type="http://schemas.microsoft.com/office/2011/relationships/chartColorStyle" Target="colors12.xml"/><Relationship Id="rId1" Type="http://schemas.microsoft.com/office/2011/relationships/chartStyle" Target="style12.xml"/></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13.xml"/><Relationship Id="rId1" Type="http://schemas.microsoft.com/office/2011/relationships/chartStyle" Target="style13.xml"/></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14.xml"/><Relationship Id="rId1" Type="http://schemas.microsoft.com/office/2011/relationships/chartStyle" Target="style14.xml"/></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image" Target="../media/image16.png"/></Relationships>
</file>

<file path=ppt/charts/_rels/chart37.xml.rels><?xml version="1.0" encoding="UTF-8" standalone="yes"?>
<Relationships xmlns="http://schemas.openxmlformats.org/package/2006/relationships"><Relationship Id="rId2" Type="http://schemas.openxmlformats.org/officeDocument/2006/relationships/package" Target="../embeddings/Microsoft_Excel_Worksheet36.xlsx"/><Relationship Id="rId1" Type="http://schemas.openxmlformats.org/officeDocument/2006/relationships/image" Target="../media/image16.png"/></Relationships>
</file>

<file path=ppt/charts/_rels/chart38.xml.rels><?xml version="1.0" encoding="UTF-8" standalone="yes"?>
<Relationships xmlns="http://schemas.openxmlformats.org/package/2006/relationships"><Relationship Id="rId2" Type="http://schemas.openxmlformats.org/officeDocument/2006/relationships/package" Target="../embeddings/Microsoft_Excel_Worksheet37.xlsx"/><Relationship Id="rId1" Type="http://schemas.openxmlformats.org/officeDocument/2006/relationships/image" Target="../media/image16.png"/></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15.xml"/><Relationship Id="rId1" Type="http://schemas.microsoft.com/office/2011/relationships/chartStyle" Target="style15.xml"/></Relationships>
</file>

<file path=ppt/charts/_rels/chart40.xml.rels><?xml version="1.0" encoding="UTF-8" standalone="yes"?>
<Relationships xmlns="http://schemas.openxmlformats.org/package/2006/relationships"><Relationship Id="rId3" Type="http://schemas.openxmlformats.org/officeDocument/2006/relationships/package" Target="../embeddings/Microsoft_Excel_Worksheet39.xlsx"/><Relationship Id="rId2" Type="http://schemas.microsoft.com/office/2011/relationships/chartColorStyle" Target="colors16.xml"/><Relationship Id="rId1" Type="http://schemas.microsoft.com/office/2011/relationships/chartStyle" Target="style16.xml"/></Relationships>
</file>

<file path=ppt/charts/_rels/chart41.xml.rels><?xml version="1.0" encoding="UTF-8" standalone="yes"?>
<Relationships xmlns="http://schemas.openxmlformats.org/package/2006/relationships"><Relationship Id="rId3" Type="http://schemas.openxmlformats.org/officeDocument/2006/relationships/package" Target="../embeddings/Microsoft_Excel_Worksheet40.xlsx"/><Relationship Id="rId2" Type="http://schemas.microsoft.com/office/2011/relationships/chartColorStyle" Target="colors17.xml"/><Relationship Id="rId1" Type="http://schemas.microsoft.com/office/2011/relationships/chartStyle" Target="style17.xml"/></Relationships>
</file>

<file path=ppt/charts/_rels/chart42.xml.rels><?xml version="1.0" encoding="UTF-8" standalone="yes"?>
<Relationships xmlns="http://schemas.openxmlformats.org/package/2006/relationships"><Relationship Id="rId2" Type="http://schemas.openxmlformats.org/officeDocument/2006/relationships/package" Target="../embeddings/Microsoft_Excel_Worksheet41.xlsx"/><Relationship Id="rId1" Type="http://schemas.openxmlformats.org/officeDocument/2006/relationships/image" Target="../media/image16.png"/></Relationships>
</file>

<file path=ppt/charts/_rels/chart43.xml.rels><?xml version="1.0" encoding="UTF-8" standalone="yes"?>
<Relationships xmlns="http://schemas.openxmlformats.org/package/2006/relationships"><Relationship Id="rId2" Type="http://schemas.openxmlformats.org/officeDocument/2006/relationships/package" Target="../embeddings/Microsoft_Excel_Worksheet42.xlsx"/><Relationship Id="rId1" Type="http://schemas.openxmlformats.org/officeDocument/2006/relationships/image" Target="../media/image16.png"/></Relationships>
</file>

<file path=ppt/charts/_rels/chart44.xml.rels><?xml version="1.0" encoding="UTF-8" standalone="yes"?>
<Relationships xmlns="http://schemas.openxmlformats.org/package/2006/relationships"><Relationship Id="rId2" Type="http://schemas.openxmlformats.org/officeDocument/2006/relationships/package" Target="../embeddings/Microsoft_Excel_Worksheet43.xlsx"/><Relationship Id="rId1" Type="http://schemas.openxmlformats.org/officeDocument/2006/relationships/image" Target="../media/image16.png"/></Relationships>
</file>

<file path=ppt/charts/_rels/chart45.xml.rels><?xml version="1.0" encoding="UTF-8" standalone="yes"?>
<Relationships xmlns="http://schemas.openxmlformats.org/package/2006/relationships"><Relationship Id="rId2" Type="http://schemas.openxmlformats.org/officeDocument/2006/relationships/package" Target="../embeddings/Microsoft_Excel_Worksheet44.xlsx"/><Relationship Id="rId1" Type="http://schemas.openxmlformats.org/officeDocument/2006/relationships/image" Target="../media/image16.png"/></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18.xml"/><Relationship Id="rId1" Type="http://schemas.microsoft.com/office/2011/relationships/chartStyle" Target="style18.xml"/></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19.xml"/><Relationship Id="rId1" Type="http://schemas.microsoft.com/office/2011/relationships/chartStyle" Target="style19.xml"/></Relationships>
</file>

<file path=ppt/charts/_rels/chart48.xml.rels><?xml version="1.0" encoding="UTF-8" standalone="yes"?>
<Relationships xmlns="http://schemas.openxmlformats.org/package/2006/relationships"><Relationship Id="rId3" Type="http://schemas.openxmlformats.org/officeDocument/2006/relationships/package" Target="../embeddings/Microsoft_Excel_Worksheet47.xlsx"/><Relationship Id="rId2" Type="http://schemas.microsoft.com/office/2011/relationships/chartColorStyle" Target="colors20.xml"/><Relationship Id="rId1" Type="http://schemas.microsoft.com/office/2011/relationships/chartStyle" Target="style20.xml"/></Relationships>
</file>

<file path=ppt/charts/_rels/chart49.xml.rels><?xml version="1.0" encoding="UTF-8" standalone="yes"?>
<Relationships xmlns="http://schemas.openxmlformats.org/package/2006/relationships"><Relationship Id="rId2" Type="http://schemas.openxmlformats.org/officeDocument/2006/relationships/package" Target="../embeddings/Microsoft_Excel_Worksheet48.xlsx"/><Relationship Id="rId1" Type="http://schemas.openxmlformats.org/officeDocument/2006/relationships/image" Target="../media/image16.png"/></Relationships>
</file>

<file path=ppt/charts/_rels/chart50.xml.rels><?xml version="1.0" encoding="UTF-8" standalone="yes"?>
<Relationships xmlns="http://schemas.openxmlformats.org/package/2006/relationships"><Relationship Id="rId2" Type="http://schemas.openxmlformats.org/officeDocument/2006/relationships/package" Target="../embeddings/Microsoft_Excel_Worksheet49.xlsx"/><Relationship Id="rId1" Type="http://schemas.openxmlformats.org/officeDocument/2006/relationships/image" Target="../media/image16.png"/></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0.xlsx"/><Relationship Id="rId1" Type="http://schemas.openxmlformats.org/officeDocument/2006/relationships/image" Target="../media/image16.png"/></Relationships>
</file>

<file path=ppt/charts/_rels/chart52.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image" Target="../media/image16.png"/></Relationships>
</file>

<file path=ppt/charts/_rels/chart53.xml.rels><?xml version="1.0" encoding="UTF-8" standalone="yes"?>
<Relationships xmlns="http://schemas.openxmlformats.org/package/2006/relationships"><Relationship Id="rId2" Type="http://schemas.openxmlformats.org/officeDocument/2006/relationships/package" Target="../embeddings/Microsoft_Excel_Worksheet52.xlsx"/><Relationship Id="rId1" Type="http://schemas.openxmlformats.org/officeDocument/2006/relationships/image" Target="../media/image16.png"/></Relationships>
</file>

<file path=ppt/charts/_rels/chart54.xml.rels><?xml version="1.0" encoding="UTF-8" standalone="yes"?>
<Relationships xmlns="http://schemas.openxmlformats.org/package/2006/relationships"><Relationship Id="rId2" Type="http://schemas.openxmlformats.org/officeDocument/2006/relationships/package" Target="../embeddings/Microsoft_Excel_Worksheet53.xlsx"/><Relationship Id="rId1" Type="http://schemas.openxmlformats.org/officeDocument/2006/relationships/image" Target="../media/image16.png"/></Relationships>
</file>

<file path=ppt/charts/_rels/chart55.xml.rels><?xml version="1.0" encoding="UTF-8" standalone="yes"?>
<Relationships xmlns="http://schemas.openxmlformats.org/package/2006/relationships"><Relationship Id="rId2" Type="http://schemas.openxmlformats.org/officeDocument/2006/relationships/package" Target="../embeddings/Microsoft_Excel_Worksheet54.xlsx"/><Relationship Id="rId1" Type="http://schemas.openxmlformats.org/officeDocument/2006/relationships/image" Target="../media/image16.png"/></Relationships>
</file>

<file path=ppt/charts/_rels/chart56.xml.rels><?xml version="1.0" encoding="UTF-8" standalone="yes"?>
<Relationships xmlns="http://schemas.openxmlformats.org/package/2006/relationships"><Relationship Id="rId3" Type="http://schemas.openxmlformats.org/officeDocument/2006/relationships/package" Target="../embeddings/Microsoft_Excel_Worksheet55.xlsx"/><Relationship Id="rId2" Type="http://schemas.microsoft.com/office/2011/relationships/chartColorStyle" Target="colors21.xml"/><Relationship Id="rId1" Type="http://schemas.microsoft.com/office/2011/relationships/chartStyle" Target="style21.xml"/></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22.xml"/><Relationship Id="rId1" Type="http://schemas.microsoft.com/office/2011/relationships/chartStyle" Target="style22.xml"/></Relationships>
</file>

<file path=ppt/charts/_rels/chart58.xml.rels><?xml version="1.0" encoding="UTF-8" standalone="yes"?>
<Relationships xmlns="http://schemas.openxmlformats.org/package/2006/relationships"><Relationship Id="rId3" Type="http://schemas.openxmlformats.org/officeDocument/2006/relationships/package" Target="../embeddings/Microsoft_Excel_Worksheet57.xlsx"/><Relationship Id="rId2" Type="http://schemas.microsoft.com/office/2011/relationships/chartColorStyle" Target="colors23.xml"/><Relationship Id="rId1" Type="http://schemas.microsoft.com/office/2011/relationships/chartStyle" Target="style23.xml"/></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8.xlsx"/><Relationship Id="rId1" Type="http://schemas.openxmlformats.org/officeDocument/2006/relationships/image" Target="../media/image16.png"/></Relationships>
</file>

<file path=ppt/charts/_rels/chart60.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image" Target="../media/image16.png"/></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0.xlsx"/><Relationship Id="rId1" Type="http://schemas.openxmlformats.org/officeDocument/2006/relationships/image" Target="../media/image16.png"/></Relationships>
</file>

<file path=ppt/charts/_rels/chart62.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image" Target="../media/image16.png"/></Relationships>
</file>

<file path=ppt/charts/_rels/chart63.xml.rels><?xml version="1.0" encoding="UTF-8" standalone="yes"?>
<Relationships xmlns="http://schemas.openxmlformats.org/package/2006/relationships"><Relationship Id="rId2" Type="http://schemas.openxmlformats.org/officeDocument/2006/relationships/package" Target="../embeddings/Microsoft_Excel_Worksheet62.xlsx"/><Relationship Id="rId1" Type="http://schemas.openxmlformats.org/officeDocument/2006/relationships/image" Target="../media/image16.png"/></Relationships>
</file>

<file path=ppt/charts/_rels/chart64.xml.rels><?xml version="1.0" encoding="UTF-8" standalone="yes"?>
<Relationships xmlns="http://schemas.openxmlformats.org/package/2006/relationships"><Relationship Id="rId2" Type="http://schemas.openxmlformats.org/officeDocument/2006/relationships/package" Target="../embeddings/Microsoft_Excel_Worksheet63.xlsx"/><Relationship Id="rId1" Type="http://schemas.openxmlformats.org/officeDocument/2006/relationships/image" Target="../media/image16.png"/></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24.xml"/><Relationship Id="rId1" Type="http://schemas.microsoft.com/office/2011/relationships/chartStyle" Target="style24.xml"/></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25.xml"/><Relationship Id="rId1" Type="http://schemas.microsoft.com/office/2011/relationships/chartStyle" Target="style25.xml"/></Relationships>
</file>

<file path=ppt/charts/_rels/chart67.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26.xml"/><Relationship Id="rId1" Type="http://schemas.microsoft.com/office/2011/relationships/chartStyle" Target="style26.xml"/></Relationships>
</file>

<file path=ppt/charts/_rels/chart68.xml.rels><?xml version="1.0" encoding="UTF-8" standalone="yes"?>
<Relationships xmlns="http://schemas.openxmlformats.org/package/2006/relationships"><Relationship Id="rId2" Type="http://schemas.openxmlformats.org/officeDocument/2006/relationships/package" Target="../embeddings/Microsoft_Excel_Worksheet67.xlsx"/><Relationship Id="rId1" Type="http://schemas.openxmlformats.org/officeDocument/2006/relationships/image" Target="../media/image16.png"/></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image" Target="../media/image16.png"/></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27.xml"/><Relationship Id="rId1" Type="http://schemas.microsoft.com/office/2011/relationships/chartStyle" Target="style27.xml"/></Relationships>
</file>

<file path=ppt/charts/_rels/chart71.xml.rels><?xml version="1.0" encoding="UTF-8" standalone="yes"?>
<Relationships xmlns="http://schemas.openxmlformats.org/package/2006/relationships"><Relationship Id="rId3" Type="http://schemas.openxmlformats.org/officeDocument/2006/relationships/package" Target="../embeddings/Microsoft_Excel_Worksheet70.xlsx"/><Relationship Id="rId2" Type="http://schemas.microsoft.com/office/2011/relationships/chartColorStyle" Target="colors28.xml"/><Relationship Id="rId1" Type="http://schemas.microsoft.com/office/2011/relationships/chartStyle" Target="style28.xml"/></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71.xlsx"/><Relationship Id="rId2" Type="http://schemas.microsoft.com/office/2011/relationships/chartColorStyle" Target="colors29.xml"/><Relationship Id="rId1" Type="http://schemas.microsoft.com/office/2011/relationships/chartStyle" Target="style29.xml"/></Relationships>
</file>

<file path=ppt/charts/_rels/chart73.xml.rels><?xml version="1.0" encoding="UTF-8" standalone="yes"?>
<Relationships xmlns="http://schemas.openxmlformats.org/package/2006/relationships"><Relationship Id="rId2" Type="http://schemas.openxmlformats.org/officeDocument/2006/relationships/package" Target="../embeddings/Microsoft_Excel_Worksheet72.xlsx"/><Relationship Id="rId1" Type="http://schemas.openxmlformats.org/officeDocument/2006/relationships/image" Target="../media/image16.png"/></Relationships>
</file>

<file path=ppt/charts/_rels/chart74.xml.rels><?xml version="1.0" encoding="UTF-8" standalone="yes"?>
<Relationships xmlns="http://schemas.openxmlformats.org/package/2006/relationships"><Relationship Id="rId2" Type="http://schemas.openxmlformats.org/officeDocument/2006/relationships/package" Target="../embeddings/Microsoft_Excel_Worksheet73.xlsx"/><Relationship Id="rId1" Type="http://schemas.openxmlformats.org/officeDocument/2006/relationships/image" Target="../media/image16.png"/></Relationships>
</file>

<file path=ppt/charts/_rels/chart75.xml.rels><?xml version="1.0" encoding="UTF-8" standalone="yes"?>
<Relationships xmlns="http://schemas.openxmlformats.org/package/2006/relationships"><Relationship Id="rId2" Type="http://schemas.openxmlformats.org/officeDocument/2006/relationships/package" Target="../embeddings/Microsoft_Excel_Worksheet74.xlsx"/><Relationship Id="rId1" Type="http://schemas.openxmlformats.org/officeDocument/2006/relationships/image" Target="../media/image16.png"/></Relationships>
</file>

<file path=ppt/charts/_rels/chart76.xml.rels><?xml version="1.0" encoding="UTF-8" standalone="yes"?>
<Relationships xmlns="http://schemas.openxmlformats.org/package/2006/relationships"><Relationship Id="rId2" Type="http://schemas.openxmlformats.org/officeDocument/2006/relationships/package" Target="../embeddings/Microsoft_Excel_Worksheet75.xlsx"/><Relationship Id="rId1" Type="http://schemas.openxmlformats.org/officeDocument/2006/relationships/image" Target="../media/image16.png"/></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image" Target="../media/image16.png"/></Relationships>
</file>

<file path=ppt/charts/_rels/chart79.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image" Target="../media/image16.png"/></Relationships>
</file>

<file path=ppt/charts/_rels/chart80.xml.rels><?xml version="1.0" encoding="UTF-8" standalone="yes"?>
<Relationships xmlns="http://schemas.openxmlformats.org/package/2006/relationships"><Relationship Id="rId2" Type="http://schemas.openxmlformats.org/officeDocument/2006/relationships/package" Target="../embeddings/Microsoft_Excel_Worksheet79.xlsx"/><Relationship Id="rId1" Type="http://schemas.openxmlformats.org/officeDocument/2006/relationships/image" Target="../media/image16.png"/></Relationships>
</file>

<file path=ppt/charts/_rels/chart81.xml.rels><?xml version="1.0" encoding="UTF-8" standalone="yes"?>
<Relationships xmlns="http://schemas.openxmlformats.org/package/2006/relationships"><Relationship Id="rId2" Type="http://schemas.openxmlformats.org/officeDocument/2006/relationships/package" Target="../embeddings/Microsoft_Excel_Worksheet80.xlsx"/><Relationship Id="rId1" Type="http://schemas.openxmlformats.org/officeDocument/2006/relationships/image" Target="../media/image16.png"/></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image" Target="../media/image16.png"/></Relationships>
</file>

<file path=ppt/charts/_rels/chart83.xml.rels><?xml version="1.0" encoding="UTF-8" standalone="yes"?>
<Relationships xmlns="http://schemas.openxmlformats.org/package/2006/relationships"><Relationship Id="rId2" Type="http://schemas.openxmlformats.org/officeDocument/2006/relationships/package" Target="../embeddings/Microsoft_Excel_Worksheet82.xlsx"/><Relationship Id="rId1" Type="http://schemas.openxmlformats.org/officeDocument/2006/relationships/image" Target="../media/image16.png"/></Relationships>
</file>

<file path=ppt/charts/_rels/chart84.xml.rels><?xml version="1.0" encoding="UTF-8" standalone="yes"?>
<Relationships xmlns="http://schemas.openxmlformats.org/package/2006/relationships"><Relationship Id="rId2" Type="http://schemas.openxmlformats.org/officeDocument/2006/relationships/package" Target="../embeddings/Microsoft_Excel_Worksheet83.xlsx"/><Relationship Id="rId1" Type="http://schemas.openxmlformats.org/officeDocument/2006/relationships/image" Target="../media/image16.png"/></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4.xlsx"/><Relationship Id="rId1" Type="http://schemas.openxmlformats.org/officeDocument/2006/relationships/image" Target="../media/image16.png"/></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5.xlsx"/><Relationship Id="rId2" Type="http://schemas.microsoft.com/office/2011/relationships/chartColorStyle" Target="colors30.xml"/><Relationship Id="rId1" Type="http://schemas.microsoft.com/office/2011/relationships/chartStyle" Target="style30.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31.xml"/><Relationship Id="rId1" Type="http://schemas.microsoft.com/office/2011/relationships/chartStyle" Target="style31.xml"/></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32.xml"/><Relationship Id="rId1" Type="http://schemas.microsoft.com/office/2011/relationships/chartStyle" Target="style32.xml"/></Relationships>
</file>

<file path=ppt/charts/_rels/chart89.xml.rels><?xml version="1.0" encoding="UTF-8" standalone="yes"?>
<Relationships xmlns="http://schemas.openxmlformats.org/package/2006/relationships"><Relationship Id="rId2" Type="http://schemas.openxmlformats.org/officeDocument/2006/relationships/package" Target="../embeddings/Microsoft_Excel_Worksheet88.xlsx"/><Relationship Id="rId1" Type="http://schemas.openxmlformats.org/officeDocument/2006/relationships/image" Target="../media/image16.png"/></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33.xml"/><Relationship Id="rId1" Type="http://schemas.microsoft.com/office/2011/relationships/chartStyle" Target="style33.xml"/></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34.xml"/><Relationship Id="rId1" Type="http://schemas.microsoft.com/office/2011/relationships/chartStyle" Target="style34.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35.xml"/><Relationship Id="rId1" Type="http://schemas.microsoft.com/office/2011/relationships/chartStyle" Target="style35.xml"/></Relationships>
</file>

<file path=ppt/charts/_rels/chart93.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image" Target="../media/image16.png"/></Relationships>
</file>

<file path=ppt/charts/_rels/chart94.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36.xml"/><Relationship Id="rId1" Type="http://schemas.microsoft.com/office/2011/relationships/chartStyle" Target="style36.xml"/></Relationships>
</file>

<file path=ppt/charts/_rels/chart95.xml.rels><?xml version="1.0" encoding="UTF-8" standalone="yes"?>
<Relationships xmlns="http://schemas.openxmlformats.org/package/2006/relationships"><Relationship Id="rId3" Type="http://schemas.openxmlformats.org/officeDocument/2006/relationships/package" Target="../embeddings/Microsoft_Excel_Worksheet94.xlsx"/><Relationship Id="rId2" Type="http://schemas.microsoft.com/office/2011/relationships/chartColorStyle" Target="colors37.xml"/><Relationship Id="rId1" Type="http://schemas.microsoft.com/office/2011/relationships/chartStyle" Target="style37.xml"/></Relationships>
</file>

<file path=ppt/charts/_rels/chart96.xml.rels><?xml version="1.0" encoding="UTF-8" standalone="yes"?>
<Relationships xmlns="http://schemas.openxmlformats.org/package/2006/relationships"><Relationship Id="rId3" Type="http://schemas.openxmlformats.org/officeDocument/2006/relationships/package" Target="../embeddings/Microsoft_Excel_Worksheet95.xlsx"/><Relationship Id="rId2" Type="http://schemas.microsoft.com/office/2011/relationships/chartColorStyle" Target="colors38.xml"/><Relationship Id="rId1" Type="http://schemas.microsoft.com/office/2011/relationships/chartStyle" Target="style38.xml"/></Relationships>
</file>

<file path=ppt/charts/_rels/chart97.xml.rels><?xml version="1.0" encoding="UTF-8" standalone="yes"?>
<Relationships xmlns="http://schemas.openxmlformats.org/package/2006/relationships"><Relationship Id="rId2" Type="http://schemas.openxmlformats.org/officeDocument/2006/relationships/package" Target="../embeddings/Microsoft_Excel_Worksheet96.xlsx"/><Relationship Id="rId1" Type="http://schemas.openxmlformats.org/officeDocument/2006/relationships/image" Target="../media/image16.png"/></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39.xml"/><Relationship Id="rId1" Type="http://schemas.microsoft.com/office/2011/relationships/chartStyle" Target="style39.xml"/></Relationships>
</file>

<file path=ppt/charts/_rels/chart99.xml.rels><?xml version="1.0" encoding="UTF-8" standalone="yes"?>
<Relationships xmlns="http://schemas.openxmlformats.org/package/2006/relationships"><Relationship Id="rId3" Type="http://schemas.openxmlformats.org/officeDocument/2006/relationships/package" Target="../embeddings/Microsoft_Excel_Worksheet98.xlsx"/><Relationship Id="rId2" Type="http://schemas.microsoft.com/office/2011/relationships/chartColorStyle" Target="colors40.xml"/><Relationship Id="rId1" Type="http://schemas.microsoft.com/office/2011/relationships/chartStyle" Target="style40.xml"/></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41.xml"/><Relationship Id="rId1" Type="http://schemas.microsoft.com/office/2011/relationships/chartStyle" Target="style41.xml"/></Relationships>
</file>

<file path=ppt/charts/_rels/chart101.xml.rels><?xml version="1.0" encoding="UTF-8" standalone="yes"?>
<Relationships xmlns="http://schemas.openxmlformats.org/package/2006/relationships"><Relationship Id="rId3" Type="http://schemas.openxmlformats.org/officeDocument/2006/relationships/package" Target="../embeddings/Microsoft_Excel_Worksheet100.xlsx"/><Relationship Id="rId2" Type="http://schemas.microsoft.com/office/2011/relationships/chartColorStyle" Target="colors42.xml"/><Relationship Id="rId1" Type="http://schemas.microsoft.com/office/2011/relationships/chartStyle" Target="style42.xml"/></Relationships>
</file>

<file path=ppt/charts/_rels/chart102.xml.rels><?xml version="1.0" encoding="UTF-8" standalone="yes"?>
<Relationships xmlns="http://schemas.openxmlformats.org/package/2006/relationships"><Relationship Id="rId3" Type="http://schemas.openxmlformats.org/officeDocument/2006/relationships/package" Target="../embeddings/Microsoft_Excel_Worksheet101.xlsx"/><Relationship Id="rId2" Type="http://schemas.microsoft.com/office/2011/relationships/chartColorStyle" Target="colors43.xml"/><Relationship Id="rId1" Type="http://schemas.microsoft.com/office/2011/relationships/chartStyle" Target="style43.xml"/></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44.xml"/><Relationship Id="rId1" Type="http://schemas.microsoft.com/office/2011/relationships/chartStyle" Target="style44.xml"/></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45.xml"/><Relationship Id="rId1" Type="http://schemas.microsoft.com/office/2011/relationships/chartStyle" Target="style45.xml"/></Relationships>
</file>

<file path=ppt/charts/_rels/chart105.xml.rels><?xml version="1.0" encoding="UTF-8" standalone="yes"?>
<Relationships xmlns="http://schemas.openxmlformats.org/package/2006/relationships"><Relationship Id="rId3" Type="http://schemas.openxmlformats.org/officeDocument/2006/relationships/package" Target="../embeddings/Microsoft_Excel_Worksheet104.xlsx"/><Relationship Id="rId2" Type="http://schemas.microsoft.com/office/2011/relationships/chartColorStyle" Target="colors46.xml"/><Relationship Id="rId1" Type="http://schemas.microsoft.com/office/2011/relationships/chartStyle" Target="style46.xml"/></Relationships>
</file>

<file path=ppt/charts/_rels/chart106.xml.rels><?xml version="1.0" encoding="UTF-8" standalone="yes"?>
<Relationships xmlns="http://schemas.openxmlformats.org/package/2006/relationships"><Relationship Id="rId3" Type="http://schemas.openxmlformats.org/officeDocument/2006/relationships/package" Target="../embeddings/Microsoft_Excel_Worksheet105.xlsx"/><Relationship Id="rId2" Type="http://schemas.microsoft.com/office/2011/relationships/chartColorStyle" Target="colors47.xml"/><Relationship Id="rId1" Type="http://schemas.microsoft.com/office/2011/relationships/chartStyle" Target="style47.xml"/></Relationships>
</file>

<file path=ppt/charts/_rels/chart107.xml.rels><?xml version="1.0" encoding="UTF-8" standalone="yes"?>
<Relationships xmlns="http://schemas.openxmlformats.org/package/2006/relationships"><Relationship Id="rId3" Type="http://schemas.openxmlformats.org/officeDocument/2006/relationships/package" Target="../embeddings/Microsoft_Excel_Worksheet106.xlsx"/><Relationship Id="rId2" Type="http://schemas.microsoft.com/office/2011/relationships/chartColorStyle" Target="colors48.xml"/><Relationship Id="rId1" Type="http://schemas.microsoft.com/office/2011/relationships/chartStyle" Target="style48.xml"/></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49.xml"/><Relationship Id="rId1" Type="http://schemas.microsoft.com/office/2011/relationships/chartStyle" Target="style49.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50.xml"/><Relationship Id="rId1" Type="http://schemas.microsoft.com/office/2011/relationships/chartStyle" Target="style50.xml"/></Relationships>
</file>

<file path=ppt/charts/_rels/chart110.xml.rels><?xml version="1.0" encoding="UTF-8" standalone="yes"?>
<Relationships xmlns="http://schemas.openxmlformats.org/package/2006/relationships"><Relationship Id="rId3" Type="http://schemas.openxmlformats.org/officeDocument/2006/relationships/package" Target="../embeddings/Microsoft_Excel_Worksheet109.xlsx"/><Relationship Id="rId2" Type="http://schemas.microsoft.com/office/2011/relationships/chartColorStyle" Target="colors51.xml"/><Relationship Id="rId1" Type="http://schemas.microsoft.com/office/2011/relationships/chartStyle" Target="style51.xml"/></Relationships>
</file>

<file path=ppt/charts/_rels/chart111.xml.rels><?xml version="1.0" encoding="UTF-8" standalone="yes"?>
<Relationships xmlns="http://schemas.openxmlformats.org/package/2006/relationships"><Relationship Id="rId3" Type="http://schemas.openxmlformats.org/officeDocument/2006/relationships/package" Target="../embeddings/Microsoft_Excel_Worksheet110.xlsx"/><Relationship Id="rId2" Type="http://schemas.microsoft.com/office/2011/relationships/chartColorStyle" Target="colors52.xml"/><Relationship Id="rId1" Type="http://schemas.microsoft.com/office/2011/relationships/chartStyle" Target="style52.xml"/></Relationships>
</file>

<file path=ppt/charts/_rels/chart112.xml.rels><?xml version="1.0" encoding="UTF-8" standalone="yes"?>
<Relationships xmlns="http://schemas.openxmlformats.org/package/2006/relationships"><Relationship Id="rId3" Type="http://schemas.openxmlformats.org/officeDocument/2006/relationships/package" Target="../embeddings/Microsoft_Excel_Worksheet111.xlsx"/><Relationship Id="rId2" Type="http://schemas.microsoft.com/office/2011/relationships/chartColorStyle" Target="colors53.xml"/><Relationship Id="rId1" Type="http://schemas.microsoft.com/office/2011/relationships/chartStyle" Target="style53.xml"/></Relationships>
</file>

<file path=ppt/charts/_rels/chart113.xml.rels><?xml version="1.0" encoding="UTF-8" standalone="yes"?>
<Relationships xmlns="http://schemas.openxmlformats.org/package/2006/relationships"><Relationship Id="rId3" Type="http://schemas.openxmlformats.org/officeDocument/2006/relationships/package" Target="../embeddings/Microsoft_Excel_Worksheet112.xlsx"/><Relationship Id="rId2" Type="http://schemas.microsoft.com/office/2011/relationships/chartColorStyle" Target="colors54.xml"/><Relationship Id="rId1" Type="http://schemas.microsoft.com/office/2011/relationships/chartStyle" Target="style54.xml"/></Relationships>
</file>

<file path=ppt/charts/_rels/chart114.xml.rels><?xml version="1.0" encoding="UTF-8" standalone="yes"?>
<Relationships xmlns="http://schemas.openxmlformats.org/package/2006/relationships"><Relationship Id="rId3" Type="http://schemas.openxmlformats.org/officeDocument/2006/relationships/package" Target="../embeddings/Microsoft_Excel_Worksheet113.xlsx"/><Relationship Id="rId2" Type="http://schemas.microsoft.com/office/2011/relationships/chartColorStyle" Target="colors55.xml"/><Relationship Id="rId1" Type="http://schemas.microsoft.com/office/2011/relationships/chartStyle" Target="style55.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56.xml"/><Relationship Id="rId1" Type="http://schemas.microsoft.com/office/2011/relationships/chartStyle" Target="style56.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57.xml"/><Relationship Id="rId1" Type="http://schemas.microsoft.com/office/2011/relationships/chartStyle" Target="style57.xml"/></Relationships>
</file>

<file path=ppt/charts/_rels/chart117.xml.rels><?xml version="1.0" encoding="UTF-8" standalone="yes"?>
<Relationships xmlns="http://schemas.openxmlformats.org/package/2006/relationships"><Relationship Id="rId3" Type="http://schemas.openxmlformats.org/officeDocument/2006/relationships/package" Target="../embeddings/Microsoft_Excel_Worksheet116.xlsx"/><Relationship Id="rId2" Type="http://schemas.microsoft.com/office/2011/relationships/chartColorStyle" Target="colors58.xml"/><Relationship Id="rId1" Type="http://schemas.microsoft.com/office/2011/relationships/chartStyle" Target="style58.xml"/></Relationships>
</file>

<file path=ppt/charts/_rels/chart118.xml.rels><?xml version="1.0" encoding="UTF-8" standalone="yes"?>
<Relationships xmlns="http://schemas.openxmlformats.org/package/2006/relationships"><Relationship Id="rId3" Type="http://schemas.openxmlformats.org/officeDocument/2006/relationships/package" Target="../embeddings/Microsoft_Excel_Worksheet117.xlsx"/><Relationship Id="rId2" Type="http://schemas.microsoft.com/office/2011/relationships/chartColorStyle" Target="colors59.xml"/><Relationship Id="rId1" Type="http://schemas.microsoft.com/office/2011/relationships/chartStyle" Target="style59.xml"/></Relationships>
</file>

<file path=ppt/charts/_rels/chart119.xml.rels><?xml version="1.0" encoding="UTF-8" standalone="yes"?>
<Relationships xmlns="http://schemas.openxmlformats.org/package/2006/relationships"><Relationship Id="rId3" Type="http://schemas.openxmlformats.org/officeDocument/2006/relationships/package" Target="../embeddings/Microsoft_Excel_Worksheet118.xlsx"/><Relationship Id="rId2" Type="http://schemas.microsoft.com/office/2011/relationships/chartColorStyle" Target="colors60.xml"/><Relationship Id="rId1" Type="http://schemas.microsoft.com/office/2011/relationships/chartStyle" Target="style60.xml"/></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61.xml"/><Relationship Id="rId1" Type="http://schemas.microsoft.com/office/2011/relationships/chartStyle" Target="style61.xml"/></Relationships>
</file>

<file path=ppt/charts/_rels/chart121.xml.rels><?xml version="1.0" encoding="UTF-8" standalone="yes"?>
<Relationships xmlns="http://schemas.openxmlformats.org/package/2006/relationships"><Relationship Id="rId3" Type="http://schemas.openxmlformats.org/officeDocument/2006/relationships/package" Target="../embeddings/Microsoft_Excel_Worksheet120.xlsx"/><Relationship Id="rId2" Type="http://schemas.microsoft.com/office/2011/relationships/chartColorStyle" Target="colors62.xml"/><Relationship Id="rId1" Type="http://schemas.microsoft.com/office/2011/relationships/chartStyle" Target="style62.xml"/></Relationships>
</file>

<file path=ppt/charts/_rels/chart122.xml.rels><?xml version="1.0" encoding="UTF-8" standalone="yes"?>
<Relationships xmlns="http://schemas.openxmlformats.org/package/2006/relationships"><Relationship Id="rId3" Type="http://schemas.openxmlformats.org/officeDocument/2006/relationships/package" Target="../embeddings/Microsoft_Excel_Worksheet121.xlsx"/><Relationship Id="rId2" Type="http://schemas.microsoft.com/office/2011/relationships/chartColorStyle" Target="colors63.xml"/><Relationship Id="rId1" Type="http://schemas.microsoft.com/office/2011/relationships/chartStyle" Target="style63.xml"/></Relationships>
</file>

<file path=ppt/charts/_rels/chart123.xml.rels><?xml version="1.0" encoding="UTF-8" standalone="yes"?>
<Relationships xmlns="http://schemas.openxmlformats.org/package/2006/relationships"><Relationship Id="rId3" Type="http://schemas.openxmlformats.org/officeDocument/2006/relationships/package" Target="../embeddings/Microsoft_Excel_Worksheet122.xlsx"/><Relationship Id="rId2" Type="http://schemas.microsoft.com/office/2011/relationships/chartColorStyle" Target="colors64.xml"/><Relationship Id="rId1" Type="http://schemas.microsoft.com/office/2011/relationships/chartStyle" Target="style64.xml"/></Relationships>
</file>

<file path=ppt/charts/_rels/chart124.xml.rels><?xml version="1.0" encoding="UTF-8" standalone="yes"?>
<Relationships xmlns="http://schemas.openxmlformats.org/package/2006/relationships"><Relationship Id="rId3" Type="http://schemas.openxmlformats.org/officeDocument/2006/relationships/package" Target="../embeddings/Microsoft_Excel_Worksheet123.xlsx"/><Relationship Id="rId2" Type="http://schemas.microsoft.com/office/2011/relationships/chartColorStyle" Target="colors65.xml"/><Relationship Id="rId1" Type="http://schemas.microsoft.com/office/2011/relationships/chartStyle" Target="style65.xml"/></Relationships>
</file>

<file path=ppt/charts/_rels/chart125.xml.rels><?xml version="1.0" encoding="UTF-8" standalone="yes"?>
<Relationships xmlns="http://schemas.openxmlformats.org/package/2006/relationships"><Relationship Id="rId3" Type="http://schemas.openxmlformats.org/officeDocument/2006/relationships/package" Target="../embeddings/Microsoft_Excel_Worksheet124.xlsx"/><Relationship Id="rId2" Type="http://schemas.microsoft.com/office/2011/relationships/chartColorStyle" Target="colors66.xml"/><Relationship Id="rId1" Type="http://schemas.microsoft.com/office/2011/relationships/chartStyle" Target="style66.xml"/></Relationships>
</file>

<file path=ppt/charts/_rels/chart126.xml.rels><?xml version="1.0" encoding="UTF-8" standalone="yes"?>
<Relationships xmlns="http://schemas.openxmlformats.org/package/2006/relationships"><Relationship Id="rId3" Type="http://schemas.openxmlformats.org/officeDocument/2006/relationships/package" Target="../embeddings/Microsoft_Excel_Worksheet125.xlsx"/><Relationship Id="rId2" Type="http://schemas.microsoft.com/office/2011/relationships/chartColorStyle" Target="colors67.xml"/><Relationship Id="rId1" Type="http://schemas.microsoft.com/office/2011/relationships/chartStyle" Target="style67.xml"/></Relationships>
</file>

<file path=ppt/charts/_rels/chart127.xml.rels><?xml version="1.0" encoding="UTF-8" standalone="yes"?>
<Relationships xmlns="http://schemas.openxmlformats.org/package/2006/relationships"><Relationship Id="rId3" Type="http://schemas.openxmlformats.org/officeDocument/2006/relationships/package" Target="../embeddings/Microsoft_Excel_Worksheet126.xlsx"/><Relationship Id="rId2" Type="http://schemas.microsoft.com/office/2011/relationships/chartColorStyle" Target="colors68.xml"/><Relationship Id="rId1" Type="http://schemas.microsoft.com/office/2011/relationships/chartStyle" Target="style68.xml"/></Relationships>
</file>

<file path=ppt/charts/_rels/chart128.xml.rels><?xml version="1.0" encoding="UTF-8" standalone="yes"?>
<Relationships xmlns="http://schemas.openxmlformats.org/package/2006/relationships"><Relationship Id="rId3" Type="http://schemas.openxmlformats.org/officeDocument/2006/relationships/package" Target="../embeddings/Microsoft_Excel_Worksheet127.xlsx"/><Relationship Id="rId2" Type="http://schemas.microsoft.com/office/2011/relationships/chartColorStyle" Target="colors69.xml"/><Relationship Id="rId1" Type="http://schemas.microsoft.com/office/2011/relationships/chartStyle" Target="style69.xml"/></Relationships>
</file>

<file path=ppt/charts/_rels/chart129.xml.rels><?xml version="1.0" encoding="UTF-8" standalone="yes"?>
<Relationships xmlns="http://schemas.openxmlformats.org/package/2006/relationships"><Relationship Id="rId3" Type="http://schemas.openxmlformats.org/officeDocument/2006/relationships/package" Target="../embeddings/Microsoft_Excel_Worksheet128.xlsx"/><Relationship Id="rId2" Type="http://schemas.microsoft.com/office/2011/relationships/chartColorStyle" Target="colors70.xml"/><Relationship Id="rId1" Type="http://schemas.microsoft.com/office/2011/relationships/chartStyle" Target="style70.xml"/></Relationships>
</file>

<file path=ppt/charts/_rels/chart130.xml.rels><?xml version="1.0" encoding="UTF-8" standalone="yes"?>
<Relationships xmlns="http://schemas.openxmlformats.org/package/2006/relationships"><Relationship Id="rId3" Type="http://schemas.openxmlformats.org/officeDocument/2006/relationships/package" Target="../embeddings/Microsoft_Excel_Worksheet129.xlsx"/><Relationship Id="rId2" Type="http://schemas.microsoft.com/office/2011/relationships/chartColorStyle" Target="colors71.xml"/><Relationship Id="rId1" Type="http://schemas.microsoft.com/office/2011/relationships/chartStyle" Target="style71.xml"/></Relationships>
</file>

<file path=ppt/charts/_rels/chart131.xml.rels><?xml version="1.0" encoding="UTF-8" standalone="yes"?>
<Relationships xmlns="http://schemas.openxmlformats.org/package/2006/relationships"><Relationship Id="rId3" Type="http://schemas.openxmlformats.org/officeDocument/2006/relationships/package" Target="../embeddings/Microsoft_Excel_Worksheet130.xlsx"/><Relationship Id="rId2" Type="http://schemas.microsoft.com/office/2011/relationships/chartColorStyle" Target="colors72.xml"/><Relationship Id="rId1" Type="http://schemas.microsoft.com/office/2011/relationships/chartStyle" Target="style72.xml"/></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73.xml"/><Relationship Id="rId1" Type="http://schemas.microsoft.com/office/2011/relationships/chartStyle" Target="style73.xml"/></Relationships>
</file>

<file path=ppt/charts/_rels/chart133.xml.rels><?xml version="1.0" encoding="UTF-8" standalone="yes"?>
<Relationships xmlns="http://schemas.openxmlformats.org/package/2006/relationships"><Relationship Id="rId3" Type="http://schemas.openxmlformats.org/officeDocument/2006/relationships/package" Target="../embeddings/Microsoft_Excel_Worksheet132.xlsx"/><Relationship Id="rId2" Type="http://schemas.microsoft.com/office/2011/relationships/chartColorStyle" Target="colors74.xml"/><Relationship Id="rId1" Type="http://schemas.microsoft.com/office/2011/relationships/chartStyle" Target="style74.xml"/></Relationships>
</file>

<file path=ppt/charts/_rels/chart134.xml.rels><?xml version="1.0" encoding="UTF-8" standalone="yes"?>
<Relationships xmlns="http://schemas.openxmlformats.org/package/2006/relationships"><Relationship Id="rId3" Type="http://schemas.openxmlformats.org/officeDocument/2006/relationships/package" Target="../embeddings/Microsoft_Excel_Worksheet133.xlsx"/><Relationship Id="rId2" Type="http://schemas.microsoft.com/office/2011/relationships/chartColorStyle" Target="colors75.xml"/><Relationship Id="rId1" Type="http://schemas.microsoft.com/office/2011/relationships/chartStyle" Target="style75.xml"/></Relationships>
</file>

<file path=ppt/charts/_rels/chart135.xml.rels><?xml version="1.0" encoding="UTF-8" standalone="yes"?>
<Relationships xmlns="http://schemas.openxmlformats.org/package/2006/relationships"><Relationship Id="rId3" Type="http://schemas.openxmlformats.org/officeDocument/2006/relationships/package" Target="../embeddings/Microsoft_Excel_Worksheet134.xlsx"/><Relationship Id="rId2" Type="http://schemas.microsoft.com/office/2011/relationships/chartColorStyle" Target="colors76.xml"/><Relationship Id="rId1" Type="http://schemas.microsoft.com/office/2011/relationships/chartStyle" Target="style76.xml"/></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77.xml"/><Relationship Id="rId1" Type="http://schemas.microsoft.com/office/2011/relationships/chartStyle" Target="style77.xml"/></Relationships>
</file>

<file path=ppt/charts/_rels/chart137.xml.rels><?xml version="1.0" encoding="UTF-8" standalone="yes"?>
<Relationships xmlns="http://schemas.openxmlformats.org/package/2006/relationships"><Relationship Id="rId3" Type="http://schemas.openxmlformats.org/officeDocument/2006/relationships/package" Target="../embeddings/Microsoft_Excel_Worksheet136.xlsx"/><Relationship Id="rId2" Type="http://schemas.microsoft.com/office/2011/relationships/chartColorStyle" Target="colors78.xml"/><Relationship Id="rId1" Type="http://schemas.microsoft.com/office/2011/relationships/chartStyle" Target="style78.xml"/></Relationships>
</file>

<file path=ppt/charts/_rels/chart138.xml.rels><?xml version="1.0" encoding="UTF-8" standalone="yes"?>
<Relationships xmlns="http://schemas.openxmlformats.org/package/2006/relationships"><Relationship Id="rId3" Type="http://schemas.openxmlformats.org/officeDocument/2006/relationships/package" Target="../embeddings/Microsoft_Excel_Worksheet137.xlsx"/><Relationship Id="rId2" Type="http://schemas.microsoft.com/office/2011/relationships/chartColorStyle" Target="colors79.xml"/><Relationship Id="rId1" Type="http://schemas.microsoft.com/office/2011/relationships/chartStyle" Target="style79.xml"/></Relationships>
</file>

<file path=ppt/charts/_rels/chart139.xml.rels><?xml version="1.0" encoding="UTF-8" standalone="yes"?>
<Relationships xmlns="http://schemas.openxmlformats.org/package/2006/relationships"><Relationship Id="rId3" Type="http://schemas.openxmlformats.org/officeDocument/2006/relationships/package" Target="../embeddings/Microsoft_Excel_Worksheet138.xlsx"/><Relationship Id="rId2" Type="http://schemas.microsoft.com/office/2011/relationships/chartColorStyle" Target="colors80.xml"/><Relationship Id="rId1" Type="http://schemas.microsoft.com/office/2011/relationships/chartStyle" Target="style80.xml"/></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81.xml"/><Relationship Id="rId1" Type="http://schemas.microsoft.com/office/2011/relationships/chartStyle" Target="style81.xml"/></Relationships>
</file>

<file path=ppt/charts/_rels/chart141.xml.rels><?xml version="1.0" encoding="UTF-8" standalone="yes"?>
<Relationships xmlns="http://schemas.openxmlformats.org/package/2006/relationships"><Relationship Id="rId3" Type="http://schemas.openxmlformats.org/officeDocument/2006/relationships/package" Target="../embeddings/Microsoft_Excel_Worksheet140.xlsx"/><Relationship Id="rId2" Type="http://schemas.microsoft.com/office/2011/relationships/chartColorStyle" Target="colors82.xml"/><Relationship Id="rId1" Type="http://schemas.microsoft.com/office/2011/relationships/chartStyle" Target="style82.xml"/></Relationships>
</file>

<file path=ppt/charts/_rels/chart142.xml.rels><?xml version="1.0" encoding="UTF-8" standalone="yes"?>
<Relationships xmlns="http://schemas.openxmlformats.org/package/2006/relationships"><Relationship Id="rId3" Type="http://schemas.openxmlformats.org/officeDocument/2006/relationships/package" Target="../embeddings/Microsoft_Excel_Worksheet141.xlsx"/><Relationship Id="rId2" Type="http://schemas.microsoft.com/office/2011/relationships/chartColorStyle" Target="colors83.xml"/><Relationship Id="rId1" Type="http://schemas.microsoft.com/office/2011/relationships/chartStyle" Target="style83.xml"/></Relationships>
</file>

<file path=ppt/charts/_rels/chart143.xml.rels><?xml version="1.0" encoding="UTF-8" standalone="yes"?>
<Relationships xmlns="http://schemas.openxmlformats.org/package/2006/relationships"><Relationship Id="rId3" Type="http://schemas.openxmlformats.org/officeDocument/2006/relationships/package" Target="../embeddings/Microsoft_Excel_Worksheet142.xlsx"/><Relationship Id="rId2" Type="http://schemas.microsoft.com/office/2011/relationships/chartColorStyle" Target="colors84.xml"/><Relationship Id="rId1" Type="http://schemas.microsoft.com/office/2011/relationships/chartStyle" Target="style84.xml"/></Relationships>
</file>

<file path=ppt/charts/_rels/chart144.xml.rels><?xml version="1.0" encoding="UTF-8" standalone="yes"?>
<Relationships xmlns="http://schemas.openxmlformats.org/package/2006/relationships"><Relationship Id="rId3" Type="http://schemas.openxmlformats.org/officeDocument/2006/relationships/package" Target="../embeddings/Microsoft_Excel_Worksheet143.xlsx"/><Relationship Id="rId2" Type="http://schemas.microsoft.com/office/2011/relationships/chartColorStyle" Target="colors85.xml"/><Relationship Id="rId1" Type="http://schemas.microsoft.com/office/2011/relationships/chartStyle" Target="style85.xml"/></Relationships>
</file>

<file path=ppt/charts/_rels/chart145.xml.rels><?xml version="1.0" encoding="UTF-8" standalone="yes"?>
<Relationships xmlns="http://schemas.openxmlformats.org/package/2006/relationships"><Relationship Id="rId3" Type="http://schemas.openxmlformats.org/officeDocument/2006/relationships/package" Target="../embeddings/Microsoft_Excel_Worksheet144.xlsx"/><Relationship Id="rId2" Type="http://schemas.microsoft.com/office/2011/relationships/chartColorStyle" Target="colors86.xml"/><Relationship Id="rId1" Type="http://schemas.microsoft.com/office/2011/relationships/chartStyle" Target="style86.xml"/></Relationships>
</file>

<file path=ppt/charts/_rels/chart146.xml.rels><?xml version="1.0" encoding="UTF-8" standalone="yes"?>
<Relationships xmlns="http://schemas.openxmlformats.org/package/2006/relationships"><Relationship Id="rId3" Type="http://schemas.openxmlformats.org/officeDocument/2006/relationships/package" Target="../embeddings/Microsoft_Excel_Worksheet145.xlsx"/><Relationship Id="rId2" Type="http://schemas.microsoft.com/office/2011/relationships/chartColorStyle" Target="colors87.xml"/><Relationship Id="rId1" Type="http://schemas.microsoft.com/office/2011/relationships/chartStyle" Target="style87.xml"/></Relationships>
</file>

<file path=ppt/charts/_rels/chart147.xml.rels><?xml version="1.0" encoding="UTF-8" standalone="yes"?>
<Relationships xmlns="http://schemas.openxmlformats.org/package/2006/relationships"><Relationship Id="rId3" Type="http://schemas.openxmlformats.org/officeDocument/2006/relationships/package" Target="../embeddings/Microsoft_Excel_Worksheet146.xlsx"/><Relationship Id="rId2" Type="http://schemas.microsoft.com/office/2011/relationships/chartColorStyle" Target="colors88.xml"/><Relationship Id="rId1" Type="http://schemas.microsoft.com/office/2011/relationships/chartStyle" Target="style88.xml"/></Relationships>
</file>

<file path=ppt/charts/_rels/chart148.xml.rels><?xml version="1.0" encoding="UTF-8" standalone="yes"?>
<Relationships xmlns="http://schemas.openxmlformats.org/package/2006/relationships"><Relationship Id="rId3" Type="http://schemas.openxmlformats.org/officeDocument/2006/relationships/package" Target="../embeddings/Microsoft_Excel_Worksheet147.xlsx"/><Relationship Id="rId2" Type="http://schemas.microsoft.com/office/2011/relationships/chartColorStyle" Target="colors89.xml"/><Relationship Id="rId1" Type="http://schemas.microsoft.com/office/2011/relationships/chartStyle" Target="style8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6E19-45DC-9DA3-3BD9914A78D6}"/>
              </c:ext>
            </c:extLst>
          </c:dPt>
          <c:dPt>
            <c:idx val="1"/>
            <c:invertIfNegative val="0"/>
            <c:bubble3D val="0"/>
            <c:extLst>
              <c:ext xmlns:c16="http://schemas.microsoft.com/office/drawing/2014/chart" uri="{C3380CC4-5D6E-409C-BE32-E72D297353CC}">
                <c16:uniqueId val="{00000001-6E19-45DC-9DA3-3BD9914A78D6}"/>
              </c:ext>
            </c:extLst>
          </c:dPt>
          <c:dPt>
            <c:idx val="3"/>
            <c:invertIfNegative val="0"/>
            <c:bubble3D val="0"/>
            <c:extLst>
              <c:ext xmlns:c16="http://schemas.microsoft.com/office/drawing/2014/chart" uri="{C3380CC4-5D6E-409C-BE32-E72D297353CC}">
                <c16:uniqueId val="{00000002-6E19-45DC-9DA3-3BD9914A78D6}"/>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Male</c:v>
                </c:pt>
                <c:pt idx="1">
                  <c:v>Female</c:v>
                </c:pt>
                <c:pt idx="2">
                  <c:v>Intersex </c:v>
                </c:pt>
                <c:pt idx="3">
                  <c:v>Prefer not to say</c:v>
                </c:pt>
              </c:strCache>
            </c:strRef>
          </c:cat>
          <c:val>
            <c:numRef>
              <c:f>Sheet1!$B$2:$B$5</c:f>
              <c:numCache>
                <c:formatCode>0%</c:formatCode>
                <c:ptCount val="4"/>
                <c:pt idx="0">
                  <c:v>0.43680709534368067</c:v>
                </c:pt>
                <c:pt idx="1">
                  <c:v>0.55875831485587579</c:v>
                </c:pt>
                <c:pt idx="2">
                  <c:v>0</c:v>
                </c:pt>
                <c:pt idx="3">
                  <c:v>4.434589800443459E-3</c:v>
                </c:pt>
              </c:numCache>
            </c:numRef>
          </c:val>
          <c:extLst>
            <c:ext xmlns:c16="http://schemas.microsoft.com/office/drawing/2014/chart" uri="{C3380CC4-5D6E-409C-BE32-E72D297353CC}">
              <c16:uniqueId val="{00000003-6E19-45DC-9DA3-3BD9914A78D6}"/>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828016110055208E-2"/>
          <c:y val="0.12507029478458051"/>
          <c:w val="0.86604556973481761"/>
          <c:h val="0.85347213086241924"/>
        </c:manualLayout>
      </c:layout>
      <c:doughnutChart>
        <c:varyColors val="1"/>
        <c:ser>
          <c:idx val="0"/>
          <c:order val="0"/>
          <c:spPr>
            <a:ln>
              <a:noFill/>
            </a:ln>
          </c:spPr>
          <c:dPt>
            <c:idx val="0"/>
            <c:bubble3D val="0"/>
            <c:spPr>
              <a:solidFill>
                <a:srgbClr val="6D276A"/>
              </a:solidFill>
              <a:ln w="19050">
                <a:noFill/>
              </a:ln>
              <a:effectLst/>
            </c:spPr>
            <c:extLst>
              <c:ext xmlns:c16="http://schemas.microsoft.com/office/drawing/2014/chart" uri="{C3380CC4-5D6E-409C-BE32-E72D297353CC}">
                <c16:uniqueId val="{00000001-E3D0-450B-B667-9302F20E05EC}"/>
              </c:ext>
            </c:extLst>
          </c:dPt>
          <c:dPt>
            <c:idx val="1"/>
            <c:bubble3D val="0"/>
            <c:spPr>
              <a:solidFill>
                <a:srgbClr val="F2F2F2"/>
              </a:solidFill>
              <a:ln>
                <a:noFill/>
              </a:ln>
            </c:spPr>
            <c:extLst>
              <c:ext xmlns:c16="http://schemas.microsoft.com/office/drawing/2014/chart" uri="{C3380CC4-5D6E-409C-BE32-E72D297353CC}">
                <c16:uniqueId val="{00000003-E3D0-450B-B667-9302F20E05EC}"/>
              </c:ext>
            </c:extLst>
          </c:dPt>
          <c:cat>
            <c:strRef>
              <c:f>'for chart'!$A$1:$A$2</c:f>
              <c:strCache>
                <c:ptCount val="2"/>
                <c:pt idx="0">
                  <c:v>Yes</c:v>
                </c:pt>
                <c:pt idx="1">
                  <c:v>No</c:v>
                </c:pt>
              </c:strCache>
            </c:strRef>
          </c:cat>
          <c:val>
            <c:numRef>
              <c:f>'for chart'!$B$1:$B$2</c:f>
              <c:numCache>
                <c:formatCode>0%</c:formatCode>
                <c:ptCount val="2"/>
                <c:pt idx="0">
                  <c:v>0.83132530120481929</c:v>
                </c:pt>
                <c:pt idx="1">
                  <c:v>0.16867469879518071</c:v>
                </c:pt>
              </c:numCache>
            </c:numRef>
          </c:val>
          <c:extLst>
            <c:ext xmlns:c16="http://schemas.microsoft.com/office/drawing/2014/chart" uri="{C3380CC4-5D6E-409C-BE32-E72D297353CC}">
              <c16:uniqueId val="{00000004-E3D0-450B-B667-9302F20E05EC}"/>
            </c:ext>
          </c:extLst>
        </c:ser>
        <c:dLbls>
          <c:showLegendKey val="0"/>
          <c:showVal val="0"/>
          <c:showCatName val="0"/>
          <c:showSerName val="0"/>
          <c:showPercent val="0"/>
          <c:showBubbleSize val="0"/>
          <c:showLeaderLines val="0"/>
        </c:dLbls>
        <c:firstSliceAng val="179"/>
        <c:holeSize val="64"/>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3BE2-4865-B720-0E48F048A8F5}"/>
              </c:ext>
            </c:extLst>
          </c:dPt>
          <c:dPt>
            <c:idx val="1"/>
            <c:invertIfNegative val="0"/>
            <c:bubble3D val="0"/>
            <c:extLst>
              <c:ext xmlns:c16="http://schemas.microsoft.com/office/drawing/2014/chart" uri="{C3380CC4-5D6E-409C-BE32-E72D297353CC}">
                <c16:uniqueId val="{00000001-3BE2-4865-B720-0E48F048A8F5}"/>
              </c:ext>
            </c:extLst>
          </c:dPt>
          <c:dPt>
            <c:idx val="3"/>
            <c:invertIfNegative val="0"/>
            <c:bubble3D val="0"/>
            <c:extLst>
              <c:ext xmlns:c16="http://schemas.microsoft.com/office/drawing/2014/chart" uri="{C3380CC4-5D6E-409C-BE32-E72D297353CC}">
                <c16:uniqueId val="{00000002-3BE2-4865-B720-0E48F048A8F5}"/>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16-35</c:v>
                </c:pt>
                <c:pt idx="1">
                  <c:v>36-50</c:v>
                </c:pt>
                <c:pt idx="2">
                  <c:v>51-65</c:v>
                </c:pt>
                <c:pt idx="3">
                  <c:v>66+</c:v>
                </c:pt>
              </c:strCache>
            </c:strRef>
          </c:cat>
          <c:val>
            <c:numRef>
              <c:f>Sheet1!$B$2:$B$5</c:f>
              <c:numCache>
                <c:formatCode>0%</c:formatCode>
                <c:ptCount val="4"/>
                <c:pt idx="0">
                  <c:v>6.2084257206208429E-2</c:v>
                </c:pt>
                <c:pt idx="1">
                  <c:v>8.4257206208425722E-2</c:v>
                </c:pt>
                <c:pt idx="2">
                  <c:v>0.1862527716186253</c:v>
                </c:pt>
                <c:pt idx="3">
                  <c:v>0.66740576496674053</c:v>
                </c:pt>
              </c:numCache>
            </c:numRef>
          </c:val>
          <c:extLst>
            <c:ext xmlns:c16="http://schemas.microsoft.com/office/drawing/2014/chart" uri="{C3380CC4-5D6E-409C-BE32-E72D297353CC}">
              <c16:uniqueId val="{00000003-3BE2-4865-B720-0E48F048A8F5}"/>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44152151660371902"/>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55EA-4B23-B08C-EAD0D59FD691}"/>
              </c:ext>
            </c:extLst>
          </c:dPt>
          <c:dPt>
            <c:idx val="1"/>
            <c:invertIfNegative val="0"/>
            <c:bubble3D val="0"/>
            <c:extLst>
              <c:ext xmlns:c16="http://schemas.microsoft.com/office/drawing/2014/chart" uri="{C3380CC4-5D6E-409C-BE32-E72D297353CC}">
                <c16:uniqueId val="{00000001-55EA-4B23-B08C-EAD0D59FD691}"/>
              </c:ext>
            </c:extLst>
          </c:dPt>
          <c:dPt>
            <c:idx val="3"/>
            <c:invertIfNegative val="0"/>
            <c:bubble3D val="0"/>
            <c:extLst>
              <c:ext xmlns:c16="http://schemas.microsoft.com/office/drawing/2014/chart" uri="{C3380CC4-5D6E-409C-BE32-E72D297353CC}">
                <c16:uniqueId val="{00000002-55EA-4B23-B08C-EAD0D59FD691}"/>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White</c:v>
                </c:pt>
                <c:pt idx="1">
                  <c:v>Mixed</c:v>
                </c:pt>
                <c:pt idx="2">
                  <c:v>Asian or Asian British</c:v>
                </c:pt>
                <c:pt idx="3">
                  <c:v>Black or Black British</c:v>
                </c:pt>
                <c:pt idx="4">
                  <c:v>Arab or other ethnic group</c:v>
                </c:pt>
                <c:pt idx="5">
                  <c:v>Not known</c:v>
                </c:pt>
              </c:strCache>
            </c:strRef>
          </c:cat>
          <c:val>
            <c:numRef>
              <c:f>Sheet1!$B$2:$B$7</c:f>
              <c:numCache>
                <c:formatCode>0%</c:formatCode>
                <c:ptCount val="6"/>
                <c:pt idx="0">
                  <c:v>0.92904656319290468</c:v>
                </c:pt>
                <c:pt idx="1">
                  <c:v>6.6518847006651876E-3</c:v>
                </c:pt>
                <c:pt idx="2">
                  <c:v>2.217294900221729E-2</c:v>
                </c:pt>
                <c:pt idx="3">
                  <c:v>8.869179600886918E-3</c:v>
                </c:pt>
                <c:pt idx="4">
                  <c:v>0</c:v>
                </c:pt>
                <c:pt idx="5">
                  <c:v>3.325942350332594E-2</c:v>
                </c:pt>
              </c:numCache>
            </c:numRef>
          </c:val>
          <c:extLst>
            <c:ext xmlns:c16="http://schemas.microsoft.com/office/drawing/2014/chart" uri="{C3380CC4-5D6E-409C-BE32-E72D297353CC}">
              <c16:uniqueId val="{00000003-55EA-4B23-B08C-EAD0D59FD691}"/>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DB40-49E4-A3F6-17390DE6654A}"/>
              </c:ext>
            </c:extLst>
          </c:dPt>
          <c:dPt>
            <c:idx val="1"/>
            <c:invertIfNegative val="0"/>
            <c:bubble3D val="0"/>
            <c:extLst>
              <c:ext xmlns:c16="http://schemas.microsoft.com/office/drawing/2014/chart" uri="{C3380CC4-5D6E-409C-BE32-E72D297353CC}">
                <c16:uniqueId val="{00000001-DB40-49E4-A3F6-17390DE6654A}"/>
              </c:ext>
            </c:extLst>
          </c:dPt>
          <c:dPt>
            <c:idx val="3"/>
            <c:invertIfNegative val="0"/>
            <c:bubble3D val="0"/>
            <c:extLst>
              <c:ext xmlns:c16="http://schemas.microsoft.com/office/drawing/2014/chart" uri="{C3380CC4-5D6E-409C-BE32-E72D297353CC}">
                <c16:uniqueId val="{00000002-DB40-49E4-A3F6-17390DE6654A}"/>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No religion</c:v>
                </c:pt>
                <c:pt idx="1">
                  <c:v>Buddhist</c:v>
                </c:pt>
                <c:pt idx="2">
                  <c:v>Christian</c:v>
                </c:pt>
                <c:pt idx="3">
                  <c:v>Hindu</c:v>
                </c:pt>
                <c:pt idx="4">
                  <c:v>Jewish</c:v>
                </c:pt>
                <c:pt idx="5">
                  <c:v>Muslim</c:v>
                </c:pt>
                <c:pt idx="6">
                  <c:v>Sikh</c:v>
                </c:pt>
                <c:pt idx="7">
                  <c:v>Other</c:v>
                </c:pt>
                <c:pt idx="8">
                  <c:v>Prefer not to say</c:v>
                </c:pt>
              </c:strCache>
            </c:strRef>
          </c:cat>
          <c:val>
            <c:numRef>
              <c:f>Sheet1!$B$2:$B$10</c:f>
              <c:numCache>
                <c:formatCode>0%</c:formatCode>
                <c:ptCount val="9"/>
                <c:pt idx="0">
                  <c:v>0.3080357142857143</c:v>
                </c:pt>
                <c:pt idx="1">
                  <c:v>4.464285714285714E-3</c:v>
                </c:pt>
                <c:pt idx="2">
                  <c:v>0.6495535714285714</c:v>
                </c:pt>
                <c:pt idx="3">
                  <c:v>2.232142857142857E-3</c:v>
                </c:pt>
                <c:pt idx="4">
                  <c:v>2.232142857142857E-3</c:v>
                </c:pt>
                <c:pt idx="5">
                  <c:v>4.464285714285714E-3</c:v>
                </c:pt>
                <c:pt idx="6">
                  <c:v>2.232142857142857E-3</c:v>
                </c:pt>
                <c:pt idx="7">
                  <c:v>8.9285714285714281E-3</c:v>
                </c:pt>
                <c:pt idx="8">
                  <c:v>1.785714285714286E-2</c:v>
                </c:pt>
              </c:numCache>
            </c:numRef>
          </c:val>
          <c:extLst>
            <c:ext xmlns:c16="http://schemas.microsoft.com/office/drawing/2014/chart" uri="{C3380CC4-5D6E-409C-BE32-E72D297353CC}">
              <c16:uniqueId val="{00000003-DB40-49E4-A3F6-17390DE6654A}"/>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6667093550775235"/>
          <c:y val="7.1619806564375429E-2"/>
          <c:w val="0.47647546936784907"/>
          <c:h val="0.87237546064130389"/>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419999"/>
              </a:solidFill>
              <a:ln w="19050">
                <a:noFill/>
              </a:ln>
              <a:effectLst/>
            </c:spPr>
            <c:extLst>
              <c:ext xmlns:c16="http://schemas.microsoft.com/office/drawing/2014/chart" uri="{C3380CC4-5D6E-409C-BE32-E72D297353CC}">
                <c16:uniqueId val="{00000001-8074-4F3B-8D50-6309FA108050}"/>
              </c:ext>
            </c:extLst>
          </c:dPt>
          <c:dPt>
            <c:idx val="1"/>
            <c:invertIfNegative val="0"/>
            <c:bubble3D val="0"/>
            <c:spPr>
              <a:solidFill>
                <a:srgbClr val="5FBD83"/>
              </a:solidFill>
              <a:ln w="19050">
                <a:noFill/>
              </a:ln>
              <a:effectLst/>
            </c:spPr>
            <c:extLst>
              <c:ext xmlns:c16="http://schemas.microsoft.com/office/drawing/2014/chart" uri="{C3380CC4-5D6E-409C-BE32-E72D297353CC}">
                <c16:uniqueId val="{00000003-8074-4F3B-8D50-6309FA108050}"/>
              </c:ext>
            </c:extLst>
          </c:dPt>
          <c:dPt>
            <c:idx val="2"/>
            <c:invertIfNegative val="0"/>
            <c:bubble3D val="0"/>
            <c:spPr>
              <a:solidFill>
                <a:srgbClr val="A9D18E"/>
              </a:solidFill>
              <a:ln w="19050">
                <a:noFill/>
              </a:ln>
              <a:effectLst/>
            </c:spPr>
            <c:extLst>
              <c:ext xmlns:c16="http://schemas.microsoft.com/office/drawing/2014/chart" uri="{C3380CC4-5D6E-409C-BE32-E72D297353CC}">
                <c16:uniqueId val="{00000005-8074-4F3B-8D50-6309FA108050}"/>
              </c:ext>
            </c:extLst>
          </c:dPt>
          <c:dPt>
            <c:idx val="3"/>
            <c:invertIfNegative val="0"/>
            <c:bubble3D val="0"/>
            <c:spPr>
              <a:solidFill>
                <a:srgbClr val="D9D9D9"/>
              </a:solidFill>
              <a:ln w="19050">
                <a:noFill/>
              </a:ln>
              <a:effectLst/>
            </c:spPr>
            <c:extLst>
              <c:ext xmlns:c16="http://schemas.microsoft.com/office/drawing/2014/chart" uri="{C3380CC4-5D6E-409C-BE32-E72D297353CC}">
                <c16:uniqueId val="{00000007-8074-4F3B-8D50-6309FA108050}"/>
              </c:ext>
            </c:extLst>
          </c:dPt>
          <c:dPt>
            <c:idx val="4"/>
            <c:invertIfNegative val="0"/>
            <c:bubble3D val="0"/>
            <c:spPr>
              <a:solidFill>
                <a:srgbClr val="FFD966"/>
              </a:solidFill>
              <a:ln w="19050">
                <a:noFill/>
              </a:ln>
              <a:effectLst/>
            </c:spPr>
            <c:extLst>
              <c:ext xmlns:c16="http://schemas.microsoft.com/office/drawing/2014/chart" uri="{C3380CC4-5D6E-409C-BE32-E72D297353CC}">
                <c16:uniqueId val="{00000009-8074-4F3B-8D50-6309FA108050}"/>
              </c:ext>
            </c:extLst>
          </c:dPt>
          <c:dPt>
            <c:idx val="5"/>
            <c:invertIfNegative val="0"/>
            <c:bubble3D val="0"/>
            <c:spPr>
              <a:solidFill>
                <a:srgbClr val="F1BE48"/>
              </a:solidFill>
              <a:ln w="19050">
                <a:noFill/>
              </a:ln>
              <a:effectLst/>
            </c:spPr>
            <c:extLst>
              <c:ext xmlns:c16="http://schemas.microsoft.com/office/drawing/2014/chart" uri="{C3380CC4-5D6E-409C-BE32-E72D297353CC}">
                <c16:uniqueId val="{0000000B-8074-4F3B-8D50-6309FA108050}"/>
              </c:ext>
            </c:extLst>
          </c:dPt>
          <c:dPt>
            <c:idx val="6"/>
            <c:invertIfNegative val="0"/>
            <c:bubble3D val="0"/>
            <c:spPr>
              <a:solidFill>
                <a:srgbClr val="E87722"/>
              </a:solidFill>
              <a:ln w="19050">
                <a:noFill/>
              </a:ln>
              <a:effectLst/>
            </c:spPr>
            <c:extLst>
              <c:ext xmlns:c16="http://schemas.microsoft.com/office/drawing/2014/chart" uri="{C3380CC4-5D6E-409C-BE32-E72D297353CC}">
                <c16:uniqueId val="{0000000D-8074-4F3B-8D50-6309FA108050}"/>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Feuil1!$A$2:$A$8</c:f>
              <c:strCache>
                <c:ptCount val="7"/>
                <c:pt idx="0">
                  <c:v>Much better than expected</c:v>
                </c:pt>
                <c:pt idx="1">
                  <c:v>Better than expected</c:v>
                </c:pt>
                <c:pt idx="2">
                  <c:v>Somewhat better than expected</c:v>
                </c:pt>
                <c:pt idx="3">
                  <c:v>About the same</c:v>
                </c:pt>
                <c:pt idx="4">
                  <c:v>Somewhat worse than expected</c:v>
                </c:pt>
                <c:pt idx="5">
                  <c:v>Worse than expected</c:v>
                </c:pt>
                <c:pt idx="6">
                  <c:v>Much worse than expected</c:v>
                </c:pt>
              </c:strCache>
            </c:strRef>
          </c:cat>
          <c:val>
            <c:numRef>
              <c:f>Feuil1!$B$2:$B$8</c:f>
              <c:numCache>
                <c:formatCode>0</c:formatCode>
                <c:ptCount val="7"/>
                <c:pt idx="1">
                  <c:v>1</c:v>
                </c:pt>
                <c:pt idx="3">
                  <c:v>44</c:v>
                </c:pt>
                <c:pt idx="4">
                  <c:v>2</c:v>
                </c:pt>
                <c:pt idx="5">
                  <c:v>4</c:v>
                </c:pt>
              </c:numCache>
            </c:numRef>
          </c:val>
          <c:extLst>
            <c:ext xmlns:c16="http://schemas.microsoft.com/office/drawing/2014/chart" uri="{C3380CC4-5D6E-409C-BE32-E72D297353CC}">
              <c16:uniqueId val="{0000000E-8074-4F3B-8D50-6309FA108050}"/>
            </c:ext>
          </c:extLst>
        </c:ser>
        <c:dLbls>
          <c:dLblPos val="outEnd"/>
          <c:showLegendKey val="0"/>
          <c:showVal val="1"/>
          <c:showCatName val="0"/>
          <c:showSerName val="0"/>
          <c:showPercent val="0"/>
          <c:showBubbleSize val="0"/>
        </c:dLbls>
        <c:gapWidth val="27"/>
        <c:axId val="779055776"/>
        <c:axId val="779049248"/>
      </c:barChart>
      <c:valAx>
        <c:axId val="779049248"/>
        <c:scaling>
          <c:orientation val="minMax"/>
        </c:scaling>
        <c:delete val="1"/>
        <c:axPos val="t"/>
        <c:numFmt formatCode="0" sourceLinked="1"/>
        <c:majorTickMark val="out"/>
        <c:minorTickMark val="none"/>
        <c:tickLblPos val="nextTo"/>
        <c:crossAx val="779055776"/>
        <c:crosses val="autoZero"/>
        <c:crossBetween val="between"/>
      </c:valAx>
      <c:catAx>
        <c:axId val="779055776"/>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779049248"/>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5972769472055466"/>
          <c:y val="3.4788226802263386E-2"/>
          <c:w val="0.60792653616877945"/>
          <c:h val="0.90920691388577413"/>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5B9BD5">
                  <a:lumMod val="60000"/>
                  <a:lumOff val="40000"/>
                </a:srgbClr>
              </a:solidFill>
              <a:ln w="19050">
                <a:noFill/>
              </a:ln>
              <a:effectLst/>
            </c:spPr>
            <c:extLst>
              <c:ext xmlns:c16="http://schemas.microsoft.com/office/drawing/2014/chart" uri="{C3380CC4-5D6E-409C-BE32-E72D297353CC}">
                <c16:uniqueId val="{00000001-1E4A-4D28-931F-88733B32ACB6}"/>
              </c:ext>
            </c:extLst>
          </c:dPt>
          <c:dPt>
            <c:idx val="1"/>
            <c:invertIfNegative val="0"/>
            <c:bubble3D val="0"/>
            <c:spPr>
              <a:solidFill>
                <a:srgbClr val="A5A5A5"/>
              </a:solidFill>
              <a:ln w="19050">
                <a:noFill/>
              </a:ln>
              <a:effectLst/>
            </c:spPr>
            <c:extLst>
              <c:ext xmlns:c16="http://schemas.microsoft.com/office/drawing/2014/chart" uri="{C3380CC4-5D6E-409C-BE32-E72D297353CC}">
                <c16:uniqueId val="{00000003-1E4A-4D28-931F-88733B32ACB6}"/>
              </c:ext>
            </c:extLst>
          </c:dPt>
          <c:dPt>
            <c:idx val="2"/>
            <c:invertIfNegative val="0"/>
            <c:bubble3D val="0"/>
            <c:spPr>
              <a:solidFill>
                <a:srgbClr val="7030A0">
                  <a:alpha val="70980"/>
                </a:srgbClr>
              </a:solidFill>
              <a:ln w="19050">
                <a:noFill/>
              </a:ln>
              <a:effectLst/>
            </c:spPr>
            <c:extLst>
              <c:ext xmlns:c16="http://schemas.microsoft.com/office/drawing/2014/chart" uri="{C3380CC4-5D6E-409C-BE32-E72D297353CC}">
                <c16:uniqueId val="{00000005-1E4A-4D28-931F-88733B32ACB6}"/>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Feuil1!$A$2:$A$4</c:f>
              <c:strCache>
                <c:ptCount val="3"/>
                <c:pt idx="0">
                  <c:v>Significantly better</c:v>
                </c:pt>
                <c:pt idx="1">
                  <c:v>No different</c:v>
                </c:pt>
                <c:pt idx="2">
                  <c:v>Significantly worse</c:v>
                </c:pt>
              </c:strCache>
            </c:strRef>
          </c:cat>
          <c:val>
            <c:numRef>
              <c:f>Feuil1!$B$2:$B$4</c:f>
              <c:numCache>
                <c:formatCode>0</c:formatCode>
                <c:ptCount val="3"/>
                <c:pt idx="0">
                  <c:v>4</c:v>
                </c:pt>
                <c:pt idx="1">
                  <c:v>38</c:v>
                </c:pt>
                <c:pt idx="2">
                  <c:v>1</c:v>
                </c:pt>
              </c:numCache>
            </c:numRef>
          </c:val>
          <c:extLst>
            <c:ext xmlns:c16="http://schemas.microsoft.com/office/drawing/2014/chart" uri="{C3380CC4-5D6E-409C-BE32-E72D297353CC}">
              <c16:uniqueId val="{00000006-1E4A-4D28-931F-88733B32ACB6}"/>
            </c:ext>
          </c:extLst>
        </c:ser>
        <c:dLbls>
          <c:dLblPos val="outEnd"/>
          <c:showLegendKey val="0"/>
          <c:showVal val="1"/>
          <c:showCatName val="0"/>
          <c:showSerName val="0"/>
          <c:showPercent val="0"/>
          <c:showBubbleSize val="0"/>
        </c:dLbls>
        <c:gapWidth val="27"/>
        <c:axId val="779056864"/>
        <c:axId val="779053056"/>
      </c:barChart>
      <c:valAx>
        <c:axId val="779053056"/>
        <c:scaling>
          <c:orientation val="minMax"/>
        </c:scaling>
        <c:delete val="1"/>
        <c:axPos val="t"/>
        <c:numFmt formatCode="0" sourceLinked="1"/>
        <c:majorTickMark val="out"/>
        <c:minorTickMark val="none"/>
        <c:tickLblPos val="nextTo"/>
        <c:crossAx val="779056864"/>
        <c:crosses val="autoZero"/>
        <c:crossBetween val="between"/>
      </c:valAx>
      <c:catAx>
        <c:axId val="77905686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53056"/>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Arial" panose="020B0604020202020204" pitchFamily="34" charset="0"/>
          <a:cs typeface="Arial" panose="020B0604020202020204" pitchFamily="34" charset="0"/>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710876158419586"/>
          <c:h val="0.81342642006185917"/>
        </c:manualLayout>
      </c:layout>
      <c:barChart>
        <c:barDir val="bar"/>
        <c:grouping val="clustered"/>
        <c:varyColors val="0"/>
        <c:ser>
          <c:idx val="0"/>
          <c:order val="0"/>
          <c:tx>
            <c:strRef>
              <c:f>Sheet1!$B$1</c:f>
              <c:strCache>
                <c:ptCount val="1"/>
                <c:pt idx="0">
                  <c:v>Trust score</c:v>
                </c:pt>
              </c:strCache>
            </c:strRef>
          </c:tx>
          <c:spPr>
            <a:solidFill>
              <a:srgbClr val="9FAEC1"/>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DFB1-46C8-9750-0A871099C563}"/>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DFB1-46C8-9750-0A871099C563}"/>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FB1-46C8-9750-0A871099C563}"/>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DFB1-46C8-9750-0A871099C563}"/>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FB1-46C8-9750-0A871099C563}"/>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FB1-46C8-9750-0A871099C563}"/>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FB1-46C8-9750-0A871099C563}"/>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FB1-46C8-9750-0A871099C563}"/>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FB1-46C8-9750-0A871099C563}"/>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DFB1-46C8-9750-0A871099C563}"/>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FB1-46C8-9750-0A871099C563}"/>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FB1-46C8-9750-0A871099C563}"/>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DFB1-46C8-9750-0A871099C563}"/>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DFB1-46C8-9750-0A871099C563}"/>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DFB1-46C8-9750-0A871099C563}"/>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Sheet1!$B$2:$B$6</c:f>
              <c:numCache>
                <c:formatCode>0.0</c:formatCode>
                <c:ptCount val="5"/>
                <c:pt idx="0">
                  <c:v>6.2863254886373472</c:v>
                </c:pt>
                <c:pt idx="1">
                  <c:v>7.7439996429159326</c:v>
                </c:pt>
                <c:pt idx="2">
                  <c:v>5.1607427820775698</c:v>
                </c:pt>
                <c:pt idx="3" formatCode="General">
                  <c:v>7.3519291662319928</c:v>
                </c:pt>
                <c:pt idx="4">
                  <c:v>6.1327102842504733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DFB1-46C8-9750-0A871099C563}"/>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Sheet1!$C$2:$C$6</c:f>
              <c:numCache>
                <c:formatCode>0.0</c:formatCode>
                <c:ptCount val="5"/>
                <c:pt idx="0">
                  <c:v>7.3393608906108776</c:v>
                </c:pt>
                <c:pt idx="1">
                  <c:v>8.4401685040398924</c:v>
                </c:pt>
                <c:pt idx="2">
                  <c:v>5.7967748611815244</c:v>
                </c:pt>
                <c:pt idx="3" formatCode="General">
                  <c:v>7.9379206023335218</c:v>
                </c:pt>
                <c:pt idx="4">
                  <c:v>6.7113017246326097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DFB1-46C8-9750-0A871099C563}"/>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926033611321279"/>
          <c:h val="0.81342642006185917"/>
        </c:manualLayout>
      </c:layout>
      <c:barChart>
        <c:barDir val="bar"/>
        <c:grouping val="clustered"/>
        <c:varyColors val="0"/>
        <c:ser>
          <c:idx val="0"/>
          <c:order val="0"/>
          <c:tx>
            <c:strRef>
              <c:f>Sheet1!$B$1</c:f>
              <c:strCache>
                <c:ptCount val="1"/>
                <c:pt idx="0">
                  <c:v>Trust score</c:v>
                </c:pt>
              </c:strCache>
            </c:strRef>
          </c:tx>
          <c:spPr>
            <a:solidFill>
              <a:srgbClr val="B7ACC0"/>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49E-4525-A1CE-EE1557F7947F}"/>
              </c:ext>
            </c:extLst>
          </c:dPt>
          <c:dPt>
            <c:idx val="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49E-4525-A1CE-EE1557F7947F}"/>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249E-4525-A1CE-EE1557F7947F}"/>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49E-4525-A1CE-EE1557F7947F}"/>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49E-4525-A1CE-EE1557F7947F}"/>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49E-4525-A1CE-EE1557F7947F}"/>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249E-4525-A1CE-EE1557F7947F}"/>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49E-4525-A1CE-EE1557F7947F}"/>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249E-4525-A1CE-EE1557F7947F}"/>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49E-4525-A1CE-EE1557F7947F}"/>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249E-4525-A1CE-EE1557F7947F}"/>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49E-4525-A1CE-EE1557F7947F}"/>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49E-4525-A1CE-EE1557F7947F}"/>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249E-4525-A1CE-EE1557F7947F}"/>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249E-4525-A1CE-EE1557F7947F}"/>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249E-4525-A1CE-EE1557F7947F}"/>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Sheet1!$B$2:$B$6</c:f>
              <c:numCache>
                <c:formatCode>0.0</c:formatCode>
                <c:ptCount val="5"/>
                <c:pt idx="0">
                  <c:v>9.2655015892879398</c:v>
                </c:pt>
                <c:pt idx="1">
                  <c:v>7.8313117411158313</c:v>
                </c:pt>
                <c:pt idx="2">
                  <c:v>8.8411633629966939</c:v>
                </c:pt>
                <c:pt idx="3">
                  <c:v>8.2351218592495581</c:v>
                </c:pt>
                <c:pt idx="4">
                  <c:v>8.8364581662695194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249E-4525-A1CE-EE1557F7947F}"/>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Sheet1!$C$2:$C$6</c:f>
              <c:numCache>
                <c:formatCode>0.0</c:formatCode>
                <c:ptCount val="5"/>
                <c:pt idx="0">
                  <c:v>7.8723268219443092</c:v>
                </c:pt>
                <c:pt idx="1">
                  <c:v>6.9467437999047208</c:v>
                </c:pt>
                <c:pt idx="2">
                  <c:v>8.0716997595833799</c:v>
                </c:pt>
                <c:pt idx="3">
                  <c:v>7.6374498808406006</c:v>
                </c:pt>
                <c:pt idx="4">
                  <c:v>8.3386185474182799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249E-4525-A1CE-EE1557F7947F}"/>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Dudley Group NHS Foundation Trust</c:v>
                </c:pt>
                <c:pt idx="1">
                  <c:v>Sherwood Forest Hospitals NHS Foundation Trust</c:v>
                </c:pt>
                <c:pt idx="2">
                  <c:v>Nottingham University Hospitals NHS Trust</c:v>
                </c:pt>
                <c:pt idx="3">
                  <c:v>Walsall Healthcare NHS Trust</c:v>
                </c:pt>
                <c:pt idx="4">
                  <c:v>Northampton General Hospital NHS Trust</c:v>
                </c:pt>
              </c:strCache>
            </c:strRef>
          </c:cat>
          <c:val>
            <c:numRef>
              <c:f>Sheet1!$B$2:$B$6</c:f>
              <c:numCache>
                <c:formatCode>0.0</c:formatCode>
                <c:ptCount val="5"/>
                <c:pt idx="0">
                  <c:v>6.583844916713292</c:v>
                </c:pt>
                <c:pt idx="1">
                  <c:v>6.6790589440268677</c:v>
                </c:pt>
                <c:pt idx="2">
                  <c:v>6.7073041505007138</c:v>
                </c:pt>
                <c:pt idx="3">
                  <c:v>6.7318685640612577</c:v>
                </c:pt>
                <c:pt idx="4">
                  <c:v>6.8102092191801624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6F0A-4D14-8206-8589C62363B2}"/>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Dudley Group NHS Foundation Trust</c:v>
                </c:pt>
                <c:pt idx="1">
                  <c:v>Sherwood Forest Hospitals NHS Foundation Trust</c:v>
                </c:pt>
                <c:pt idx="2">
                  <c:v>Nottingham University Hospitals NHS Trust</c:v>
                </c:pt>
                <c:pt idx="3">
                  <c:v>Walsall Healthcare NHS Trust</c:v>
                </c:pt>
                <c:pt idx="4">
                  <c:v>Northampton General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6F0A-4D14-8206-8589C62363B2}"/>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Orthopaedic Hospital NHS Foundation Trust</c:v>
                </c:pt>
                <c:pt idx="1">
                  <c:v>The Robert Jones And Agnes Hunt Orthopaedic Hospital NHS Foundation Trust</c:v>
                </c:pt>
                <c:pt idx="2">
                  <c:v>George Eliot Hospital NHS Trust</c:v>
                </c:pt>
                <c:pt idx="3">
                  <c:v>The Shrewsbury And Telford Hospital NHS Trust</c:v>
                </c:pt>
                <c:pt idx="4">
                  <c:v>University Hospitals of Leicester NHS Trust</c:v>
                </c:pt>
              </c:strCache>
            </c:strRef>
          </c:cat>
          <c:val>
            <c:numRef>
              <c:f>Sheet1!$B$2:$B$6</c:f>
              <c:numCache>
                <c:formatCode>0.0</c:formatCode>
                <c:ptCount val="5"/>
                <c:pt idx="0">
                  <c:v>8.0996976263775711</c:v>
                </c:pt>
                <c:pt idx="1">
                  <c:v>7.8899686156078248</c:v>
                </c:pt>
                <c:pt idx="2">
                  <c:v>7.8544664453014699</c:v>
                </c:pt>
                <c:pt idx="3">
                  <c:v>7.4809935757913761</c:v>
                </c:pt>
                <c:pt idx="4">
                  <c:v>7.4687069772660593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754-4B68-AE4C-4A46F508548A}"/>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Orthopaedic Hospital NHS Foundation Trust</c:v>
                </c:pt>
                <c:pt idx="1">
                  <c:v>The Robert Jones And Agnes Hunt Orthopaedic Hospital NHS Foundation Trust</c:v>
                </c:pt>
                <c:pt idx="2">
                  <c:v>George Eliot Hospital NHS Trust</c:v>
                </c:pt>
                <c:pt idx="3">
                  <c:v>The Shrewsbury And Telford Hospital NHS Trust</c:v>
                </c:pt>
                <c:pt idx="4">
                  <c:v>University Hospitals of Leicester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754-4B68-AE4C-4A46F508548A}"/>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Your Trust</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693-43CA-807F-53B05D28A7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Your Trust</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6.0229592739177802</c:v>
                </c:pt>
                <c:pt idx="1">
                  <c:v>6.0594233376904008</c:v>
                </c:pt>
                <c:pt idx="2">
                  <c:v>6.1700653435064972</c:v>
                </c:pt>
                <c:pt idx="3">
                  <c:v>6.220869095528502</c:v>
                </c:pt>
                <c:pt idx="4">
                  <c:v>6.2918268873084244</c:v>
                </c:pt>
                <c:pt idx="5">
                  <c:v>6.3188875492437804</c:v>
                </c:pt>
                <c:pt idx="6">
                  <c:v>6.3320771709867669</c:v>
                </c:pt>
                <c:pt idx="7">
                  <c:v>6.3561137031596369</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693-43CA-807F-53B05D28A7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Your Trust</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6.4212748357773064</c:v>
                </c:pt>
                <c:pt idx="9">
                  <c:v>6.421751865155727</c:v>
                </c:pt>
                <c:pt idx="10">
                  <c:v>6.4256465572561341</c:v>
                </c:pt>
                <c:pt idx="11">
                  <c:v>6.4367042960924046</c:v>
                </c:pt>
                <c:pt idx="12">
                  <c:v>6.4580665422620669</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693-43CA-807F-53B05D28A7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Your Trust</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6.5103239232718373</c:v>
                </c:pt>
                <c:pt idx="14">
                  <c:v>6.5189790536017753</c:v>
                </c:pt>
                <c:pt idx="15">
                  <c:v>6.5454874141233121</c:v>
                </c:pt>
                <c:pt idx="16">
                  <c:v>6.583844916713292</c:v>
                </c:pt>
                <c:pt idx="17">
                  <c:v>6.5960196777547422</c:v>
                </c:pt>
                <c:pt idx="18">
                  <c:v>6.5997657469625821</c:v>
                </c:pt>
                <c:pt idx="19">
                  <c:v>6.6140429640252947</c:v>
                </c:pt>
                <c:pt idx="20">
                  <c:v>6.6374077789382886</c:v>
                </c:pt>
                <c:pt idx="21">
                  <c:v>6.6409540921673011</c:v>
                </c:pt>
                <c:pt idx="22">
                  <c:v>6.6550216847456527</c:v>
                </c:pt>
                <c:pt idx="23">
                  <c:v>6.6751985264992406</c:v>
                </c:pt>
                <c:pt idx="24">
                  <c:v>6.6776547173532714</c:v>
                </c:pt>
                <c:pt idx="25">
                  <c:v>6.6790589440268677</c:v>
                </c:pt>
                <c:pt idx="26">
                  <c:v>6.7073041505007138</c:v>
                </c:pt>
                <c:pt idx="27">
                  <c:v>6.7318685640612577</c:v>
                </c:pt>
                <c:pt idx="28">
                  <c:v>6.7371660600837799</c:v>
                </c:pt>
                <c:pt idx="29">
                  <c:v>6.7427264130918578</c:v>
                </c:pt>
                <c:pt idx="30">
                  <c:v>6.7790718970820762</c:v>
                </c:pt>
                <c:pt idx="31">
                  <c:v>6.7850693746261461</c:v>
                </c:pt>
                <c:pt idx="32">
                  <c:v>6.7864406341888666</c:v>
                </c:pt>
                <c:pt idx="33">
                  <c:v>6.7996174094105166</c:v>
                </c:pt>
                <c:pt idx="34">
                  <c:v>6.8102092191801624</c:v>
                </c:pt>
                <c:pt idx="35">
                  <c:v>6.8243584084127784</c:v>
                </c:pt>
                <c:pt idx="36">
                  <c:v>6.8514195026849576</c:v>
                </c:pt>
                <c:pt idx="37">
                  <c:v>6.871300596241487</c:v>
                </c:pt>
                <c:pt idx="38">
                  <c:v>6.873479929422154</c:v>
                </c:pt>
                <c:pt idx="39">
                  <c:v>6.8755557652702644</c:v>
                </c:pt>
                <c:pt idx="40">
                  <c:v>6.8787856718149696</c:v>
                </c:pt>
                <c:pt idx="41">
                  <c:v>6.8836264376284504</c:v>
                </c:pt>
                <c:pt idx="42">
                  <c:v>6.8977915978891318</c:v>
                </c:pt>
                <c:pt idx="43">
                  <c:v>6.9094666130955131</c:v>
                </c:pt>
                <c:pt idx="44">
                  <c:v>6.9190531998915601</c:v>
                </c:pt>
                <c:pt idx="45">
                  <c:v>6.9274352812973046</c:v>
                </c:pt>
                <c:pt idx="46">
                  <c:v>6.9295027276609096</c:v>
                </c:pt>
                <c:pt idx="47">
                  <c:v>6.9554212183531154</c:v>
                </c:pt>
                <c:pt idx="48">
                  <c:v>6.964480845678982</c:v>
                </c:pt>
                <c:pt idx="49">
                  <c:v>6.9777611017295529</c:v>
                </c:pt>
                <c:pt idx="50">
                  <c:v>6.9785650969069097</c:v>
                </c:pt>
                <c:pt idx="51">
                  <c:v>6.9861715021680881</c:v>
                </c:pt>
                <c:pt idx="52">
                  <c:v>7.0010213898953042</c:v>
                </c:pt>
                <c:pt idx="53">
                  <c:v>7.0184070603721738</c:v>
                </c:pt>
                <c:pt idx="54">
                  <c:v>7.022828129392086</c:v>
                </c:pt>
                <c:pt idx="55">
                  <c:v>7.0250648169939751</c:v>
                </c:pt>
                <c:pt idx="56">
                  <c:v>7.0272733852717586</c:v>
                </c:pt>
                <c:pt idx="57">
                  <c:v>7.0392063286310647</c:v>
                </c:pt>
                <c:pt idx="58">
                  <c:v>7.0625752270090896</c:v>
                </c:pt>
                <c:pt idx="59">
                  <c:v>7.0629685574749361</c:v>
                </c:pt>
                <c:pt idx="60">
                  <c:v>7.0636346925030447</c:v>
                </c:pt>
                <c:pt idx="61">
                  <c:v>7.0771692354392188</c:v>
                </c:pt>
                <c:pt idx="62">
                  <c:v>7.0829512988864014</c:v>
                </c:pt>
                <c:pt idx="63">
                  <c:v>7.1103486043775987</c:v>
                </c:pt>
                <c:pt idx="64">
                  <c:v>7.1135733469869962</c:v>
                </c:pt>
                <c:pt idx="65">
                  <c:v>7.1147959231533164</c:v>
                </c:pt>
                <c:pt idx="66">
                  <c:v>7.1167000767479101</c:v>
                </c:pt>
                <c:pt idx="67">
                  <c:v>7.1193290327076371</c:v>
                </c:pt>
                <c:pt idx="68">
                  <c:v>7.1208995473815309</c:v>
                </c:pt>
                <c:pt idx="69">
                  <c:v>7.1237315600766182</c:v>
                </c:pt>
                <c:pt idx="70">
                  <c:v>7.1346891286261824</c:v>
                </c:pt>
                <c:pt idx="71">
                  <c:v>7.1398929018094277</c:v>
                </c:pt>
                <c:pt idx="72">
                  <c:v>7.1519251693892274</c:v>
                </c:pt>
                <c:pt idx="73">
                  <c:v>7.1618149424571262</c:v>
                </c:pt>
                <c:pt idx="74">
                  <c:v>7.1725032203963393</c:v>
                </c:pt>
                <c:pt idx="75">
                  <c:v>7.1779968887472974</c:v>
                </c:pt>
                <c:pt idx="76">
                  <c:v>7.1880711365632921</c:v>
                </c:pt>
                <c:pt idx="77">
                  <c:v>7.200423106098417</c:v>
                </c:pt>
                <c:pt idx="78">
                  <c:v>7.2331261759531813</c:v>
                </c:pt>
                <c:pt idx="79">
                  <c:v>7.2343493723920043</c:v>
                </c:pt>
                <c:pt idx="80">
                  <c:v>7.2353780100482084</c:v>
                </c:pt>
                <c:pt idx="81">
                  <c:v>7.2355843099582851</c:v>
                </c:pt>
                <c:pt idx="82">
                  <c:v>7.2427015150476306</c:v>
                </c:pt>
                <c:pt idx="83">
                  <c:v>7.2641185519188047</c:v>
                </c:pt>
                <c:pt idx="84">
                  <c:v>7.2816349018662407</c:v>
                </c:pt>
                <c:pt idx="85">
                  <c:v>7.2822991748164041</c:v>
                </c:pt>
                <c:pt idx="86">
                  <c:v>7.2824970147670074</c:v>
                </c:pt>
                <c:pt idx="87">
                  <c:v>7.2991216185360317</c:v>
                </c:pt>
                <c:pt idx="88">
                  <c:v>7.3155407709355691</c:v>
                </c:pt>
                <c:pt idx="89">
                  <c:v>7.3231163821412926</c:v>
                </c:pt>
                <c:pt idx="90">
                  <c:v>7.3289226927109219</c:v>
                </c:pt>
                <c:pt idx="91">
                  <c:v>7.3436028138169993</c:v>
                </c:pt>
                <c:pt idx="92">
                  <c:v>7.3504187060838513</c:v>
                </c:pt>
                <c:pt idx="93">
                  <c:v>7.3982551795082969</c:v>
                </c:pt>
                <c:pt idx="94">
                  <c:v>7.413215503272002</c:v>
                </c:pt>
                <c:pt idx="95">
                  <c:v>7.4161384042482732</c:v>
                </c:pt>
                <c:pt idx="96">
                  <c:v>7.4182550879128373</c:v>
                </c:pt>
                <c:pt idx="97">
                  <c:v>7.4201627607315146</c:v>
                </c:pt>
                <c:pt idx="98">
                  <c:v>7.4304903564672946</c:v>
                </c:pt>
                <c:pt idx="99">
                  <c:v>7.4348611474979744</c:v>
                </c:pt>
                <c:pt idx="100">
                  <c:v>7.4350588150739609</c:v>
                </c:pt>
                <c:pt idx="101">
                  <c:v>7.4388922133912461</c:v>
                </c:pt>
                <c:pt idx="102">
                  <c:v>7.454528549186076</c:v>
                </c:pt>
                <c:pt idx="103">
                  <c:v>7.4612493664497883</c:v>
                </c:pt>
                <c:pt idx="104">
                  <c:v>7.4617858278121414</c:v>
                </c:pt>
                <c:pt idx="105">
                  <c:v>7.4648130157750394</c:v>
                </c:pt>
                <c:pt idx="106">
                  <c:v>7.4687069772660593</c:v>
                </c:pt>
                <c:pt idx="107">
                  <c:v>7.4809935757913761</c:v>
                </c:pt>
                <c:pt idx="108">
                  <c:v>7.4996837577379578</c:v>
                </c:pt>
                <c:pt idx="109">
                  <c:v>7.5109744064662189</c:v>
                </c:pt>
                <c:pt idx="110">
                  <c:v>7.5258951480088534</c:v>
                </c:pt>
                <c:pt idx="111">
                  <c:v>7.5359643034020793</c:v>
                </c:pt>
                <c:pt idx="112">
                  <c:v>7.570471991398481</c:v>
                </c:pt>
                <c:pt idx="113">
                  <c:v>7.5735708600845086</c:v>
                </c:pt>
                <c:pt idx="114">
                  <c:v>7.6519284050706604</c:v>
                </c:pt>
                <c:pt idx="115">
                  <c:v>7.7183283287914497</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693-43CA-807F-53B05D28A7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Your Trust</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7.7558949714192478</c:v>
                </c:pt>
                <c:pt idx="117">
                  <c:v>7.7678712648257147</c:v>
                </c:pt>
                <c:pt idx="118">
                  <c:v>7.8473092968725036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693-43CA-807F-53B05D28A7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Your Trust</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7.8544664453014699</c:v>
                </c:pt>
                <c:pt idx="120">
                  <c:v>7.8703304095193332</c:v>
                </c:pt>
                <c:pt idx="121">
                  <c:v>7.8853284126375769</c:v>
                </c:pt>
                <c:pt idx="122">
                  <c:v>7.8899686156078248</c:v>
                </c:pt>
                <c:pt idx="123">
                  <c:v>8.0996976263775711</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693-43CA-807F-53B05D28A7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Your Trust</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8.6044116230955012</c:v>
                </c:pt>
                <c:pt idx="125">
                  <c:v>8.6735349263790198</c:v>
                </c:pt>
                <c:pt idx="126">
                  <c:v>8.7626821926959071</c:v>
                </c:pt>
                <c:pt idx="127">
                  <c:v>8.8814509341972201</c:v>
                </c:pt>
                <c:pt idx="128">
                  <c:v>8.9158280066138094</c:v>
                </c:pt>
                <c:pt idx="129">
                  <c:v>9.0391569040693298</c:v>
                </c:pt>
              </c:numCache>
            </c:numRef>
          </c:val>
          <c:extLst>
            <c:ext xmlns:c16="http://schemas.microsoft.com/office/drawing/2014/chart" uri="{C3380CC4-5D6E-409C-BE32-E72D297353CC}">
              <c16:uniqueId val="{00000006-F693-43CA-807F-53B05D28A7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Your Trust</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7.4809935757913761</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693-43CA-807F-53B05D28A7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3331507829635438E-2"/>
          <c:y val="1.1266090095956142E-2"/>
          <c:w val="0.9706668642398848"/>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354662051783921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5.5484043250943609</c:v>
                </c:pt>
              </c:numCache>
            </c:numRef>
          </c:val>
          <c:extLst>
            <c:ext xmlns:c16="http://schemas.microsoft.com/office/drawing/2014/chart" uri="{C3380CC4-5D6E-409C-BE32-E72D297353CC}">
              <c16:uniqueId val="{00000000-F047-46F4-84FC-94209EAB2BA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047-46F4-84FC-94209EAB2BA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0.27628469016235169</c:v>
                </c:pt>
              </c:numCache>
            </c:numRef>
          </c:val>
          <c:extLst>
            <c:ext xmlns:c16="http://schemas.microsoft.com/office/drawing/2014/chart" uri="{C3380CC4-5D6E-409C-BE32-E72D297353CC}">
              <c16:uniqueId val="{00000002-F047-46F4-84FC-94209EAB2BA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0.16244010098704642</c:v>
                </c:pt>
              </c:numCache>
            </c:numRef>
          </c:val>
          <c:extLst>
            <c:ext xmlns:c16="http://schemas.microsoft.com/office/drawing/2014/chart" uri="{C3380CC4-5D6E-409C-BE32-E72D297353CC}">
              <c16:uniqueId val="{00000003-F047-46F4-84FC-94209EAB2BA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1.6958515189038534</c:v>
                </c:pt>
              </c:numCache>
            </c:numRef>
          </c:val>
          <c:extLst>
            <c:ext xmlns:c16="http://schemas.microsoft.com/office/drawing/2014/chart" uri="{C3380CC4-5D6E-409C-BE32-E72D297353CC}">
              <c16:uniqueId val="{00000004-F047-46F4-84FC-94209EAB2BA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0.16244010098704553</c:v>
                </c:pt>
              </c:numCache>
            </c:numRef>
          </c:val>
          <c:extLst>
            <c:ext xmlns:c16="http://schemas.microsoft.com/office/drawing/2014/chart" uri="{C3380CC4-5D6E-409C-BE32-E72D297353CC}">
              <c16:uniqueId val="{00000005-F047-46F4-84FC-94209EAB2BA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0.58265587241320205</c:v>
                </c:pt>
              </c:numCache>
            </c:numRef>
          </c:val>
          <c:extLst>
            <c:ext xmlns:c16="http://schemas.microsoft.com/office/drawing/2014/chart" uri="{C3380CC4-5D6E-409C-BE32-E72D297353CC}">
              <c16:uniqueId val="{00000006-F047-46F4-84FC-94209EAB2BA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0.81115242718944458</c:v>
                </c:pt>
              </c:numCache>
            </c:numRef>
          </c:val>
          <c:extLst>
            <c:ext xmlns:c16="http://schemas.microsoft.com/office/drawing/2014/chart" uri="{C3380CC4-5D6E-409C-BE32-E72D297353CC}">
              <c16:uniqueId val="{00000007-F047-46F4-84FC-94209EAB2BA9}"/>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6.3765471270087373</c:v>
                </c:pt>
              </c:numCache>
            </c:numRef>
          </c:xVal>
          <c:yVal>
            <c:numLit>
              <c:formatCode>General</c:formatCode>
              <c:ptCount val="1"/>
              <c:pt idx="0">
                <c:v>1</c:v>
              </c:pt>
            </c:numLit>
          </c:yVal>
          <c:smooth val="0"/>
          <c:extLst>
            <c:ext xmlns:c16="http://schemas.microsoft.com/office/drawing/2014/chart" uri="{C3380CC4-5D6E-409C-BE32-E72D297353CC}">
              <c16:uniqueId val="{00000008-F047-46F4-84FC-94209EAB2BA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047-46F4-84FC-94209EAB2BA9}"/>
              </c:ext>
            </c:extLst>
          </c:dPt>
          <c:xVal>
            <c:numRef>
              <c:f>Sheet1!$B$12</c:f>
              <c:numCache>
                <c:formatCode>0.0</c:formatCode>
                <c:ptCount val="1"/>
                <c:pt idx="0">
                  <c:v>6.8350548756956853</c:v>
                </c:pt>
              </c:numCache>
            </c:numRef>
          </c:xVal>
          <c:yVal>
            <c:numLit>
              <c:formatCode>General</c:formatCode>
              <c:ptCount val="1"/>
              <c:pt idx="0">
                <c:v>1</c:v>
              </c:pt>
            </c:numLit>
          </c:yVal>
          <c:smooth val="0"/>
          <c:extLst>
            <c:ext xmlns:c16="http://schemas.microsoft.com/office/drawing/2014/chart" uri="{C3380CC4-5D6E-409C-BE32-E72D297353CC}">
              <c16:uniqueId val="{0000000A-F047-46F4-84FC-94209EAB2BA9}"/>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047-46F4-84FC-94209EAB2BA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Q5. How long do you feel you had to wait to get to a bed on a ward after you arrived at the hospital?</c:v>
                  </c:pt>
                </c15:dlblRangeCache>
              </c15:datalabelsRange>
            </c:ext>
            <c:ext xmlns:c16="http://schemas.microsoft.com/office/drawing/2014/chart" uri="{C3380CC4-5D6E-409C-BE32-E72D297353CC}">
              <c16:uniqueId val="{0000000C-F047-46F4-84FC-94209EAB2BA9}"/>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6.3706032496068019</c:v>
                </c:pt>
              </c:numCache>
            </c:numRef>
          </c:val>
          <c:extLst>
            <c:ext xmlns:c16="http://schemas.microsoft.com/office/drawing/2014/chart" uri="{C3380CC4-5D6E-409C-BE32-E72D297353CC}">
              <c16:uniqueId val="{00000000-359A-4397-B2AE-DF755747CB5F}"/>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7.4944276185876291E-2</c:v>
                </c:pt>
              </c:numCache>
            </c:numRef>
          </c:val>
          <c:extLst>
            <c:ext xmlns:c16="http://schemas.microsoft.com/office/drawing/2014/chart" uri="{C3380CC4-5D6E-409C-BE32-E72D297353CC}">
              <c16:uniqueId val="{00000001-359A-4397-B2AE-DF755747CB5F}"/>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0.43594440188107608</c:v>
                </c:pt>
              </c:numCache>
            </c:numRef>
          </c:val>
          <c:extLst>
            <c:ext xmlns:c16="http://schemas.microsoft.com/office/drawing/2014/chart" uri="{C3380CC4-5D6E-409C-BE32-E72D297353CC}">
              <c16:uniqueId val="{00000002-359A-4397-B2AE-DF755747CB5F}"/>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0.1215380398948076</c:v>
                </c:pt>
              </c:numCache>
            </c:numRef>
          </c:val>
          <c:extLst>
            <c:ext xmlns:c16="http://schemas.microsoft.com/office/drawing/2014/chart" uri="{C3380CC4-5D6E-409C-BE32-E72D297353CC}">
              <c16:uniqueId val="{00000003-359A-4397-B2AE-DF755747CB5F}"/>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1.2688398265440775</c:v>
                </c:pt>
              </c:numCache>
            </c:numRef>
          </c:val>
          <c:extLst>
            <c:ext xmlns:c16="http://schemas.microsoft.com/office/drawing/2014/chart" uri="{C3380CC4-5D6E-409C-BE32-E72D297353CC}">
              <c16:uniqueId val="{00000004-359A-4397-B2AE-DF755747CB5F}"/>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0.12153803989480849</c:v>
                </c:pt>
              </c:numCache>
            </c:numRef>
          </c:val>
          <c:extLst>
            <c:ext xmlns:c16="http://schemas.microsoft.com/office/drawing/2014/chart" uri="{C3380CC4-5D6E-409C-BE32-E72D297353CC}">
              <c16:uniqueId val="{00000005-359A-4397-B2AE-DF755747CB5F}"/>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0.43594440188107519</c:v>
                </c:pt>
              </c:numCache>
            </c:numRef>
          </c:val>
          <c:extLst>
            <c:ext xmlns:c16="http://schemas.microsoft.com/office/drawing/2014/chart" uri="{C3380CC4-5D6E-409C-BE32-E72D297353CC}">
              <c16:uniqueId val="{00000006-359A-4397-B2AE-DF755747CB5F}"/>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0.38911764254845416</c:v>
                </c:pt>
              </c:numCache>
            </c:numRef>
          </c:val>
          <c:extLst>
            <c:ext xmlns:c16="http://schemas.microsoft.com/office/drawing/2014/chart" uri="{C3380CC4-5D6E-409C-BE32-E72D297353CC}">
              <c16:uniqueId val="{00000007-359A-4397-B2AE-DF755747CB5F}"/>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8.2351218592495581</c:v>
                </c:pt>
              </c:numCache>
            </c:numRef>
          </c:xVal>
          <c:yVal>
            <c:numLit>
              <c:formatCode>General</c:formatCode>
              <c:ptCount val="1"/>
              <c:pt idx="0">
                <c:v>1</c:v>
              </c:pt>
            </c:numLit>
          </c:yVal>
          <c:smooth val="0"/>
          <c:extLst>
            <c:ext xmlns:c16="http://schemas.microsoft.com/office/drawing/2014/chart" uri="{C3380CC4-5D6E-409C-BE32-E72D297353CC}">
              <c16:uniqueId val="{00000008-359A-4397-B2AE-DF755747CB5F}"/>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9A-4397-B2AE-DF755747CB5F}"/>
              </c:ext>
            </c:extLst>
          </c:dPt>
          <c:xVal>
            <c:numRef>
              <c:f>Sheet1!$B$12</c:f>
              <c:numCache>
                <c:formatCode>0.0</c:formatCode>
                <c:ptCount val="1"/>
                <c:pt idx="0">
                  <c:v>7.6374498808406006</c:v>
                </c:pt>
              </c:numCache>
            </c:numRef>
          </c:xVal>
          <c:yVal>
            <c:numLit>
              <c:formatCode>General</c:formatCode>
              <c:ptCount val="1"/>
              <c:pt idx="0">
                <c:v>1</c:v>
              </c:pt>
            </c:numLit>
          </c:yVal>
          <c:smooth val="0"/>
          <c:extLst>
            <c:ext xmlns:c16="http://schemas.microsoft.com/office/drawing/2014/chart" uri="{C3380CC4-5D6E-409C-BE32-E72D297353CC}">
              <c16:uniqueId val="{0000000A-359A-4397-B2AE-DF755747CB5F}"/>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9A-4397-B2AE-DF755747CB5F}"/>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 How would you rate the  quality of information you were given, while you were on the waiting list to be admitted to hospital?</c:v>
                  </c:pt>
                </c15:dlblRangeCache>
              </c15:datalabelsRange>
            </c:ext>
            <c:ext xmlns:c16="http://schemas.microsoft.com/office/drawing/2014/chart" uri="{C3380CC4-5D6E-409C-BE32-E72D297353CC}">
              <c16:uniqueId val="{0000000C-359A-4397-B2AE-DF755747CB5F}"/>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5.3911201314381811</c:v>
                </c:pt>
              </c:numCache>
            </c:numRef>
          </c:val>
          <c:extLst>
            <c:ext xmlns:c16="http://schemas.microsoft.com/office/drawing/2014/chart" uri="{C3380CC4-5D6E-409C-BE32-E72D297353CC}">
              <c16:uniqueId val="{00000000-579F-4FEE-8128-853381FB05C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79F-4FEE-8128-853381FB05C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0.37870592406275172</c:v>
                </c:pt>
              </c:numCache>
            </c:numRef>
          </c:val>
          <c:extLst>
            <c:ext xmlns:c16="http://schemas.microsoft.com/office/drawing/2014/chart" uri="{C3380CC4-5D6E-409C-BE32-E72D297353CC}">
              <c16:uniqueId val="{00000002-579F-4FEE-8128-853381FB05C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0.18921723777497501</c:v>
                </c:pt>
              </c:numCache>
            </c:numRef>
          </c:val>
          <c:extLst>
            <c:ext xmlns:c16="http://schemas.microsoft.com/office/drawing/2014/chart" uri="{C3380CC4-5D6E-409C-BE32-E72D297353CC}">
              <c16:uniqueId val="{00000003-579F-4FEE-8128-853381FB05C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1.9754010132576258</c:v>
                </c:pt>
              </c:numCache>
            </c:numRef>
          </c:val>
          <c:extLst>
            <c:ext xmlns:c16="http://schemas.microsoft.com/office/drawing/2014/chart" uri="{C3380CC4-5D6E-409C-BE32-E72D297353CC}">
              <c16:uniqueId val="{00000004-579F-4FEE-8128-853381FB05C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0.1892172377749759</c:v>
                </c:pt>
              </c:numCache>
            </c:numRef>
          </c:val>
          <c:extLst>
            <c:ext xmlns:c16="http://schemas.microsoft.com/office/drawing/2014/chart" uri="{C3380CC4-5D6E-409C-BE32-E72D297353CC}">
              <c16:uniqueId val="{00000005-579F-4FEE-8128-853381FB05C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0.6787026976804551</c:v>
                </c:pt>
              </c:numCache>
            </c:numRef>
          </c:val>
          <c:extLst>
            <c:ext xmlns:c16="http://schemas.microsoft.com/office/drawing/2014/chart" uri="{C3380CC4-5D6E-409C-BE32-E72D297353CC}">
              <c16:uniqueId val="{00000006-579F-4FEE-8128-853381FB05C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0.59063102489338171</c:v>
                </c:pt>
              </c:numCache>
            </c:numRef>
          </c:val>
          <c:extLst>
            <c:ext xmlns:c16="http://schemas.microsoft.com/office/drawing/2014/chart" uri="{C3380CC4-5D6E-409C-BE32-E72D297353CC}">
              <c16:uniqueId val="{00000007-579F-4FEE-8128-853381FB05CC}"/>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7.8313117411158313</c:v>
                </c:pt>
              </c:numCache>
            </c:numRef>
          </c:xVal>
          <c:yVal>
            <c:numLit>
              <c:formatCode>General</c:formatCode>
              <c:ptCount val="1"/>
              <c:pt idx="0">
                <c:v>1</c:v>
              </c:pt>
            </c:numLit>
          </c:yVal>
          <c:smooth val="0"/>
          <c:extLst>
            <c:ext xmlns:c16="http://schemas.microsoft.com/office/drawing/2014/chart" uri="{C3380CC4-5D6E-409C-BE32-E72D297353CC}">
              <c16:uniqueId val="{00000008-579F-4FEE-8128-853381FB05CC}"/>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79F-4FEE-8128-853381FB05CC}"/>
              </c:ext>
            </c:extLst>
          </c:dPt>
          <c:xVal>
            <c:numRef>
              <c:f>Sheet1!$B$12</c:f>
              <c:numCache>
                <c:formatCode>0.0</c:formatCode>
                <c:ptCount val="1"/>
                <c:pt idx="0">
                  <c:v>6.9467437999047208</c:v>
                </c:pt>
              </c:numCache>
            </c:numRef>
          </c:xVal>
          <c:yVal>
            <c:numLit>
              <c:formatCode>General</c:formatCode>
              <c:ptCount val="1"/>
              <c:pt idx="0">
                <c:v>1</c:v>
              </c:pt>
            </c:numLit>
          </c:yVal>
          <c:smooth val="0"/>
          <c:extLst>
            <c:ext xmlns:c16="http://schemas.microsoft.com/office/drawing/2014/chart" uri="{C3380CC4-5D6E-409C-BE32-E72D297353CC}">
              <c16:uniqueId val="{0000000A-579F-4FEE-8128-853381FB05CC}"/>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79F-4FEE-8128-853381FB05C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 How did you feel about the length of time you were on the waiting list before your admission to hospital?</c:v>
                  </c:pt>
                </c15:dlblRangeCache>
              </c15:datalabelsRange>
            </c:ext>
            <c:ext xmlns:c16="http://schemas.microsoft.com/office/drawing/2014/chart" uri="{C3380CC4-5D6E-409C-BE32-E72D297353CC}">
              <c16:uniqueId val="{0000000C-579F-4FEE-8128-853381FB05CC}"/>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Northampton General Hospital NHS Trust</c:v>
                </c:pt>
                <c:pt idx="1">
                  <c:v>University Hospitals Coventry and Warwickshire NHS Trust</c:v>
                </c:pt>
                <c:pt idx="2">
                  <c:v>The Shrewsbury And Telford Hospital NHS Trust</c:v>
                </c:pt>
                <c:pt idx="3">
                  <c:v>United Lincolnshire Teaching Hospitals NHS Trust</c:v>
                </c:pt>
                <c:pt idx="4">
                  <c:v>The Royal Wolverhampton NHS Trust</c:v>
                </c:pt>
              </c:strCache>
            </c:strRef>
          </c:cat>
          <c:val>
            <c:numRef>
              <c:f>Sheet1!$B$2:$B$6</c:f>
              <c:numCache>
                <c:formatCode>0.0</c:formatCode>
                <c:ptCount val="5"/>
                <c:pt idx="0">
                  <c:v>7.0951337984284111</c:v>
                </c:pt>
                <c:pt idx="1">
                  <c:v>7.2400401955230791</c:v>
                </c:pt>
                <c:pt idx="2">
                  <c:v>7.2428781351311047</c:v>
                </c:pt>
                <c:pt idx="3">
                  <c:v>7.2850647813350049</c:v>
                </c:pt>
                <c:pt idx="4">
                  <c:v>7.2921266459189624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Northampton General Hospital NHS Trust</c:v>
                </c:pt>
                <c:pt idx="1">
                  <c:v>University Hospitals Coventry and Warwickshire NHS Trust</c:v>
                </c:pt>
                <c:pt idx="2">
                  <c:v>The Shrewsbury And Telford Hospital NHS Trust</c:v>
                </c:pt>
                <c:pt idx="3">
                  <c:v>United Lincolnshire Teaching Hospitals NHS Trust</c:v>
                </c:pt>
                <c:pt idx="4">
                  <c:v>The Royal Wolverhampton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Orthopaedic Hospital NHS Foundation Trust</c:v>
                </c:pt>
                <c:pt idx="1">
                  <c:v>The Robert Jones And Agnes Hunt Orthopaedic Hospital NHS Foundation Trust</c:v>
                </c:pt>
                <c:pt idx="2">
                  <c:v>Sherwood Forest Hospitals NHS Foundation Trust</c:v>
                </c:pt>
                <c:pt idx="3">
                  <c:v>Sandwell and West Birmingham Hospitals NHS Trust</c:v>
                </c:pt>
                <c:pt idx="4">
                  <c:v>University Hospitals of North Midlands NHS Trust</c:v>
                </c:pt>
              </c:strCache>
            </c:strRef>
          </c:cat>
          <c:val>
            <c:numRef>
              <c:f>Sheet1!$B$2:$B$6</c:f>
              <c:numCache>
                <c:formatCode>0.0</c:formatCode>
                <c:ptCount val="5"/>
                <c:pt idx="0">
                  <c:v>8.4361067299921881</c:v>
                </c:pt>
                <c:pt idx="1">
                  <c:v>8.4228166842379828</c:v>
                </c:pt>
                <c:pt idx="2">
                  <c:v>8.1228872742257696</c:v>
                </c:pt>
                <c:pt idx="3">
                  <c:v>7.9763870011186713</c:v>
                </c:pt>
                <c:pt idx="4">
                  <c:v>7.8654256046214206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Orthopaedic Hospital NHS Foundation Trust</c:v>
                </c:pt>
                <c:pt idx="1">
                  <c:v>The Robert Jones And Agnes Hunt Orthopaedic Hospital NHS Foundation Trust</c:v>
                </c:pt>
                <c:pt idx="2">
                  <c:v>Sherwood Forest Hospitals NHS Foundation Trust</c:v>
                </c:pt>
                <c:pt idx="3">
                  <c:v>Sandwell and West Birmingham Hospitals NHS Trust</c:v>
                </c:pt>
                <c:pt idx="4">
                  <c:v>University Hospitals of North Midlands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Your Trust</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C842-4E08-8AB0-F5B2719C38D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Your Trust</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7.0472967004032823</c:v>
                </c:pt>
                <c:pt idx="1">
                  <c:v>7.0845471645143174</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C842-4E08-8AB0-F5B2719C38D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Your Trust</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7.092704991265065</c:v>
                </c:pt>
                <c:pt idx="3">
                  <c:v>7.0951337984284111</c:v>
                </c:pt>
                <c:pt idx="4">
                  <c:v>7.1107989336999244</c:v>
                </c:pt>
                <c:pt idx="5">
                  <c:v>7.1161227274899259</c:v>
                </c:pt>
                <c:pt idx="6">
                  <c:v>7.1335851439012794</c:v>
                </c:pt>
                <c:pt idx="7">
                  <c:v>7.1575329998923456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C842-4E08-8AB0-F5B2719C38D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Your Trust</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7.1668823196185718</c:v>
                </c:pt>
                <c:pt idx="9">
                  <c:v>7.1677097949727022</c:v>
                </c:pt>
                <c:pt idx="10">
                  <c:v>7.1951181600216074</c:v>
                </c:pt>
                <c:pt idx="11">
                  <c:v>7.1954415357572081</c:v>
                </c:pt>
                <c:pt idx="12">
                  <c:v>7.1965549220439406</c:v>
                </c:pt>
                <c:pt idx="13">
                  <c:v>7.1969362840567683</c:v>
                </c:pt>
                <c:pt idx="14">
                  <c:v>7.1983893116593656</c:v>
                </c:pt>
                <c:pt idx="15">
                  <c:v>7.2012203626316884</c:v>
                </c:pt>
                <c:pt idx="16">
                  <c:v>7.2091243520163104</c:v>
                </c:pt>
                <c:pt idx="17">
                  <c:v>7.2098369039402774</c:v>
                </c:pt>
                <c:pt idx="18">
                  <c:v>7.2104735286322272</c:v>
                </c:pt>
                <c:pt idx="19">
                  <c:v>7.2185086893583508</c:v>
                </c:pt>
                <c:pt idx="20">
                  <c:v>7.2252452791348034</c:v>
                </c:pt>
                <c:pt idx="21">
                  <c:v>7.2262694997601464</c:v>
                </c:pt>
                <c:pt idx="22">
                  <c:v>7.2400401955230791</c:v>
                </c:pt>
                <c:pt idx="23">
                  <c:v>7.2428781351311047</c:v>
                </c:pt>
                <c:pt idx="24">
                  <c:v>7.2486766037448094</c:v>
                </c:pt>
                <c:pt idx="25">
                  <c:v>7.2683438017450728</c:v>
                </c:pt>
                <c:pt idx="26">
                  <c:v>7.2693847112966496</c:v>
                </c:pt>
                <c:pt idx="27">
                  <c:v>7.277628224631882</c:v>
                </c:pt>
                <c:pt idx="28">
                  <c:v>7.2850647813350049</c:v>
                </c:pt>
                <c:pt idx="29">
                  <c:v>7.2889932818231609</c:v>
                </c:pt>
                <c:pt idx="30">
                  <c:v>7.2900713210194157</c:v>
                </c:pt>
                <c:pt idx="31">
                  <c:v>7.2907605356746457</c:v>
                </c:pt>
                <c:pt idx="32">
                  <c:v>7.2921266459189624</c:v>
                </c:pt>
                <c:pt idx="33">
                  <c:v>7.2940938282547636</c:v>
                </c:pt>
                <c:pt idx="34">
                  <c:v>7.3183687410324536</c:v>
                </c:pt>
                <c:pt idx="35">
                  <c:v>7.3214207957027986</c:v>
                </c:pt>
                <c:pt idx="36">
                  <c:v>7.3223818819283446</c:v>
                </c:pt>
                <c:pt idx="37">
                  <c:v>7.3499260312176089</c:v>
                </c:pt>
                <c:pt idx="38">
                  <c:v>7.3681821941252901</c:v>
                </c:pt>
                <c:pt idx="39">
                  <c:v>7.3694385982548072</c:v>
                </c:pt>
                <c:pt idx="40">
                  <c:v>7.3740232087933784</c:v>
                </c:pt>
                <c:pt idx="41">
                  <c:v>7.3753601650415348</c:v>
                </c:pt>
                <c:pt idx="42">
                  <c:v>7.3885194853933802</c:v>
                </c:pt>
                <c:pt idx="43">
                  <c:v>7.3887047167684967</c:v>
                </c:pt>
                <c:pt idx="44">
                  <c:v>7.3890765858550909</c:v>
                </c:pt>
                <c:pt idx="45">
                  <c:v>7.3891588880708801</c:v>
                </c:pt>
                <c:pt idx="46">
                  <c:v>7.3898772714191239</c:v>
                </c:pt>
                <c:pt idx="47">
                  <c:v>7.3920892378006924</c:v>
                </c:pt>
                <c:pt idx="48">
                  <c:v>7.3949725161151916</c:v>
                </c:pt>
                <c:pt idx="49">
                  <c:v>7.3972756316464414</c:v>
                </c:pt>
                <c:pt idx="50">
                  <c:v>7.4062011918464563</c:v>
                </c:pt>
                <c:pt idx="51">
                  <c:v>7.4098236137915414</c:v>
                </c:pt>
                <c:pt idx="52">
                  <c:v>7.4103290280309499</c:v>
                </c:pt>
                <c:pt idx="53">
                  <c:v>7.4129114621975418</c:v>
                </c:pt>
                <c:pt idx="54">
                  <c:v>7.4138026513425297</c:v>
                </c:pt>
                <c:pt idx="55">
                  <c:v>7.436334779971733</c:v>
                </c:pt>
                <c:pt idx="56">
                  <c:v>7.4442206361282626</c:v>
                </c:pt>
                <c:pt idx="57">
                  <c:v>7.4466559286312828</c:v>
                </c:pt>
                <c:pt idx="58">
                  <c:v>7.4522790013284839</c:v>
                </c:pt>
                <c:pt idx="59">
                  <c:v>7.4539647197322996</c:v>
                </c:pt>
                <c:pt idx="60">
                  <c:v>7.4732056206310062</c:v>
                </c:pt>
                <c:pt idx="61">
                  <c:v>7.4897706653642828</c:v>
                </c:pt>
                <c:pt idx="62">
                  <c:v>7.4954401436121918</c:v>
                </c:pt>
                <c:pt idx="63">
                  <c:v>7.5035758402104626</c:v>
                </c:pt>
                <c:pt idx="64">
                  <c:v>7.5068122673134638</c:v>
                </c:pt>
                <c:pt idx="65">
                  <c:v>7.5128202741697754</c:v>
                </c:pt>
                <c:pt idx="66">
                  <c:v>7.5254182346639142</c:v>
                </c:pt>
                <c:pt idx="67">
                  <c:v>7.5292507692129602</c:v>
                </c:pt>
                <c:pt idx="68">
                  <c:v>7.5295070082961457</c:v>
                </c:pt>
                <c:pt idx="69">
                  <c:v>7.5330677406863824</c:v>
                </c:pt>
                <c:pt idx="70">
                  <c:v>7.5348902244030738</c:v>
                </c:pt>
                <c:pt idx="71">
                  <c:v>7.5406223448321823</c:v>
                </c:pt>
                <c:pt idx="72">
                  <c:v>7.5409029913075232</c:v>
                </c:pt>
                <c:pt idx="73">
                  <c:v>7.5551307285667919</c:v>
                </c:pt>
                <c:pt idx="74">
                  <c:v>7.5561834061743047</c:v>
                </c:pt>
                <c:pt idx="75">
                  <c:v>7.5701945065884111</c:v>
                </c:pt>
                <c:pt idx="76">
                  <c:v>7.5724719227644739</c:v>
                </c:pt>
                <c:pt idx="77">
                  <c:v>7.5753200384930848</c:v>
                </c:pt>
                <c:pt idx="78">
                  <c:v>7.5796212284014608</c:v>
                </c:pt>
                <c:pt idx="79">
                  <c:v>7.5840727922000468</c:v>
                </c:pt>
                <c:pt idx="80">
                  <c:v>7.5843210345477674</c:v>
                </c:pt>
                <c:pt idx="81">
                  <c:v>7.5940679795212054</c:v>
                </c:pt>
                <c:pt idx="82">
                  <c:v>7.5943319221963206</c:v>
                </c:pt>
                <c:pt idx="83">
                  <c:v>7.5968504414678941</c:v>
                </c:pt>
                <c:pt idx="84">
                  <c:v>7.6047406526794248</c:v>
                </c:pt>
                <c:pt idx="85">
                  <c:v>7.6089925278991908</c:v>
                </c:pt>
                <c:pt idx="86">
                  <c:v>7.6185383302899643</c:v>
                </c:pt>
                <c:pt idx="87">
                  <c:v>7.6240939696381922</c:v>
                </c:pt>
                <c:pt idx="88">
                  <c:v>7.638698296747866</c:v>
                </c:pt>
                <c:pt idx="89">
                  <c:v>7.6440907505943541</c:v>
                </c:pt>
                <c:pt idx="90">
                  <c:v>7.6500573991546439</c:v>
                </c:pt>
                <c:pt idx="91">
                  <c:v>7.6538023502764156</c:v>
                </c:pt>
                <c:pt idx="92">
                  <c:v>7.6562904294918974</c:v>
                </c:pt>
                <c:pt idx="93">
                  <c:v>7.6579190397789256</c:v>
                </c:pt>
                <c:pt idx="94">
                  <c:v>7.6598997469381942</c:v>
                </c:pt>
                <c:pt idx="95">
                  <c:v>7.666100180268252</c:v>
                </c:pt>
                <c:pt idx="96">
                  <c:v>7.6849076423986622</c:v>
                </c:pt>
                <c:pt idx="97">
                  <c:v>7.7046705408230407</c:v>
                </c:pt>
                <c:pt idx="98">
                  <c:v>7.7048289716613114</c:v>
                </c:pt>
                <c:pt idx="99">
                  <c:v>7.724581018103355</c:v>
                </c:pt>
                <c:pt idx="100">
                  <c:v>7.7278376931924866</c:v>
                </c:pt>
                <c:pt idx="101">
                  <c:v>7.7354149226978821</c:v>
                </c:pt>
                <c:pt idx="102">
                  <c:v>7.7360754118615738</c:v>
                </c:pt>
                <c:pt idx="103">
                  <c:v>7.7436084198518138</c:v>
                </c:pt>
                <c:pt idx="104">
                  <c:v>7.7564968116785771</c:v>
                </c:pt>
                <c:pt idx="105">
                  <c:v>7.7646398630200713</c:v>
                </c:pt>
                <c:pt idx="106">
                  <c:v>7.7705442069896362</c:v>
                </c:pt>
                <c:pt idx="107">
                  <c:v>7.7804439197350517</c:v>
                </c:pt>
                <c:pt idx="108">
                  <c:v>7.798226366220014</c:v>
                </c:pt>
                <c:pt idx="109">
                  <c:v>7.83200208430116</c:v>
                </c:pt>
                <c:pt idx="110">
                  <c:v>7.8494626576253763</c:v>
                </c:pt>
                <c:pt idx="111">
                  <c:v>7.8516974929125816</c:v>
                </c:pt>
                <c:pt idx="112">
                  <c:v>7.8654256046214206</c:v>
                </c:pt>
                <c:pt idx="113">
                  <c:v>7.8698245079749762</c:v>
                </c:pt>
                <c:pt idx="114">
                  <c:v>7.8738775665895906</c:v>
                </c:pt>
                <c:pt idx="115">
                  <c:v>7.9028252215895121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C842-4E08-8AB0-F5B2719C38D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Your Trust</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7.9450306393057044</c:v>
                </c:pt>
                <c:pt idx="117">
                  <c:v>7.9763870011186713</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C842-4E08-8AB0-F5B2719C38D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Your Trust</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8.0770201084786191</c:v>
                </c:pt>
                <c:pt idx="119">
                  <c:v>8.1228872742257696</c:v>
                </c:pt>
                <c:pt idx="120">
                  <c:v>8.1276052297684576</c:v>
                </c:pt>
                <c:pt idx="121">
                  <c:v>8.246644438689783</c:v>
                </c:pt>
                <c:pt idx="122">
                  <c:v>8.3054292015659801</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C842-4E08-8AB0-F5B2719C38D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Your Trust</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8.3508088663889684</c:v>
                </c:pt>
                <c:pt idx="124">
                  <c:v>8.4227326609956101</c:v>
                </c:pt>
                <c:pt idx="125">
                  <c:v>8.4228166842379828</c:v>
                </c:pt>
                <c:pt idx="126">
                  <c:v>8.4361067299921881</c:v>
                </c:pt>
                <c:pt idx="127">
                  <c:v>8.4480153433726208</c:v>
                </c:pt>
                <c:pt idx="128">
                  <c:v>9.0092336492297651</c:v>
                </c:pt>
                <c:pt idx="129">
                  <c:v>9.0981445766657405</c:v>
                </c:pt>
              </c:numCache>
            </c:numRef>
          </c:val>
          <c:extLst>
            <c:ext xmlns:c16="http://schemas.microsoft.com/office/drawing/2014/chart" uri="{C3380CC4-5D6E-409C-BE32-E72D297353CC}">
              <c16:uniqueId val="{00000006-C842-4E08-8AB0-F5B2719C38D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Your Trust</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7.2428781351311047</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C842-4E08-8AB0-F5B2719C38D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6199458358029988"/>
          <c:h val="0.1803266112979185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2.8758340790070571</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0.23381328464609208</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0.12649723272949176</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1.3206130934291305</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0.12649723272949398</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0.45373251460694064</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1.5905319809810265</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3.6496131993561232</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3.896451143097206</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Q7_8. Were you ever prevented from sleeping at night by any of the following?  I was not prevented from sleeping</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8.4316773741408131</c:v>
                </c:pt>
              </c:numCache>
            </c:numRef>
          </c:val>
          <c:extLst>
            <c:ext xmlns:c16="http://schemas.microsoft.com/office/drawing/2014/chart" uri="{C3380CC4-5D6E-409C-BE32-E72D297353CC}">
              <c16:uniqueId val="{00000000-00C6-48E2-835F-21C7AA9B4A8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3.0269995793130278E-2</c:v>
                </c:pt>
              </c:numCache>
            </c:numRef>
          </c:val>
          <c:extLst>
            <c:ext xmlns:c16="http://schemas.microsoft.com/office/drawing/2014/chart" uri="{C3380CC4-5D6E-409C-BE32-E72D297353CC}">
              <c16:uniqueId val="{00000001-00C6-48E2-835F-21C7AA9B4A8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0.23796685763943515</c:v>
                </c:pt>
              </c:numCache>
            </c:numRef>
          </c:val>
          <c:extLst>
            <c:ext xmlns:c16="http://schemas.microsoft.com/office/drawing/2014/chart" uri="{C3380CC4-5D6E-409C-BE32-E72D297353CC}">
              <c16:uniqueId val="{00000002-00C6-48E2-835F-21C7AA9B4A8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6.6343380744488201E-2</c:v>
                </c:pt>
              </c:numCache>
            </c:numRef>
          </c:val>
          <c:extLst>
            <c:ext xmlns:c16="http://schemas.microsoft.com/office/drawing/2014/chart" uri="{C3380CC4-5D6E-409C-BE32-E72D297353CC}">
              <c16:uniqueId val="{00000003-00C6-48E2-835F-21C7AA9B4A8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0.69261544606972336</c:v>
                </c:pt>
              </c:numCache>
            </c:numRef>
          </c:val>
          <c:extLst>
            <c:ext xmlns:c16="http://schemas.microsoft.com/office/drawing/2014/chart" uri="{C3380CC4-5D6E-409C-BE32-E72D297353CC}">
              <c16:uniqueId val="{00000004-00C6-48E2-835F-21C7AA9B4A8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6.6343380744488201E-2</c:v>
                </c:pt>
              </c:numCache>
            </c:numRef>
          </c:val>
          <c:extLst>
            <c:ext xmlns:c16="http://schemas.microsoft.com/office/drawing/2014/chart" uri="{C3380CC4-5D6E-409C-BE32-E72D297353CC}">
              <c16:uniqueId val="{00000005-00C6-48E2-835F-21C7AA9B4A8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0.12811741238624741</c:v>
                </c:pt>
              </c:numCache>
            </c:numRef>
          </c:val>
          <c:extLst>
            <c:ext xmlns:c16="http://schemas.microsoft.com/office/drawing/2014/chart" uri="{C3380CC4-5D6E-409C-BE32-E72D297353CC}">
              <c16:uniqueId val="{00000006-00C6-48E2-835F-21C7AA9B4A8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00C6-48E2-835F-21C7AA9B4A8D}"/>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8.7833067254066002</c:v>
                </c:pt>
              </c:numCache>
            </c:numRef>
          </c:xVal>
          <c:yVal>
            <c:numLit>
              <c:formatCode>General</c:formatCode>
              <c:ptCount val="1"/>
              <c:pt idx="0">
                <c:v>1</c:v>
              </c:pt>
            </c:numLit>
          </c:yVal>
          <c:smooth val="0"/>
          <c:extLst>
            <c:ext xmlns:c16="http://schemas.microsoft.com/office/drawing/2014/chart" uri="{C3380CC4-5D6E-409C-BE32-E72D297353CC}">
              <c16:uniqueId val="{00000008-00C6-48E2-835F-21C7AA9B4A8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C6-48E2-835F-21C7AA9B4A8D}"/>
              </c:ext>
            </c:extLst>
          </c:dPt>
          <c:xVal>
            <c:numRef>
              <c:f>Sheet1!$B$12</c:f>
              <c:numCache>
                <c:formatCode>0.0</c:formatCode>
                <c:ptCount val="1"/>
                <c:pt idx="0">
                  <c:v>9.1125653313527284</c:v>
                </c:pt>
              </c:numCache>
            </c:numRef>
          </c:xVal>
          <c:yVal>
            <c:numLit>
              <c:formatCode>General</c:formatCode>
              <c:ptCount val="1"/>
              <c:pt idx="0">
                <c:v>1</c:v>
              </c:pt>
            </c:numLit>
          </c:yVal>
          <c:smooth val="0"/>
          <c:extLst>
            <c:ext xmlns:c16="http://schemas.microsoft.com/office/drawing/2014/chart" uri="{C3380CC4-5D6E-409C-BE32-E72D297353CC}">
              <c16:uniqueId val="{0000000A-00C6-48E2-835F-21C7AA9B4A8D}"/>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C6-48E2-835F-21C7AA9B4A8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Q7_6. Were you ever prevented from sleeping at night by any of the following?  Room temperature</c:v>
                  </c:pt>
                </c15:dlblRangeCache>
              </c15:datalabelsRange>
            </c:ext>
            <c:ext xmlns:c16="http://schemas.microsoft.com/office/drawing/2014/chart" uri="{C3380CC4-5D6E-409C-BE32-E72D297353CC}">
              <c16:uniqueId val="{0000000C-00C6-48E2-835F-21C7AA9B4A8D}"/>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7.5138726137940264</c:v>
                </c:pt>
              </c:numCache>
            </c:numRef>
          </c:val>
          <c:extLst>
            <c:ext xmlns:c16="http://schemas.microsoft.com/office/drawing/2014/chart" uri="{C3380CC4-5D6E-409C-BE32-E72D297353CC}">
              <c16:uniqueId val="{00000000-C47F-4E33-A9C0-218AE682E2D7}"/>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5.2861644669554231E-2</c:v>
                </c:pt>
              </c:numCache>
            </c:numRef>
          </c:val>
          <c:extLst>
            <c:ext xmlns:c16="http://schemas.microsoft.com/office/drawing/2014/chart" uri="{C3380CC4-5D6E-409C-BE32-E72D297353CC}">
              <c16:uniqueId val="{00000001-C47F-4E33-A9C0-218AE682E2D7}"/>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0.30198267711418314</c:v>
                </c:pt>
              </c:numCache>
            </c:numRef>
          </c:val>
          <c:extLst>
            <c:ext xmlns:c16="http://schemas.microsoft.com/office/drawing/2014/chart" uri="{C3380CC4-5D6E-409C-BE32-E72D297353CC}">
              <c16:uniqueId val="{00000002-C47F-4E33-A9C0-218AE682E2D7}"/>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8.4190512598111056E-2</c:v>
                </c:pt>
              </c:numCache>
            </c:numRef>
          </c:val>
          <c:extLst>
            <c:ext xmlns:c16="http://schemas.microsoft.com/office/drawing/2014/chart" uri="{C3380CC4-5D6E-409C-BE32-E72D297353CC}">
              <c16:uniqueId val="{00000003-C47F-4E33-A9C0-218AE682E2D7}"/>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0.8789369607581321</c:v>
                </c:pt>
              </c:numCache>
            </c:numRef>
          </c:val>
          <c:extLst>
            <c:ext xmlns:c16="http://schemas.microsoft.com/office/drawing/2014/chart" uri="{C3380CC4-5D6E-409C-BE32-E72D297353CC}">
              <c16:uniqueId val="{00000004-C47F-4E33-A9C0-218AE682E2D7}"/>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8.4190512598111056E-2</c:v>
                </c:pt>
              </c:numCache>
            </c:numRef>
          </c:val>
          <c:extLst>
            <c:ext xmlns:c16="http://schemas.microsoft.com/office/drawing/2014/chart" uri="{C3380CC4-5D6E-409C-BE32-E72D297353CC}">
              <c16:uniqueId val="{00000005-C47F-4E33-A9C0-218AE682E2D7}"/>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0.30198267711418225</c:v>
                </c:pt>
              </c:numCache>
            </c:numRef>
          </c:val>
          <c:extLst>
            <c:ext xmlns:c16="http://schemas.microsoft.com/office/drawing/2014/chart" uri="{C3380CC4-5D6E-409C-BE32-E72D297353CC}">
              <c16:uniqueId val="{00000006-C47F-4E33-A9C0-218AE682E2D7}"/>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0.35538469341670975</c:v>
                </c:pt>
              </c:numCache>
            </c:numRef>
          </c:val>
          <c:extLst>
            <c:ext xmlns:c16="http://schemas.microsoft.com/office/drawing/2014/chart" uri="{C3380CC4-5D6E-409C-BE32-E72D297353CC}">
              <c16:uniqueId val="{00000007-C47F-4E33-A9C0-218AE682E2D7}"/>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7.9076145806434059</c:v>
                </c:pt>
              </c:numCache>
            </c:numRef>
          </c:xVal>
          <c:yVal>
            <c:numLit>
              <c:formatCode>General</c:formatCode>
              <c:ptCount val="1"/>
              <c:pt idx="0">
                <c:v>1</c:v>
              </c:pt>
            </c:numLit>
          </c:yVal>
          <c:smooth val="0"/>
          <c:extLst>
            <c:ext xmlns:c16="http://schemas.microsoft.com/office/drawing/2014/chart" uri="{C3380CC4-5D6E-409C-BE32-E72D297353CC}">
              <c16:uniqueId val="{00000008-C47F-4E33-A9C0-218AE682E2D7}"/>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47F-4E33-A9C0-218AE682E2D7}"/>
              </c:ext>
            </c:extLst>
          </c:dPt>
          <c:xVal>
            <c:numRef>
              <c:f>Sheet1!$B$12</c:f>
              <c:numCache>
                <c:formatCode>0.0</c:formatCode>
                <c:ptCount val="1"/>
                <c:pt idx="0">
                  <c:v>8.3923759285549409</c:v>
                </c:pt>
              </c:numCache>
            </c:numRef>
          </c:xVal>
          <c:yVal>
            <c:numLit>
              <c:formatCode>General</c:formatCode>
              <c:ptCount val="1"/>
              <c:pt idx="0">
                <c:v>1</c:v>
              </c:pt>
            </c:numLit>
          </c:yVal>
          <c:smooth val="0"/>
          <c:extLst>
            <c:ext xmlns:c16="http://schemas.microsoft.com/office/drawing/2014/chart" uri="{C3380CC4-5D6E-409C-BE32-E72D297353CC}">
              <c16:uniqueId val="{0000000A-C47F-4E33-A9C0-218AE682E2D7}"/>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47F-4E33-A9C0-218AE682E2D7}"/>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Q7_4. Were you ever prevented from sleeping at night by any of the following?  Hospital lighting</c:v>
                  </c:pt>
                </c15:dlblRangeCache>
              </c15:datalabelsRange>
            </c:ext>
            <c:ext xmlns:c16="http://schemas.microsoft.com/office/drawing/2014/chart" uri="{C3380CC4-5D6E-409C-BE32-E72D297353CC}">
              <c16:uniqueId val="{0000000C-C47F-4E33-A9C0-218AE682E2D7}"/>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647325471406997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7.5853301364342407</c:v>
                </c:pt>
              </c:numCache>
            </c:numRef>
          </c:val>
          <c:extLst>
            <c:ext xmlns:c16="http://schemas.microsoft.com/office/drawing/2014/chart" uri="{C3380CC4-5D6E-409C-BE32-E72D297353CC}">
              <c16:uniqueId val="{00000000-AB61-4C1F-BF3A-218ABF325A7A}"/>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AB61-4C1F-BF3A-218ABF325A7A}"/>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0.20505947339153607</c:v>
                </c:pt>
              </c:numCache>
            </c:numRef>
          </c:val>
          <c:extLst>
            <c:ext xmlns:c16="http://schemas.microsoft.com/office/drawing/2014/chart" uri="{C3380CC4-5D6E-409C-BE32-E72D297353CC}">
              <c16:uniqueId val="{00000002-AB61-4C1F-BF3A-218ABF325A7A}"/>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0.10446725619721065</c:v>
                </c:pt>
              </c:numCache>
            </c:numRef>
          </c:val>
          <c:extLst>
            <c:ext xmlns:c16="http://schemas.microsoft.com/office/drawing/2014/chart" uri="{C3380CC4-5D6E-409C-BE32-E72D297353CC}">
              <c16:uniqueId val="{00000003-AB61-4C1F-BF3A-218ABF325A7A}"/>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1.0906232760338099</c:v>
                </c:pt>
              </c:numCache>
            </c:numRef>
          </c:val>
          <c:extLst>
            <c:ext xmlns:c16="http://schemas.microsoft.com/office/drawing/2014/chart" uri="{C3380CC4-5D6E-409C-BE32-E72D297353CC}">
              <c16:uniqueId val="{00000004-AB61-4C1F-BF3A-218ABF325A7A}"/>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0.10446725619721065</c:v>
                </c:pt>
              </c:numCache>
            </c:numRef>
          </c:val>
          <c:extLst>
            <c:ext xmlns:c16="http://schemas.microsoft.com/office/drawing/2014/chart" uri="{C3380CC4-5D6E-409C-BE32-E72D297353CC}">
              <c16:uniqueId val="{00000005-AB61-4C1F-BF3A-218ABF325A7A}"/>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0.37471326309414366</c:v>
                </c:pt>
              </c:numCache>
            </c:numRef>
          </c:val>
          <c:extLst>
            <c:ext xmlns:c16="http://schemas.microsoft.com/office/drawing/2014/chart" uri="{C3380CC4-5D6E-409C-BE32-E72D297353CC}">
              <c16:uniqueId val="{00000006-AB61-4C1F-BF3A-218ABF325A7A}"/>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0.23466646291497817</c:v>
                </c:pt>
              </c:numCache>
            </c:numRef>
          </c:val>
          <c:extLst>
            <c:ext xmlns:c16="http://schemas.microsoft.com/office/drawing/2014/chart" uri="{C3380CC4-5D6E-409C-BE32-E72D297353CC}">
              <c16:uniqueId val="{00000007-AB61-4C1F-BF3A-218ABF325A7A}"/>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7.7439996429159326</c:v>
                </c:pt>
              </c:numCache>
            </c:numRef>
          </c:xVal>
          <c:yVal>
            <c:numLit>
              <c:formatCode>General</c:formatCode>
              <c:ptCount val="1"/>
              <c:pt idx="0">
                <c:v>1</c:v>
              </c:pt>
            </c:numLit>
          </c:yVal>
          <c:smooth val="0"/>
          <c:extLst>
            <c:ext xmlns:c16="http://schemas.microsoft.com/office/drawing/2014/chart" uri="{C3380CC4-5D6E-409C-BE32-E72D297353CC}">
              <c16:uniqueId val="{00000008-AB61-4C1F-BF3A-218ABF325A7A}"/>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B61-4C1F-BF3A-218ABF325A7A}"/>
              </c:ext>
            </c:extLst>
          </c:dPt>
          <c:xVal>
            <c:numRef>
              <c:f>Sheet1!$B$12</c:f>
              <c:numCache>
                <c:formatCode>0.0</c:formatCode>
                <c:ptCount val="1"/>
                <c:pt idx="0">
                  <c:v>8.4401685040398924</c:v>
                </c:pt>
              </c:numCache>
            </c:numRef>
          </c:xVal>
          <c:yVal>
            <c:numLit>
              <c:formatCode>General</c:formatCode>
              <c:ptCount val="1"/>
              <c:pt idx="0">
                <c:v>1</c:v>
              </c:pt>
            </c:numLit>
          </c:yVal>
          <c:smooth val="0"/>
          <c:extLst>
            <c:ext xmlns:c16="http://schemas.microsoft.com/office/drawing/2014/chart" uri="{C3380CC4-5D6E-409C-BE32-E72D297353CC}">
              <c16:uniqueId val="{0000000A-AB61-4C1F-BF3A-218ABF325A7A}"/>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B61-4C1F-BF3A-218ABF325A7A}"/>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Q7_2. Were you ever prevented from sleeping at night by any of the following?  Noise from staff</c:v>
                  </c:pt>
                </c15:dlblRangeCache>
              </c15:datalabelsRange>
            </c:ext>
            <c:ext xmlns:c16="http://schemas.microsoft.com/office/drawing/2014/chart" uri="{C3380CC4-5D6E-409C-BE32-E72D297353CC}">
              <c16:uniqueId val="{0000000C-AB61-4C1F-BF3A-218ABF325A7A}"/>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5.3370802991293864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0.38445045367355135</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0.13812755718255421</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1.4420320242794684</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0.13812755718255421</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0.49544928774036556</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1.7054106247715453</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6.5346704462885192</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6.5806743221252262</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Q7_1. Were you ever prevented from sleeping at night by any of the following?  Noise from other patients</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8.1122180599799343</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0.16057470128162166</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0.23960644114009355</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6.6800484366080326E-2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0.69738754277655701</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6.6800484366080326E-2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0.23960644114009355</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0.30698085207000148</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8.8380642161760452</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8.9278934581560083</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Q8. How clean was the hospital room or ward that you were in?</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University Hospitals Birmingham NHS Foundation Trust</c:v>
                </c:pt>
                <c:pt idx="2">
                  <c:v>Sandwell and West Birmingham Hospitals NHS Trust</c:v>
                </c:pt>
                <c:pt idx="3">
                  <c:v>University Hospitals Coventry and Warwickshire NHS Trust</c:v>
                </c:pt>
                <c:pt idx="4">
                  <c:v>Northampton General Hospital NHS Trust</c:v>
                </c:pt>
              </c:strCache>
            </c:strRef>
          </c:cat>
          <c:val>
            <c:numRef>
              <c:f>Sheet1!$B$2:$B$6</c:f>
              <c:numCache>
                <c:formatCode>0.0</c:formatCode>
                <c:ptCount val="5"/>
                <c:pt idx="0">
                  <c:v>7.469161912312555</c:v>
                </c:pt>
                <c:pt idx="1">
                  <c:v>7.4777291506013359</c:v>
                </c:pt>
                <c:pt idx="2">
                  <c:v>7.598034543980158</c:v>
                </c:pt>
                <c:pt idx="3">
                  <c:v>7.6816641116833422</c:v>
                </c:pt>
                <c:pt idx="4">
                  <c:v>7.7676367470200542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University Hospitals Birmingham NHS Foundation Trust</c:v>
                </c:pt>
                <c:pt idx="2">
                  <c:v>Sandwell and West Birmingham Hospitals NHS Trust</c:v>
                </c:pt>
                <c:pt idx="3">
                  <c:v>University Hospitals Coventry and Warwickshire NHS Trust</c:v>
                </c:pt>
                <c:pt idx="4">
                  <c:v>Northampton General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George Eliot Hospital NHS Trust</c:v>
                </c:pt>
                <c:pt idx="3">
                  <c:v>University Hospitals of Derby and Burton NHS Foundation Trust</c:v>
                </c:pt>
                <c:pt idx="4">
                  <c:v>Sherwood Forest Hospitals NHS Foundation Trust</c:v>
                </c:pt>
              </c:strCache>
            </c:strRef>
          </c:cat>
          <c:val>
            <c:numRef>
              <c:f>Sheet1!$B$2:$B$6</c:f>
              <c:numCache>
                <c:formatCode>0.0</c:formatCode>
                <c:ptCount val="5"/>
                <c:pt idx="0">
                  <c:v>9.3488850532533156</c:v>
                </c:pt>
                <c:pt idx="1">
                  <c:v>9.084525457505702</c:v>
                </c:pt>
                <c:pt idx="2">
                  <c:v>8.6330895696517906</c:v>
                </c:pt>
                <c:pt idx="3">
                  <c:v>8.4834270518425292</c:v>
                </c:pt>
                <c:pt idx="4">
                  <c:v>8.4206087463796031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George Eliot Hospital NHS Trust</c:v>
                </c:pt>
                <c:pt idx="3">
                  <c:v>University Hospitals of Derby and Burton NHS Foundation Trust</c:v>
                </c:pt>
                <c:pt idx="4">
                  <c:v>Sherwood Forest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Your Trust</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840-4BEC-B1DF-692CA2757B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Your Trust</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7.3596732315956173</c:v>
                </c:pt>
                <c:pt idx="1">
                  <c:v>7.458758111870031</c:v>
                </c:pt>
                <c:pt idx="2">
                  <c:v>7.4698534677166126</c:v>
                </c:pt>
                <c:pt idx="3">
                  <c:v>7.4777291506013359</c:v>
                </c:pt>
                <c:pt idx="4">
                  <c:v>7.4865370245645098</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840-4BEC-B1DF-692CA2757B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Your Trust</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7.5398039150062601</c:v>
                </c:pt>
                <c:pt idx="6">
                  <c:v>7.598034543980158</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840-4BEC-B1DF-692CA2757B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Your Trust</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7.469161912312555</c:v>
                </c:pt>
                <c:pt idx="8">
                  <c:v>7.6071264575546351</c:v>
                </c:pt>
                <c:pt idx="9">
                  <c:v>7.6114502449399453</c:v>
                </c:pt>
                <c:pt idx="10">
                  <c:v>7.614425350814038</c:v>
                </c:pt>
                <c:pt idx="11">
                  <c:v>7.6432652598604651</c:v>
                </c:pt>
                <c:pt idx="12">
                  <c:v>7.6485911126812614</c:v>
                </c:pt>
                <c:pt idx="13">
                  <c:v>7.6554081755287484</c:v>
                </c:pt>
                <c:pt idx="14">
                  <c:v>7.6604917011628739</c:v>
                </c:pt>
                <c:pt idx="15">
                  <c:v>7.6682539873621263</c:v>
                </c:pt>
                <c:pt idx="16">
                  <c:v>7.6816641116833422</c:v>
                </c:pt>
                <c:pt idx="17">
                  <c:v>7.6880313911901013</c:v>
                </c:pt>
                <c:pt idx="18">
                  <c:v>7.705822115318699</c:v>
                </c:pt>
                <c:pt idx="19">
                  <c:v>7.7192943707261801</c:v>
                </c:pt>
                <c:pt idx="20">
                  <c:v>7.74573132075278</c:v>
                </c:pt>
                <c:pt idx="21">
                  <c:v>7.7471998233000976</c:v>
                </c:pt>
                <c:pt idx="22">
                  <c:v>7.7517815106461283</c:v>
                </c:pt>
                <c:pt idx="23">
                  <c:v>7.7676367470200542</c:v>
                </c:pt>
                <c:pt idx="24">
                  <c:v>7.768924482608182</c:v>
                </c:pt>
                <c:pt idx="25">
                  <c:v>7.7716098567554353</c:v>
                </c:pt>
                <c:pt idx="26">
                  <c:v>7.7721222727524726</c:v>
                </c:pt>
                <c:pt idx="27">
                  <c:v>7.7849034804484347</c:v>
                </c:pt>
                <c:pt idx="28">
                  <c:v>7.7873840433814596</c:v>
                </c:pt>
                <c:pt idx="29">
                  <c:v>7.7876171110142121</c:v>
                </c:pt>
                <c:pt idx="30">
                  <c:v>7.8056548520410418</c:v>
                </c:pt>
                <c:pt idx="31">
                  <c:v>7.8146646713667662</c:v>
                </c:pt>
                <c:pt idx="32">
                  <c:v>7.8225630757941262</c:v>
                </c:pt>
                <c:pt idx="33">
                  <c:v>7.8226721569981663</c:v>
                </c:pt>
                <c:pt idx="34">
                  <c:v>7.8326727384080206</c:v>
                </c:pt>
                <c:pt idx="35">
                  <c:v>7.833366295817572</c:v>
                </c:pt>
                <c:pt idx="36">
                  <c:v>7.8341959006404549</c:v>
                </c:pt>
                <c:pt idx="37">
                  <c:v>7.8436871489838467</c:v>
                </c:pt>
                <c:pt idx="38">
                  <c:v>7.8530361349781188</c:v>
                </c:pt>
                <c:pt idx="39">
                  <c:v>7.8581552238026324</c:v>
                </c:pt>
                <c:pt idx="40">
                  <c:v>7.8627337918668054</c:v>
                </c:pt>
                <c:pt idx="41">
                  <c:v>7.8884699045681348</c:v>
                </c:pt>
                <c:pt idx="42">
                  <c:v>7.8955888958919278</c:v>
                </c:pt>
                <c:pt idx="43">
                  <c:v>7.9010566418891131</c:v>
                </c:pt>
                <c:pt idx="44">
                  <c:v>7.9246724795811989</c:v>
                </c:pt>
                <c:pt idx="45">
                  <c:v>7.9376481046735066</c:v>
                </c:pt>
                <c:pt idx="46">
                  <c:v>7.9381933237588704</c:v>
                </c:pt>
                <c:pt idx="47">
                  <c:v>7.9437005106598262</c:v>
                </c:pt>
                <c:pt idx="48">
                  <c:v>7.9450290804867389</c:v>
                </c:pt>
                <c:pt idx="49">
                  <c:v>7.9455506570952208</c:v>
                </c:pt>
                <c:pt idx="50">
                  <c:v>7.9483311971239088</c:v>
                </c:pt>
                <c:pt idx="51">
                  <c:v>7.9642835219796151</c:v>
                </c:pt>
                <c:pt idx="52">
                  <c:v>7.9771811328479547</c:v>
                </c:pt>
                <c:pt idx="53">
                  <c:v>7.9956961589893556</c:v>
                </c:pt>
                <c:pt idx="54">
                  <c:v>7.996430262814596</c:v>
                </c:pt>
                <c:pt idx="55">
                  <c:v>8.0045103366031292</c:v>
                </c:pt>
                <c:pt idx="56">
                  <c:v>8.0051752939395246</c:v>
                </c:pt>
                <c:pt idx="57">
                  <c:v>8.0064778109155839</c:v>
                </c:pt>
                <c:pt idx="58">
                  <c:v>8.0143994523587132</c:v>
                </c:pt>
                <c:pt idx="59">
                  <c:v>8.0192371761889785</c:v>
                </c:pt>
                <c:pt idx="60">
                  <c:v>8.0267022432117834</c:v>
                </c:pt>
                <c:pt idx="61">
                  <c:v>8.0507791261476278</c:v>
                </c:pt>
                <c:pt idx="62">
                  <c:v>8.0535318288136715</c:v>
                </c:pt>
                <c:pt idx="63">
                  <c:v>8.0601467192681717</c:v>
                </c:pt>
                <c:pt idx="64">
                  <c:v>8.0643733116150358</c:v>
                </c:pt>
                <c:pt idx="65">
                  <c:v>8.0690401707520838</c:v>
                </c:pt>
                <c:pt idx="66">
                  <c:v>8.0795792787734833</c:v>
                </c:pt>
                <c:pt idx="67">
                  <c:v>8.0824220365526322</c:v>
                </c:pt>
                <c:pt idx="68">
                  <c:v>8.0855210563716842</c:v>
                </c:pt>
                <c:pt idx="69">
                  <c:v>8.096728940558755</c:v>
                </c:pt>
                <c:pt idx="70">
                  <c:v>8.1024234279227034</c:v>
                </c:pt>
                <c:pt idx="71">
                  <c:v>8.1059979416217107</c:v>
                </c:pt>
                <c:pt idx="72">
                  <c:v>8.1075742049828818</c:v>
                </c:pt>
                <c:pt idx="73">
                  <c:v>8.1098475642639336</c:v>
                </c:pt>
                <c:pt idx="74">
                  <c:v>8.1145184343942383</c:v>
                </c:pt>
                <c:pt idx="75">
                  <c:v>8.1153354553600892</c:v>
                </c:pt>
                <c:pt idx="76">
                  <c:v>8.1157365450050438</c:v>
                </c:pt>
                <c:pt idx="77">
                  <c:v>8.1168510575170476</c:v>
                </c:pt>
                <c:pt idx="78">
                  <c:v>8.116999930164889</c:v>
                </c:pt>
                <c:pt idx="79">
                  <c:v>8.1203228215347387</c:v>
                </c:pt>
                <c:pt idx="80">
                  <c:v>8.1278960782553007</c:v>
                </c:pt>
                <c:pt idx="81">
                  <c:v>8.132439849009355</c:v>
                </c:pt>
                <c:pt idx="82">
                  <c:v>8.1405089251141565</c:v>
                </c:pt>
                <c:pt idx="83">
                  <c:v>8.146919978019179</c:v>
                </c:pt>
                <c:pt idx="84">
                  <c:v>8.1515469805177876</c:v>
                </c:pt>
                <c:pt idx="85">
                  <c:v>8.157755852508652</c:v>
                </c:pt>
                <c:pt idx="86">
                  <c:v>8.1600386437336034</c:v>
                </c:pt>
                <c:pt idx="87">
                  <c:v>8.1750211266655644</c:v>
                </c:pt>
                <c:pt idx="88">
                  <c:v>8.1790734853181188</c:v>
                </c:pt>
                <c:pt idx="89">
                  <c:v>8.183354733039943</c:v>
                </c:pt>
                <c:pt idx="90">
                  <c:v>8.194951726832036</c:v>
                </c:pt>
                <c:pt idx="91">
                  <c:v>8.2014183191744117</c:v>
                </c:pt>
                <c:pt idx="92">
                  <c:v>8.206479885305864</c:v>
                </c:pt>
                <c:pt idx="93">
                  <c:v>8.2210184882384389</c:v>
                </c:pt>
                <c:pt idx="94">
                  <c:v>8.23620159398045</c:v>
                </c:pt>
                <c:pt idx="95">
                  <c:v>8.241624833083673</c:v>
                </c:pt>
                <c:pt idx="96">
                  <c:v>8.2776844056508203</c:v>
                </c:pt>
                <c:pt idx="97">
                  <c:v>8.2844316514775329</c:v>
                </c:pt>
                <c:pt idx="98">
                  <c:v>8.2890566478264507</c:v>
                </c:pt>
                <c:pt idx="99">
                  <c:v>8.2954968445916784</c:v>
                </c:pt>
                <c:pt idx="100">
                  <c:v>8.2982282792221813</c:v>
                </c:pt>
                <c:pt idx="101">
                  <c:v>8.3305113962833435</c:v>
                </c:pt>
                <c:pt idx="102">
                  <c:v>8.3340355708418343</c:v>
                </c:pt>
                <c:pt idx="103">
                  <c:v>8.3403224764420649</c:v>
                </c:pt>
                <c:pt idx="104">
                  <c:v>8.3413158936636584</c:v>
                </c:pt>
                <c:pt idx="105">
                  <c:v>8.3491832788506546</c:v>
                </c:pt>
                <c:pt idx="106">
                  <c:v>8.3503029241427811</c:v>
                </c:pt>
                <c:pt idx="107">
                  <c:v>8.3527577931594426</c:v>
                </c:pt>
                <c:pt idx="108">
                  <c:v>8.3743073027877735</c:v>
                </c:pt>
                <c:pt idx="109">
                  <c:v>8.3748598380991695</c:v>
                </c:pt>
                <c:pt idx="110">
                  <c:v>8.3860405950585495</c:v>
                </c:pt>
                <c:pt idx="111">
                  <c:v>8.4206087463796031</c:v>
                </c:pt>
                <c:pt idx="112">
                  <c:v>8.4417253069964016</c:v>
                </c:pt>
                <c:pt idx="113">
                  <c:v>8.4502823184963471</c:v>
                </c:pt>
                <c:pt idx="114">
                  <c:v>8.4834270518425292</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840-4BEC-B1DF-692CA2757B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Your Trust</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8.5143870376539699</c:v>
                </c:pt>
                <c:pt idx="116">
                  <c:v>8.5152550370467655</c:v>
                </c:pt>
                <c:pt idx="117">
                  <c:v>8.5331691689531404</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840-4BEC-B1DF-692CA2757B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Your Trust</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8.62300106238661</c:v>
                </c:pt>
                <c:pt idx="119">
                  <c:v>8.6330895696517906</c:v>
                </c:pt>
                <c:pt idx="120">
                  <c:v>8.7703535305123896</c:v>
                </c:pt>
                <c:pt idx="121">
                  <c:v>8.7719522907135357</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840-4BEC-B1DF-692CA2757B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Your Trust</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8.9686075581114579</c:v>
                </c:pt>
                <c:pt idx="123">
                  <c:v>8.9966971558353723</c:v>
                </c:pt>
                <c:pt idx="124">
                  <c:v>8.9987574686071454</c:v>
                </c:pt>
                <c:pt idx="125">
                  <c:v>9.0545201561722291</c:v>
                </c:pt>
                <c:pt idx="126">
                  <c:v>9.084525457505702</c:v>
                </c:pt>
                <c:pt idx="127">
                  <c:v>9.1472308502282988</c:v>
                </c:pt>
                <c:pt idx="128">
                  <c:v>9.2417443146138041</c:v>
                </c:pt>
                <c:pt idx="129">
                  <c:v>9.3488850532533156</c:v>
                </c:pt>
              </c:numCache>
            </c:numRef>
          </c:val>
          <c:extLst>
            <c:ext xmlns:c16="http://schemas.microsoft.com/office/drawing/2014/chart" uri="{C3380CC4-5D6E-409C-BE32-E72D297353CC}">
              <c16:uniqueId val="{00000006-F840-4BEC-B1DF-692CA2757B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Your Trust</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8.0051752939395246</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840-4BEC-B1DF-692CA2757B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332230292071485"/>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7972512064890607"/>
          <c:w val="0.74050409342017565"/>
          <c:h val="0.6202748793510938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8.8565706766841608</c:v>
                </c:pt>
              </c:numCache>
            </c:numRef>
          </c:val>
          <c:extLst>
            <c:ext xmlns:c16="http://schemas.microsoft.com/office/drawing/2014/chart" uri="{C3380CC4-5D6E-409C-BE32-E72D297353CC}">
              <c16:uniqueId val="{00000000-74F8-4B0E-A5D6-394BA73B467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4F8-4B0E-A5D6-394BA73B467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0.2002336497648507</c:v>
                </c:pt>
              </c:numCache>
            </c:numRef>
          </c:val>
          <c:extLst>
            <c:ext xmlns:c16="http://schemas.microsoft.com/office/drawing/2014/chart" uri="{C3380CC4-5D6E-409C-BE32-E72D297353CC}">
              <c16:uniqueId val="{00000002-74F8-4B0E-A5D6-394BA73B467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5.8119382978446765E-2</c:v>
                </c:pt>
              </c:numCache>
            </c:numRef>
          </c:val>
          <c:extLst>
            <c:ext xmlns:c16="http://schemas.microsoft.com/office/drawing/2014/chart" uri="{C3380CC4-5D6E-409C-BE32-E72D297353CC}">
              <c16:uniqueId val="{00000003-74F8-4B0E-A5D6-394BA73B467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0.60675808068855019</c:v>
                </c:pt>
              </c:numCache>
            </c:numRef>
          </c:val>
          <c:extLst>
            <c:ext xmlns:c16="http://schemas.microsoft.com/office/drawing/2014/chart" uri="{C3380CC4-5D6E-409C-BE32-E72D297353CC}">
              <c16:uniqueId val="{00000004-74F8-4B0E-A5D6-394BA73B467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5.8119382978446765E-2</c:v>
                </c:pt>
              </c:numCache>
            </c:numRef>
          </c:val>
          <c:extLst>
            <c:ext xmlns:c16="http://schemas.microsoft.com/office/drawing/2014/chart" uri="{C3380CC4-5D6E-409C-BE32-E72D297353CC}">
              <c16:uniqueId val="{00000005-74F8-4B0E-A5D6-394BA73B467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0.20153079257267237</c:v>
                </c:pt>
              </c:numCache>
            </c:numRef>
          </c:val>
          <c:extLst>
            <c:ext xmlns:c16="http://schemas.microsoft.com/office/drawing/2014/chart" uri="{C3380CC4-5D6E-409C-BE32-E72D297353CC}">
              <c16:uniqueId val="{00000006-74F8-4B0E-A5D6-394BA73B467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74F8-4B0E-A5D6-394BA73B467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9.1848591323812983</c:v>
                </c:pt>
              </c:numCache>
            </c:numRef>
          </c:xVal>
          <c:yVal>
            <c:numLit>
              <c:formatCode>General</c:formatCode>
              <c:ptCount val="1"/>
              <c:pt idx="0">
                <c:v>1</c:v>
              </c:pt>
            </c:numLit>
          </c:yVal>
          <c:smooth val="0"/>
          <c:extLst>
            <c:ext xmlns:c16="http://schemas.microsoft.com/office/drawing/2014/chart" uri="{C3380CC4-5D6E-409C-BE32-E72D297353CC}">
              <c16:uniqueId val="{00000008-74F8-4B0E-A5D6-394BA73B467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F8-4B0E-A5D6-394BA73B4673}"/>
              </c:ext>
            </c:extLst>
          </c:dPt>
          <c:xVal>
            <c:numRef>
              <c:f>Sheet1!$B$12</c:f>
              <c:numCache>
                <c:formatCode>0.0</c:formatCode>
                <c:ptCount val="1"/>
                <c:pt idx="0">
                  <c:v>9.4183027497717333</c:v>
                </c:pt>
              </c:numCache>
            </c:numRef>
          </c:xVal>
          <c:yVal>
            <c:numLit>
              <c:formatCode>General</c:formatCode>
              <c:ptCount val="1"/>
              <c:pt idx="0">
                <c:v>1</c:v>
              </c:pt>
            </c:numLit>
          </c:yVal>
          <c:smooth val="0"/>
          <c:extLst>
            <c:ext xmlns:c16="http://schemas.microsoft.com/office/drawing/2014/chart" uri="{C3380CC4-5D6E-409C-BE32-E72D297353CC}">
              <c16:uniqueId val="{0000000A-74F8-4B0E-A5D6-394BA73B467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4F8-4B0E-A5D6-394BA73B467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Q13. During your time in hospital, did you get enough to drink?</c:v>
                  </c:pt>
                </c15:dlblRangeCache>
              </c15:datalabelsRange>
            </c:ext>
            <c:ext xmlns:c16="http://schemas.microsoft.com/office/drawing/2014/chart" uri="{C3380CC4-5D6E-409C-BE32-E72D297353CC}">
              <c16:uniqueId val="{0000000C-74F8-4B0E-A5D6-394BA73B467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2990545564639567"/>
          <c:w val="0.74050409342017565"/>
          <c:h val="0.6700945443536042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4.9013790437219438</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0.4989437217710968</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0.1712659905190117</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1.7879925485973338</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0.1712659905190117</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0.61431342700607594</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0.61330576472931675</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5.9963523220727346</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6.4655850303107192</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Q12. Were you able to get hospital food outside of set mealtimes? </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4425260931796786"/>
          <c:w val="0.74050409342017565"/>
          <c:h val="0.6557473906820320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6.889977172502765</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0.11867626458166392</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0.40800021995526947</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0.11374741089929508</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1.187506769404993</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0.11374741089929508</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0.40800021995526947</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0.24629640178718581</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8.5180031888600212</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8.1241544526414895</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Q11. Did you get enough help from staff to eat your meals?</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1213521219695761"/>
          <c:w val="0.74050409342017565"/>
          <c:h val="0.6819056085247653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7.320019308683908</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0.30014178447439122</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9.3660479420751841E-2</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0.97780206563409333</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9.3660479420751841E-2</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0.33595047045611182</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0.28697408205935027</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8.0253620658385394</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8.2027226053960973</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Q10. If you brought medication with you to hospital, were you able to take it when you needed to?</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74713379122168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6.9810265442420674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0.20902450841008857</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0.38108229216337008</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0.10624289388349872</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1.1091606805848953</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0.10624289388349872</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0.38108229216337008</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0.34559318594069133</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8.3012997605450334</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8.2319565789914719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Q9. Did you get enough help from staff to wash or keep yourself clean?</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United Lincolnshire Teaching Hospitals NHS Trust</c:v>
                </c:pt>
                <c:pt idx="1">
                  <c:v>Northampton General Hospital NHS Trust</c:v>
                </c:pt>
                <c:pt idx="2">
                  <c:v>Sandwell and West Birmingham Hospitals NHS Trust</c:v>
                </c:pt>
                <c:pt idx="3">
                  <c:v>The Dudley Group NHS Foundation Trust</c:v>
                </c:pt>
                <c:pt idx="4">
                  <c:v>The Shrewsbury And Telford Hospital NHS Trust</c:v>
                </c:pt>
              </c:strCache>
            </c:strRef>
          </c:cat>
          <c:val>
            <c:numRef>
              <c:f>Sheet1!$B$2:$B$6</c:f>
              <c:numCache>
                <c:formatCode>0.0</c:formatCode>
                <c:ptCount val="5"/>
                <c:pt idx="0">
                  <c:v>8.4776522034925446</c:v>
                </c:pt>
                <c:pt idx="1">
                  <c:v>8.4914573405261518</c:v>
                </c:pt>
                <c:pt idx="2">
                  <c:v>8.5162612305089116</c:v>
                </c:pt>
                <c:pt idx="3">
                  <c:v>8.5638757286880267</c:v>
                </c:pt>
                <c:pt idx="4">
                  <c:v>8.58657628607574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89F-4DA2-BE6A-9768A4D4132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United Lincolnshire Teaching Hospitals NHS Trust</c:v>
                </c:pt>
                <c:pt idx="1">
                  <c:v>Northampton General Hospital NHS Trust</c:v>
                </c:pt>
                <c:pt idx="2">
                  <c:v>Sandwell and West Birmingham Hospitals NHS Trust</c:v>
                </c:pt>
                <c:pt idx="3">
                  <c:v>The Dudley Group NHS Foundation Trust</c:v>
                </c:pt>
                <c:pt idx="4">
                  <c:v>The Shrewsbury And Telford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89F-4DA2-BE6A-9768A4D4132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University Hospitals of North Midlands NHS Trust</c:v>
                </c:pt>
                <c:pt idx="3">
                  <c:v>Birmingham Women's and Children's NHS Foundation Trust</c:v>
                </c:pt>
                <c:pt idx="4">
                  <c:v>South Warwickshire University NHS Foundation Trust</c:v>
                </c:pt>
              </c:strCache>
            </c:strRef>
          </c:cat>
          <c:val>
            <c:numRef>
              <c:f>Sheet1!$B$2:$B$6</c:f>
              <c:numCache>
                <c:formatCode>0.0</c:formatCode>
                <c:ptCount val="5"/>
                <c:pt idx="0">
                  <c:v>9.6046713607278562</c:v>
                </c:pt>
                <c:pt idx="1">
                  <c:v>9.5289114816116811</c:v>
                </c:pt>
                <c:pt idx="2">
                  <c:v>9.0517244270677448</c:v>
                </c:pt>
                <c:pt idx="3">
                  <c:v>9.0256296042384658</c:v>
                </c:pt>
                <c:pt idx="4">
                  <c:v>9.010743277096525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3AA5-4D03-9ADC-8195E60727B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University Hospitals of North Midlands NHS Trust</c:v>
                </c:pt>
                <c:pt idx="3">
                  <c:v>Birmingham Women's and Children's NHS Foundation Trust</c:v>
                </c:pt>
                <c:pt idx="4">
                  <c:v>South Warwickshire University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3AA5-4D03-9ADC-8195E60727B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Your Trust</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B6E8-46DE-836E-F23CE5B3EAD7}"/>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Your Trust</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8.3204226892708402</c:v>
                </c:pt>
                <c:pt idx="1">
                  <c:v>8.3505376163342255</c:v>
                </c:pt>
                <c:pt idx="2">
                  <c:v>8.3946399694513527</c:v>
                </c:pt>
                <c:pt idx="3">
                  <c:v>8.432220731576777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B6E8-46DE-836E-F23CE5B3EAD7}"/>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Your Trust</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8.4702474233083205</c:v>
                </c:pt>
                <c:pt idx="5">
                  <c:v>8.477063980640521</c:v>
                </c:pt>
                <c:pt idx="6">
                  <c:v>8.4776522034925446</c:v>
                </c:pt>
                <c:pt idx="7">
                  <c:v>8.4811991444573778</c:v>
                </c:pt>
                <c:pt idx="8">
                  <c:v>8.4813536599314663</c:v>
                </c:pt>
                <c:pt idx="9">
                  <c:v>8.4914573405261518</c:v>
                </c:pt>
                <c:pt idx="10">
                  <c:v>8.495879193045079</c:v>
                </c:pt>
                <c:pt idx="11">
                  <c:v>8.5217745150174053</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B6E8-46DE-836E-F23CE5B3EAD7}"/>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Your Trust</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8.5162612305089116</c:v>
                </c:pt>
                <c:pt idx="13">
                  <c:v>8.5208963158865298</c:v>
                </c:pt>
                <c:pt idx="14">
                  <c:v>8.5256377301357453</c:v>
                </c:pt>
                <c:pt idx="15">
                  <c:v>8.5290849456841666</c:v>
                </c:pt>
                <c:pt idx="16">
                  <c:v>8.5494514747398451</c:v>
                </c:pt>
                <c:pt idx="17">
                  <c:v>8.5638757286880267</c:v>
                </c:pt>
                <c:pt idx="18">
                  <c:v>8.5839952324157238</c:v>
                </c:pt>
                <c:pt idx="19">
                  <c:v>8.58657628607574</c:v>
                </c:pt>
                <c:pt idx="20">
                  <c:v>8.5909388874148434</c:v>
                </c:pt>
                <c:pt idx="21">
                  <c:v>8.6114857642587186</c:v>
                </c:pt>
                <c:pt idx="22">
                  <c:v>8.6330859993037876</c:v>
                </c:pt>
                <c:pt idx="23">
                  <c:v>8.6358713486097063</c:v>
                </c:pt>
                <c:pt idx="24">
                  <c:v>8.6384437680974742</c:v>
                </c:pt>
                <c:pt idx="25">
                  <c:v>8.6406935802460314</c:v>
                </c:pt>
                <c:pt idx="26">
                  <c:v>8.6428405892100191</c:v>
                </c:pt>
                <c:pt idx="27">
                  <c:v>8.6473014148378127</c:v>
                </c:pt>
                <c:pt idx="28">
                  <c:v>8.6475418181420523</c:v>
                </c:pt>
                <c:pt idx="29">
                  <c:v>8.6478005920175409</c:v>
                </c:pt>
                <c:pt idx="30">
                  <c:v>8.6570889489891414</c:v>
                </c:pt>
                <c:pt idx="31">
                  <c:v>8.6668461482208929</c:v>
                </c:pt>
                <c:pt idx="32">
                  <c:v>8.6672903377521866</c:v>
                </c:pt>
                <c:pt idx="33">
                  <c:v>8.6816125148646694</c:v>
                </c:pt>
                <c:pt idx="34">
                  <c:v>8.6851152292267333</c:v>
                </c:pt>
                <c:pt idx="35">
                  <c:v>8.6952427205804117</c:v>
                </c:pt>
                <c:pt idx="36">
                  <c:v>8.7058327169727132</c:v>
                </c:pt>
                <c:pt idx="37">
                  <c:v>8.7230117788324915</c:v>
                </c:pt>
                <c:pt idx="38">
                  <c:v>8.7262216352913988</c:v>
                </c:pt>
                <c:pt idx="39">
                  <c:v>8.7304552385708423</c:v>
                </c:pt>
                <c:pt idx="40">
                  <c:v>8.7367711114377027</c:v>
                </c:pt>
                <c:pt idx="41">
                  <c:v>8.7437512791859167</c:v>
                </c:pt>
                <c:pt idx="42">
                  <c:v>8.7515199478713459</c:v>
                </c:pt>
                <c:pt idx="43">
                  <c:v>8.7525717281301834</c:v>
                </c:pt>
                <c:pt idx="44">
                  <c:v>8.75500124575799</c:v>
                </c:pt>
                <c:pt idx="45">
                  <c:v>8.755218467576249</c:v>
                </c:pt>
                <c:pt idx="46">
                  <c:v>8.7569098603985847</c:v>
                </c:pt>
                <c:pt idx="47">
                  <c:v>8.7649390168684764</c:v>
                </c:pt>
                <c:pt idx="48">
                  <c:v>8.7796470467197683</c:v>
                </c:pt>
                <c:pt idx="49">
                  <c:v>8.7799882227891199</c:v>
                </c:pt>
                <c:pt idx="50">
                  <c:v>8.783560268891236</c:v>
                </c:pt>
                <c:pt idx="51">
                  <c:v>8.7845603452793952</c:v>
                </c:pt>
                <c:pt idx="52">
                  <c:v>8.7869898170325929</c:v>
                </c:pt>
                <c:pt idx="53">
                  <c:v>8.7890653425052978</c:v>
                </c:pt>
                <c:pt idx="54">
                  <c:v>8.7988022674132704</c:v>
                </c:pt>
                <c:pt idx="55">
                  <c:v>8.8020991331881699</c:v>
                </c:pt>
                <c:pt idx="56">
                  <c:v>8.803358628516742</c:v>
                </c:pt>
                <c:pt idx="57">
                  <c:v>8.8072429182059704</c:v>
                </c:pt>
                <c:pt idx="58">
                  <c:v>8.8077016473314256</c:v>
                </c:pt>
                <c:pt idx="59">
                  <c:v>8.8163257241321897</c:v>
                </c:pt>
                <c:pt idx="60">
                  <c:v>8.8214311725580519</c:v>
                </c:pt>
                <c:pt idx="61">
                  <c:v>8.8235287125128732</c:v>
                </c:pt>
                <c:pt idx="62">
                  <c:v>8.8273986035045855</c:v>
                </c:pt>
                <c:pt idx="63">
                  <c:v>8.8337741448131659</c:v>
                </c:pt>
                <c:pt idx="64">
                  <c:v>8.8343599492068403</c:v>
                </c:pt>
                <c:pt idx="65">
                  <c:v>8.8356050025333523</c:v>
                </c:pt>
                <c:pt idx="66">
                  <c:v>8.8369075355068265</c:v>
                </c:pt>
                <c:pt idx="67">
                  <c:v>8.8439448402801197</c:v>
                </c:pt>
                <c:pt idx="68">
                  <c:v>8.8525722456892577</c:v>
                </c:pt>
                <c:pt idx="69">
                  <c:v>8.860229698965199</c:v>
                </c:pt>
                <c:pt idx="70">
                  <c:v>8.8603803922031812</c:v>
                </c:pt>
                <c:pt idx="71">
                  <c:v>8.8615498847196523</c:v>
                </c:pt>
                <c:pt idx="72">
                  <c:v>8.8625018331908745</c:v>
                </c:pt>
                <c:pt idx="73">
                  <c:v>8.870071418668088</c:v>
                </c:pt>
                <c:pt idx="74">
                  <c:v>8.8729490819118322</c:v>
                </c:pt>
                <c:pt idx="75">
                  <c:v>8.8761750919025939</c:v>
                </c:pt>
                <c:pt idx="76">
                  <c:v>8.8811717537527688</c:v>
                </c:pt>
                <c:pt idx="77">
                  <c:v>8.8876496756330692</c:v>
                </c:pt>
                <c:pt idx="78">
                  <c:v>8.8968612296333536</c:v>
                </c:pt>
                <c:pt idx="79">
                  <c:v>8.9013741880910136</c:v>
                </c:pt>
                <c:pt idx="80">
                  <c:v>8.9039617126738904</c:v>
                </c:pt>
                <c:pt idx="81">
                  <c:v>8.9047313914279727</c:v>
                </c:pt>
                <c:pt idx="82">
                  <c:v>8.9048444267374212</c:v>
                </c:pt>
                <c:pt idx="83">
                  <c:v>8.9118526276706351</c:v>
                </c:pt>
                <c:pt idx="84">
                  <c:v>8.9143213933840926</c:v>
                </c:pt>
                <c:pt idx="85">
                  <c:v>8.920377754259432</c:v>
                </c:pt>
                <c:pt idx="86">
                  <c:v>8.9216858974398026</c:v>
                </c:pt>
                <c:pt idx="87">
                  <c:v>8.9226756745534193</c:v>
                </c:pt>
                <c:pt idx="88">
                  <c:v>8.9229013731172131</c:v>
                </c:pt>
                <c:pt idx="89">
                  <c:v>8.9313874051335933</c:v>
                </c:pt>
                <c:pt idx="90">
                  <c:v>8.9326292071167828</c:v>
                </c:pt>
                <c:pt idx="91">
                  <c:v>8.9348629955985537</c:v>
                </c:pt>
                <c:pt idx="92">
                  <c:v>8.9440234469597346</c:v>
                </c:pt>
                <c:pt idx="93">
                  <c:v>8.9498585610971357</c:v>
                </c:pt>
                <c:pt idx="94">
                  <c:v>8.9684157850918655</c:v>
                </c:pt>
                <c:pt idx="95">
                  <c:v>8.9726585650840107</c:v>
                </c:pt>
                <c:pt idx="96">
                  <c:v>8.9788314067757415</c:v>
                </c:pt>
                <c:pt idx="97">
                  <c:v>8.9825614489651695</c:v>
                </c:pt>
                <c:pt idx="98">
                  <c:v>8.9851259624770563</c:v>
                </c:pt>
                <c:pt idx="99">
                  <c:v>8.9857007261976491</c:v>
                </c:pt>
                <c:pt idx="100">
                  <c:v>8.9880901363118664</c:v>
                </c:pt>
                <c:pt idx="101">
                  <c:v>8.9884801054703605</c:v>
                </c:pt>
                <c:pt idx="102">
                  <c:v>8.993358746015419</c:v>
                </c:pt>
                <c:pt idx="103">
                  <c:v>9.0098513348864415</c:v>
                </c:pt>
                <c:pt idx="104">
                  <c:v>9.010743277096525</c:v>
                </c:pt>
                <c:pt idx="105">
                  <c:v>9.021981403041929</c:v>
                </c:pt>
                <c:pt idx="106">
                  <c:v>9.0256296042384658</c:v>
                </c:pt>
                <c:pt idx="107">
                  <c:v>9.0264815240989318</c:v>
                </c:pt>
                <c:pt idx="108">
                  <c:v>9.030560177228482</c:v>
                </c:pt>
                <c:pt idx="109">
                  <c:v>9.0440828700343108</c:v>
                </c:pt>
                <c:pt idx="110">
                  <c:v>9.0499141467911119</c:v>
                </c:pt>
                <c:pt idx="111">
                  <c:v>9.0517244270677448</c:v>
                </c:pt>
                <c:pt idx="112">
                  <c:v>9.0834774455683114</c:v>
                </c:pt>
                <c:pt idx="113">
                  <c:v>9.105562456107263</c:v>
                </c:pt>
                <c:pt idx="114">
                  <c:v>9.1278649609003306</c:v>
                </c:pt>
                <c:pt idx="115">
                  <c:v>9.1588742754309411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B6E8-46DE-836E-F23CE5B3EAD7}"/>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Your Trust</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9.2069637437837475</c:v>
                </c:pt>
                <c:pt idx="117">
                  <c:v>9.2128513629287738</c:v>
                </c:pt>
                <c:pt idx="118">
                  <c:v>9.2241903244585384</c:v>
                </c:pt>
                <c:pt idx="119">
                  <c:v>9.2321914190053729</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B6E8-46DE-836E-F23CE5B3EAD7}"/>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Your Trust</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9.2459131233184877</c:v>
                </c:pt>
                <c:pt idx="121">
                  <c:v>9.4240938539981745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B6E8-46DE-836E-F23CE5B3EAD7}"/>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Your Trust</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9.4610348117224561</c:v>
                </c:pt>
                <c:pt idx="123">
                  <c:v>9.4685086408040089</c:v>
                </c:pt>
                <c:pt idx="124">
                  <c:v>9.4703751358757557</c:v>
                </c:pt>
                <c:pt idx="125">
                  <c:v>9.5289114816116811</c:v>
                </c:pt>
                <c:pt idx="126">
                  <c:v>9.559009842757785</c:v>
                </c:pt>
                <c:pt idx="127">
                  <c:v>9.5660048455712996</c:v>
                </c:pt>
                <c:pt idx="128">
                  <c:v>9.6002474838788014</c:v>
                </c:pt>
                <c:pt idx="129">
                  <c:v>9.6046713607278562</c:v>
                </c:pt>
              </c:numCache>
            </c:numRef>
          </c:val>
          <c:extLst>
            <c:ext xmlns:c16="http://schemas.microsoft.com/office/drawing/2014/chart" uri="{C3380CC4-5D6E-409C-BE32-E72D297353CC}">
              <c16:uniqueId val="{00000006-B6E8-46DE-836E-F23CE5B3EAD7}"/>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Your Trust</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8.58657628607574</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B6E8-46DE-836E-F23CE5B3EAD7}"/>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4.5012209478597902E-2"/>
          <c:y val="6.6049322201335494E-3"/>
          <c:w val="0.94414743969692083"/>
          <c:h val="0.19353647573818566"/>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727305016795704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8.112339544588389</c:v>
                </c:pt>
              </c:numCache>
            </c:numRef>
          </c:val>
          <c:extLst>
            <c:ext xmlns:c16="http://schemas.microsoft.com/office/drawing/2014/chart" uri="{C3380CC4-5D6E-409C-BE32-E72D297353CC}">
              <c16:uniqueId val="{00000000-6638-48B7-87E4-049B5F61EE2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7.861846823713492E-3</c:v>
                </c:pt>
              </c:numCache>
            </c:numRef>
          </c:val>
          <c:extLst>
            <c:ext xmlns:c16="http://schemas.microsoft.com/office/drawing/2014/chart" uri="{C3380CC4-5D6E-409C-BE32-E72D297353CC}">
              <c16:uniqueId val="{00000001-6638-48B7-87E4-049B5F61EE2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0.24692119297108484</c:v>
                </c:pt>
              </c:numCache>
            </c:numRef>
          </c:val>
          <c:extLst>
            <c:ext xmlns:c16="http://schemas.microsoft.com/office/drawing/2014/chart" uri="{C3380CC4-5D6E-409C-BE32-E72D297353CC}">
              <c16:uniqueId val="{00000002-6638-48B7-87E4-049B5F61EE2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6.8839782487629009E-2</c:v>
                </c:pt>
              </c:numCache>
            </c:numRef>
          </c:val>
          <c:extLst>
            <c:ext xmlns:c16="http://schemas.microsoft.com/office/drawing/2014/chart" uri="{C3380CC4-5D6E-409C-BE32-E72D297353CC}">
              <c16:uniqueId val="{00000003-6638-48B7-87E4-049B5F61EE2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0.71867752472012469</c:v>
                </c:pt>
              </c:numCache>
            </c:numRef>
          </c:val>
          <c:extLst>
            <c:ext xmlns:c16="http://schemas.microsoft.com/office/drawing/2014/chart" uri="{C3380CC4-5D6E-409C-BE32-E72D297353CC}">
              <c16:uniqueId val="{00000004-6638-48B7-87E4-049B5F61EE2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6.8839782487629009E-2</c:v>
                </c:pt>
              </c:numCache>
            </c:numRef>
          </c:val>
          <c:extLst>
            <c:ext xmlns:c16="http://schemas.microsoft.com/office/drawing/2014/chart" uri="{C3380CC4-5D6E-409C-BE32-E72D297353CC}">
              <c16:uniqueId val="{00000005-6638-48B7-87E4-049B5F61EE2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0.24692119297108484</c:v>
                </c:pt>
              </c:numCache>
            </c:numRef>
          </c:val>
          <c:extLst>
            <c:ext xmlns:c16="http://schemas.microsoft.com/office/drawing/2014/chart" uri="{C3380CC4-5D6E-409C-BE32-E72D297353CC}">
              <c16:uniqueId val="{00000006-6638-48B7-87E4-049B5F61EE2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0.23235781971420977</c:v>
                </c:pt>
              </c:numCache>
            </c:numRef>
          </c:val>
          <c:extLst>
            <c:ext xmlns:c16="http://schemas.microsoft.com/office/drawing/2014/chart" uri="{C3380CC4-5D6E-409C-BE32-E72D297353CC}">
              <c16:uniqueId val="{00000007-6638-48B7-87E4-049B5F61EE25}"/>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8.5452906229705707</c:v>
                </c:pt>
              </c:numCache>
            </c:numRef>
          </c:xVal>
          <c:yVal>
            <c:numLit>
              <c:formatCode>General</c:formatCode>
              <c:ptCount val="1"/>
              <c:pt idx="0">
                <c:v>1</c:v>
              </c:pt>
            </c:numLit>
          </c:yVal>
          <c:smooth val="0"/>
          <c:extLst>
            <c:ext xmlns:c16="http://schemas.microsoft.com/office/drawing/2014/chart" uri="{C3380CC4-5D6E-409C-BE32-E72D297353CC}">
              <c16:uniqueId val="{00000008-6638-48B7-87E4-049B5F61EE25}"/>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6638-48B7-87E4-049B5F61EE25}"/>
              </c:ext>
            </c:extLst>
          </c:dPt>
          <c:xVal>
            <c:numRef>
              <c:f>Sheet1!$B$12</c:f>
              <c:numCache>
                <c:formatCode>0.0</c:formatCode>
                <c:ptCount val="1"/>
                <c:pt idx="0">
                  <c:v>8.7953011292308787</c:v>
                </c:pt>
              </c:numCache>
            </c:numRef>
          </c:xVal>
          <c:yVal>
            <c:numLit>
              <c:formatCode>General</c:formatCode>
              <c:ptCount val="1"/>
              <c:pt idx="0">
                <c:v>1</c:v>
              </c:pt>
            </c:numLit>
          </c:yVal>
          <c:smooth val="0"/>
          <c:extLst>
            <c:ext xmlns:c16="http://schemas.microsoft.com/office/drawing/2014/chart" uri="{C3380CC4-5D6E-409C-BE32-E72D297353CC}">
              <c16:uniqueId val="{0000000A-6638-48B7-87E4-049B5F61EE25}"/>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6638-48B7-87E4-049B5F61EE2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Q16. When doctors spoke about your care in front of you, were you included in the conversation?</c:v>
                  </c:pt>
                </c15:dlblRangeCache>
              </c15:datalabelsRange>
            </c:ext>
            <c:ext xmlns:c16="http://schemas.microsoft.com/office/drawing/2014/chart" uri="{C3380CC4-5D6E-409C-BE32-E72D297353CC}">
              <c16:uniqueId val="{0000000C-6638-48B7-87E4-049B5F61EE25}"/>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072845621844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8.5918934080850367</c:v>
                </c:pt>
              </c:numCache>
            </c:numRef>
          </c:val>
          <c:extLst>
            <c:ext xmlns:c16="http://schemas.microsoft.com/office/drawing/2014/chart" uri="{C3380CC4-5D6E-409C-BE32-E72D297353CC}">
              <c16:uniqueId val="{00000000-0C5D-4947-958D-8A401F95CA7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C5D-4947-958D-8A401F95CA7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9.9215140179236272E-2</c:v>
                </c:pt>
              </c:numCache>
            </c:numRef>
          </c:val>
          <c:extLst>
            <c:ext xmlns:c16="http://schemas.microsoft.com/office/drawing/2014/chart" uri="{C3380CC4-5D6E-409C-BE32-E72D297353CC}">
              <c16:uniqueId val="{00000002-0C5D-4947-958D-8A401F95CA7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6.0671809475321581E-2</c:v>
                </c:pt>
              </c:numCache>
            </c:numRef>
          </c:val>
          <c:extLst>
            <c:ext xmlns:c16="http://schemas.microsoft.com/office/drawing/2014/chart" uri="{C3380CC4-5D6E-409C-BE32-E72D297353CC}">
              <c16:uniqueId val="{00000003-0C5D-4947-958D-8A401F95CA7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0.63340504978861745</c:v>
                </c:pt>
              </c:numCache>
            </c:numRef>
          </c:val>
          <c:extLst>
            <c:ext xmlns:c16="http://schemas.microsoft.com/office/drawing/2014/chart" uri="{C3380CC4-5D6E-409C-BE32-E72D297353CC}">
              <c16:uniqueId val="{00000004-0C5D-4947-958D-8A401F95CA7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6.0671809475321581E-2</c:v>
                </c:pt>
              </c:numCache>
            </c:numRef>
          </c:val>
          <c:extLst>
            <c:ext xmlns:c16="http://schemas.microsoft.com/office/drawing/2014/chart" uri="{C3380CC4-5D6E-409C-BE32-E72D297353CC}">
              <c16:uniqueId val="{00000005-0C5D-4947-958D-8A401F95CA7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0.21762351701289262</c:v>
                </c:pt>
              </c:numCache>
            </c:numRef>
          </c:val>
          <c:extLst>
            <c:ext xmlns:c16="http://schemas.microsoft.com/office/drawing/2014/chart" uri="{C3380CC4-5D6E-409C-BE32-E72D297353CC}">
              <c16:uniqueId val="{00000006-0C5D-4947-958D-8A401F95CA7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0.14049105165291742</c:v>
                </c:pt>
              </c:numCache>
            </c:numRef>
          </c:val>
          <c:extLst>
            <c:ext xmlns:c16="http://schemas.microsoft.com/office/drawing/2014/chart" uri="{C3380CC4-5D6E-409C-BE32-E72D297353CC}">
              <c16:uniqueId val="{00000007-0C5D-4947-958D-8A401F95CA7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8.8697373213471646</c:v>
                </c:pt>
              </c:numCache>
            </c:numRef>
          </c:xVal>
          <c:yVal>
            <c:numLit>
              <c:formatCode>General</c:formatCode>
              <c:ptCount val="1"/>
              <c:pt idx="0">
                <c:v>1</c:v>
              </c:pt>
            </c:numLit>
          </c:yVal>
          <c:smooth val="0"/>
          <c:extLst>
            <c:ext xmlns:c16="http://schemas.microsoft.com/office/drawing/2014/chart" uri="{C3380CC4-5D6E-409C-BE32-E72D297353CC}">
              <c16:uniqueId val="{00000008-0C5D-4947-958D-8A401F95CA7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C5D-4947-958D-8A401F95CA7C}"/>
              </c:ext>
            </c:extLst>
          </c:dPt>
          <c:xVal>
            <c:numRef>
              <c:f>Sheet1!$B$12</c:f>
              <c:numCache>
                <c:formatCode>0.0</c:formatCode>
                <c:ptCount val="1"/>
                <c:pt idx="0">
                  <c:v>9.0684828826339032</c:v>
                </c:pt>
              </c:numCache>
            </c:numRef>
          </c:xVal>
          <c:yVal>
            <c:numLit>
              <c:formatCode>General</c:formatCode>
              <c:ptCount val="1"/>
              <c:pt idx="0">
                <c:v>1</c:v>
              </c:pt>
            </c:numLit>
          </c:yVal>
          <c:smooth val="0"/>
          <c:extLst>
            <c:ext xmlns:c16="http://schemas.microsoft.com/office/drawing/2014/chart" uri="{C3380CC4-5D6E-409C-BE32-E72D297353CC}">
              <c16:uniqueId val="{0000000A-0C5D-4947-958D-8A401F95CA7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C5D-4947-958D-8A401F95CA7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Q15. Did you have confidence and trust in the doctors treating you?</c:v>
                  </c:pt>
                </c15:dlblRangeCache>
              </c15:datalabelsRange>
            </c:ext>
            <c:ext xmlns:c16="http://schemas.microsoft.com/office/drawing/2014/chart" uri="{C3380CC4-5D6E-409C-BE32-E72D297353CC}">
              <c16:uniqueId val="{0000000C-0C5D-4947-958D-8A401F95CA7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7.9651649187506788</c:v>
                </c:pt>
              </c:numCache>
            </c:numRef>
          </c:val>
          <c:extLst>
            <c:ext xmlns:c16="http://schemas.microsoft.com/office/drawing/2014/chart" uri="{C3380CC4-5D6E-409C-BE32-E72D297353CC}">
              <c16:uniqueId val="{00000000-CC06-47A0-A053-4EF94F6FC7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6.6665940200378415E-2</c:v>
                </c:pt>
              </c:numCache>
            </c:numRef>
          </c:val>
          <c:extLst>
            <c:ext xmlns:c16="http://schemas.microsoft.com/office/drawing/2014/chart" uri="{C3380CC4-5D6E-409C-BE32-E72D297353CC}">
              <c16:uniqueId val="{00000001-CC06-47A0-A053-4EF94F6FC7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0.24404152932674172</c:v>
                </c:pt>
              </c:numCache>
            </c:numRef>
          </c:val>
          <c:extLst>
            <c:ext xmlns:c16="http://schemas.microsoft.com/office/drawing/2014/chart" uri="{C3380CC4-5D6E-409C-BE32-E72D297353CC}">
              <c16:uniqueId val="{00000002-CC06-47A0-A053-4EF94F6FC7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6.8036953793466637E-2</c:v>
                </c:pt>
              </c:numCache>
            </c:numRef>
          </c:val>
          <c:extLst>
            <c:ext xmlns:c16="http://schemas.microsoft.com/office/drawing/2014/chart" uri="{C3380CC4-5D6E-409C-BE32-E72D297353CC}">
              <c16:uniqueId val="{00000003-CC06-47A0-A053-4EF94F6FC7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0.71029610749529937</c:v>
                </c:pt>
              </c:numCache>
            </c:numRef>
          </c:val>
          <c:extLst>
            <c:ext xmlns:c16="http://schemas.microsoft.com/office/drawing/2014/chart" uri="{C3380CC4-5D6E-409C-BE32-E72D297353CC}">
              <c16:uniqueId val="{00000004-CC06-47A0-A053-4EF94F6FC7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6.8036953793466637E-2</c:v>
                </c:pt>
              </c:numCache>
            </c:numRef>
          </c:val>
          <c:extLst>
            <c:ext xmlns:c16="http://schemas.microsoft.com/office/drawing/2014/chart" uri="{C3380CC4-5D6E-409C-BE32-E72D297353CC}">
              <c16:uniqueId val="{00000005-CC06-47A0-A053-4EF94F6FC7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0.24404152932674172</c:v>
                </c:pt>
              </c:numCache>
            </c:numRef>
          </c:val>
          <c:extLst>
            <c:ext xmlns:c16="http://schemas.microsoft.com/office/drawing/2014/chart" uri="{C3380CC4-5D6E-409C-BE32-E72D297353CC}">
              <c16:uniqueId val="{00000006-CC06-47A0-A053-4EF94F6FC7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0.15524870455721818</c:v>
                </c:pt>
              </c:numCache>
            </c:numRef>
          </c:val>
          <c:extLst>
            <c:ext xmlns:c16="http://schemas.microsoft.com/office/drawing/2014/chart" uri="{C3380CC4-5D6E-409C-BE32-E72D297353CC}">
              <c16:uniqueId val="{00000007-CC06-47A0-A053-4EF94F6FC7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8.3447009139094845</c:v>
                </c:pt>
              </c:numCache>
            </c:numRef>
          </c:xVal>
          <c:yVal>
            <c:numLit>
              <c:formatCode>General</c:formatCode>
              <c:ptCount val="1"/>
              <c:pt idx="0">
                <c:v>1</c:v>
              </c:pt>
            </c:numLit>
          </c:yVal>
          <c:smooth val="0"/>
          <c:extLst>
            <c:ext xmlns:c16="http://schemas.microsoft.com/office/drawing/2014/chart" uri="{C3380CC4-5D6E-409C-BE32-E72D297353CC}">
              <c16:uniqueId val="{00000008-CC06-47A0-A053-4EF94F6FC7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C06-47A0-A053-4EF94F6FC7E4}"/>
              </c:ext>
            </c:extLst>
          </c:dPt>
          <c:xVal>
            <c:numRef>
              <c:f>Sheet1!$B$12</c:f>
              <c:numCache>
                <c:formatCode>0.0</c:formatCode>
                <c:ptCount val="1"/>
                <c:pt idx="0">
                  <c:v>8.6990573958189152</c:v>
                </c:pt>
              </c:numCache>
            </c:numRef>
          </c:xVal>
          <c:yVal>
            <c:numLit>
              <c:formatCode>General</c:formatCode>
              <c:ptCount val="1"/>
              <c:pt idx="0">
                <c:v>1</c:v>
              </c:pt>
            </c:numLit>
          </c:yVal>
          <c:smooth val="0"/>
          <c:extLst>
            <c:ext xmlns:c16="http://schemas.microsoft.com/office/drawing/2014/chart" uri="{C3380CC4-5D6E-409C-BE32-E72D297353CC}">
              <c16:uniqueId val="{0000000A-CC06-47A0-A053-4EF94F6FC7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C06-47A0-A053-4EF94F6FC7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Q14. When you asked doctors questions, did you get answers you could understand?</c:v>
                  </c:pt>
                </c15:dlblRangeCache>
              </c15:datalabelsRange>
            </c:ext>
            <c:ext xmlns:c16="http://schemas.microsoft.com/office/drawing/2014/chart" uri="{C3380CC4-5D6E-409C-BE32-E72D297353CC}">
              <c16:uniqueId val="{0000000C-CC06-47A0-A053-4EF94F6FC7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Sandwell and West Birmingham Hospitals NHS Trust</c:v>
                </c:pt>
                <c:pt idx="2">
                  <c:v>University Hospitals Birmingham NHS Foundation Trust</c:v>
                </c:pt>
                <c:pt idx="3">
                  <c:v>University Hospitals Coventry and Warwickshire NHS Trust</c:v>
                </c:pt>
                <c:pt idx="4">
                  <c:v>Northampton General Hospital NHS Trust</c:v>
                </c:pt>
              </c:strCache>
            </c:strRef>
          </c:cat>
          <c:val>
            <c:numRef>
              <c:f>Sheet1!$B$2:$B$6</c:f>
              <c:numCache>
                <c:formatCode>0.0</c:formatCode>
                <c:ptCount val="5"/>
                <c:pt idx="0">
                  <c:v>8.0982889926700636</c:v>
                </c:pt>
                <c:pt idx="1">
                  <c:v>8.1366946682020398</c:v>
                </c:pt>
                <c:pt idx="2">
                  <c:v>8.1399842339502424</c:v>
                </c:pt>
                <c:pt idx="3">
                  <c:v>8.1564487496330944</c:v>
                </c:pt>
                <c:pt idx="4">
                  <c:v>8.2328814570785109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E6C-4996-8BD0-AE0E6126191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Sandwell and West Birmingham Hospitals NHS Trust</c:v>
                </c:pt>
                <c:pt idx="2">
                  <c:v>University Hospitals Birmingham NHS Foundation Trust</c:v>
                </c:pt>
                <c:pt idx="3">
                  <c:v>University Hospitals Coventry and Warwickshire NHS Trust</c:v>
                </c:pt>
                <c:pt idx="4">
                  <c:v>Northampton General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E6C-4996-8BD0-AE0E6126191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Sherwood Forest Hospitals NHS Foundation Trust</c:v>
                </c:pt>
                <c:pt idx="3">
                  <c:v>George Eliot Hospital NHS Trust</c:v>
                </c:pt>
                <c:pt idx="4">
                  <c:v>South Warwickshire University NHS Foundation Trust</c:v>
                </c:pt>
              </c:strCache>
            </c:strRef>
          </c:cat>
          <c:val>
            <c:numRef>
              <c:f>Sheet1!$B$2:$B$6</c:f>
              <c:numCache>
                <c:formatCode>0.0</c:formatCode>
                <c:ptCount val="5"/>
                <c:pt idx="0">
                  <c:v>9.4639259379151728</c:v>
                </c:pt>
                <c:pt idx="1">
                  <c:v>9.2238784365844815</c:v>
                </c:pt>
                <c:pt idx="2">
                  <c:v>8.7894190747405325</c:v>
                </c:pt>
                <c:pt idx="3">
                  <c:v>8.6981487936820869</c:v>
                </c:pt>
                <c:pt idx="4">
                  <c:v>8.6941746278636653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0-4CA5-B6E0-BECA335DD62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Sherwood Forest Hospitals NHS Foundation Trust</c:v>
                </c:pt>
                <c:pt idx="3">
                  <c:v>George Eliot Hospital NHS Trust</c:v>
                </c:pt>
                <c:pt idx="4">
                  <c:v>South Warwickshire University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0-4CA5-B6E0-BECA335DD62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Your Trust</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7.8175517653468356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37F8-4CAB-9D5C-FF8DF2A7185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Your Trust</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7.9723194257393581</c:v>
                </c:pt>
                <c:pt idx="2">
                  <c:v>7.9792198113575026</c:v>
                </c:pt>
                <c:pt idx="3">
                  <c:v>7.9867460797904926</c:v>
                </c:pt>
                <c:pt idx="4">
                  <c:v>8.0081917496455812</c:v>
                </c:pt>
                <c:pt idx="5">
                  <c:v>8.0602685021137432</c:v>
                </c:pt>
                <c:pt idx="6">
                  <c:v>8.0763012166574413</c:v>
                </c:pt>
                <c:pt idx="7">
                  <c:v>8.0863681582075309</c:v>
                </c:pt>
                <c:pt idx="8">
                  <c:v>8.0904617708639091</c:v>
                </c:pt>
                <c:pt idx="9">
                  <c:v>8.1042366515413402</c:v>
                </c:pt>
                <c:pt idx="10">
                  <c:v>8.105882782890367</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37F8-4CAB-9D5C-FF8DF2A7185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Your Trust</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8.0867138250969415</c:v>
                </c:pt>
                <c:pt idx="12">
                  <c:v>8.1366946682020398</c:v>
                </c:pt>
                <c:pt idx="13">
                  <c:v>8.1397583246257241</c:v>
                </c:pt>
                <c:pt idx="14">
                  <c:v>8.1399842339502424</c:v>
                </c:pt>
                <c:pt idx="15">
                  <c:v>8.1542951164183606</c:v>
                </c:pt>
                <c:pt idx="16">
                  <c:v>8.1564487496330944</c:v>
                </c:pt>
                <c:pt idx="17">
                  <c:v>8.1567295825882127</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37F8-4CAB-9D5C-FF8DF2A7185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Your Trust</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8.0982889926700636</c:v>
                </c:pt>
                <c:pt idx="19">
                  <c:v>8.2208607866535583</c:v>
                </c:pt>
                <c:pt idx="20">
                  <c:v>8.2328814570785109</c:v>
                </c:pt>
                <c:pt idx="21">
                  <c:v>8.2442387217174335</c:v>
                </c:pt>
                <c:pt idx="22">
                  <c:v>8.2666662927489796</c:v>
                </c:pt>
                <c:pt idx="23">
                  <c:v>8.2777389984572007</c:v>
                </c:pt>
                <c:pt idx="24">
                  <c:v>8.2821902278524604</c:v>
                </c:pt>
                <c:pt idx="25">
                  <c:v>8.2883693890122387</c:v>
                </c:pt>
                <c:pt idx="26">
                  <c:v>8.3063266493778265</c:v>
                </c:pt>
                <c:pt idx="27">
                  <c:v>8.3111172494328898</c:v>
                </c:pt>
                <c:pt idx="28">
                  <c:v>8.3131673728114865</c:v>
                </c:pt>
                <c:pt idx="29">
                  <c:v>8.3317965096097701</c:v>
                </c:pt>
                <c:pt idx="30">
                  <c:v>8.3323563284318176</c:v>
                </c:pt>
                <c:pt idx="31">
                  <c:v>8.3367871581140971</c:v>
                </c:pt>
                <c:pt idx="32">
                  <c:v>8.3389560891666807</c:v>
                </c:pt>
                <c:pt idx="33">
                  <c:v>8.3418024393420858</c:v>
                </c:pt>
                <c:pt idx="34">
                  <c:v>8.3444613883435732</c:v>
                </c:pt>
                <c:pt idx="35">
                  <c:v>8.3492649101646421</c:v>
                </c:pt>
                <c:pt idx="36">
                  <c:v>8.3499365044746057</c:v>
                </c:pt>
                <c:pt idx="37">
                  <c:v>8.3564166763759413</c:v>
                </c:pt>
                <c:pt idx="38">
                  <c:v>8.3629090243725841</c:v>
                </c:pt>
                <c:pt idx="39">
                  <c:v>8.3670867239716316</c:v>
                </c:pt>
                <c:pt idx="40">
                  <c:v>8.3783901225075574</c:v>
                </c:pt>
                <c:pt idx="41">
                  <c:v>8.379044825266206</c:v>
                </c:pt>
                <c:pt idx="42">
                  <c:v>8.3894813009801208</c:v>
                </c:pt>
                <c:pt idx="43">
                  <c:v>8.3920482536362186</c:v>
                </c:pt>
                <c:pt idx="44">
                  <c:v>8.3936135098780191</c:v>
                </c:pt>
                <c:pt idx="45">
                  <c:v>8.401685626551</c:v>
                </c:pt>
                <c:pt idx="46">
                  <c:v>8.404613612565953</c:v>
                </c:pt>
                <c:pt idx="47">
                  <c:v>8.4142466073891224</c:v>
                </c:pt>
                <c:pt idx="48">
                  <c:v>8.4199761360745544</c:v>
                </c:pt>
                <c:pt idx="49">
                  <c:v>8.4202027142768827</c:v>
                </c:pt>
                <c:pt idx="50">
                  <c:v>8.4293741583560262</c:v>
                </c:pt>
                <c:pt idx="51">
                  <c:v>8.4432752780432594</c:v>
                </c:pt>
                <c:pt idx="52">
                  <c:v>8.4466071080627678</c:v>
                </c:pt>
                <c:pt idx="53">
                  <c:v>8.4469604665676332</c:v>
                </c:pt>
                <c:pt idx="54">
                  <c:v>8.4470310317539568</c:v>
                </c:pt>
                <c:pt idx="55">
                  <c:v>8.4592626593758364</c:v>
                </c:pt>
                <c:pt idx="56">
                  <c:v>8.4627120801415323</c:v>
                </c:pt>
                <c:pt idx="57">
                  <c:v>8.4648942602079238</c:v>
                </c:pt>
                <c:pt idx="58">
                  <c:v>8.4741940040548371</c:v>
                </c:pt>
                <c:pt idx="59">
                  <c:v>8.4843496290503904</c:v>
                </c:pt>
                <c:pt idx="60">
                  <c:v>8.4853124810464156</c:v>
                </c:pt>
                <c:pt idx="61">
                  <c:v>8.4865753072572616</c:v>
                </c:pt>
                <c:pt idx="62">
                  <c:v>8.4885484111323688</c:v>
                </c:pt>
                <c:pt idx="63">
                  <c:v>8.4933606803780251</c:v>
                </c:pt>
                <c:pt idx="64">
                  <c:v>8.4977162486517486</c:v>
                </c:pt>
                <c:pt idx="65">
                  <c:v>8.4993725409341252</c:v>
                </c:pt>
                <c:pt idx="66">
                  <c:v>8.5026230964127407</c:v>
                </c:pt>
                <c:pt idx="67">
                  <c:v>8.5049178507079883</c:v>
                </c:pt>
                <c:pt idx="68">
                  <c:v>8.5057005319020433</c:v>
                </c:pt>
                <c:pt idx="69">
                  <c:v>8.5160299209817403</c:v>
                </c:pt>
                <c:pt idx="70">
                  <c:v>8.5212439543866694</c:v>
                </c:pt>
                <c:pt idx="71">
                  <c:v>8.5239725055822397</c:v>
                </c:pt>
                <c:pt idx="72">
                  <c:v>8.5248068452536305</c:v>
                </c:pt>
                <c:pt idx="73">
                  <c:v>8.5263539292751371</c:v>
                </c:pt>
                <c:pt idx="74">
                  <c:v>8.5284530487475401</c:v>
                </c:pt>
                <c:pt idx="75">
                  <c:v>8.5305730550794578</c:v>
                </c:pt>
                <c:pt idx="76">
                  <c:v>8.5423098580846197</c:v>
                </c:pt>
                <c:pt idx="77">
                  <c:v>8.5431460739890372</c:v>
                </c:pt>
                <c:pt idx="78">
                  <c:v>8.547909654849537</c:v>
                </c:pt>
                <c:pt idx="79">
                  <c:v>8.5557621795946215</c:v>
                </c:pt>
                <c:pt idx="80">
                  <c:v>8.5559635444557571</c:v>
                </c:pt>
                <c:pt idx="81">
                  <c:v>8.5565294886675449</c:v>
                </c:pt>
                <c:pt idx="82">
                  <c:v>8.5619825787686441</c:v>
                </c:pt>
                <c:pt idx="83">
                  <c:v>8.5719959087878088</c:v>
                </c:pt>
                <c:pt idx="84">
                  <c:v>8.5729926413126147</c:v>
                </c:pt>
                <c:pt idx="85">
                  <c:v>8.5773370342850015</c:v>
                </c:pt>
                <c:pt idx="86">
                  <c:v>8.5776721456264031</c:v>
                </c:pt>
                <c:pt idx="87">
                  <c:v>8.590324388079452</c:v>
                </c:pt>
                <c:pt idx="88">
                  <c:v>8.6106463381166378</c:v>
                </c:pt>
                <c:pt idx="89">
                  <c:v>8.6204691563544085</c:v>
                </c:pt>
                <c:pt idx="90">
                  <c:v>8.6264175605405118</c:v>
                </c:pt>
                <c:pt idx="91">
                  <c:v>8.6350071909226447</c:v>
                </c:pt>
                <c:pt idx="92">
                  <c:v>8.6357594469811332</c:v>
                </c:pt>
                <c:pt idx="93">
                  <c:v>8.6429909189189846</c:v>
                </c:pt>
                <c:pt idx="94">
                  <c:v>8.644759048556633</c:v>
                </c:pt>
                <c:pt idx="95">
                  <c:v>8.6498376375799033</c:v>
                </c:pt>
                <c:pt idx="96">
                  <c:v>8.6615192790587709</c:v>
                </c:pt>
                <c:pt idx="97">
                  <c:v>8.661891763968578</c:v>
                </c:pt>
                <c:pt idx="98">
                  <c:v>8.6646626393758392</c:v>
                </c:pt>
                <c:pt idx="99">
                  <c:v>8.6672136564019677</c:v>
                </c:pt>
                <c:pt idx="100">
                  <c:v>8.6720659967758298</c:v>
                </c:pt>
                <c:pt idx="101">
                  <c:v>8.6728490051410017</c:v>
                </c:pt>
                <c:pt idx="102">
                  <c:v>8.6772988226543806</c:v>
                </c:pt>
                <c:pt idx="103">
                  <c:v>8.6774004184233711</c:v>
                </c:pt>
                <c:pt idx="104">
                  <c:v>8.6897310659934099</c:v>
                </c:pt>
                <c:pt idx="105">
                  <c:v>8.6913677185569238</c:v>
                </c:pt>
                <c:pt idx="106">
                  <c:v>8.6941746278636653</c:v>
                </c:pt>
                <c:pt idx="107">
                  <c:v>8.6981487936820869</c:v>
                </c:pt>
                <c:pt idx="108">
                  <c:v>8.70724304729114</c:v>
                </c:pt>
                <c:pt idx="109">
                  <c:v>8.7170957150377379</c:v>
                </c:pt>
                <c:pt idx="110">
                  <c:v>8.7174467103214717</c:v>
                </c:pt>
                <c:pt idx="111">
                  <c:v>8.7251855786797776</c:v>
                </c:pt>
                <c:pt idx="112">
                  <c:v>8.7402628260933</c:v>
                </c:pt>
                <c:pt idx="113">
                  <c:v>8.7831914399342992</c:v>
                </c:pt>
                <c:pt idx="114">
                  <c:v>8.7894190747405325</c:v>
                </c:pt>
                <c:pt idx="115">
                  <c:v>8.8001854746915757</c:v>
                </c:pt>
                <c:pt idx="116">
                  <c:v>8.8126282640363627</c:v>
                </c:pt>
                <c:pt idx="117">
                  <c:v>8.8141045592251768</c:v>
                </c:pt>
                <c:pt idx="118">
                  <c:v>8.823939614283713</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37F8-4CAB-9D5C-FF8DF2A7185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Your Trust</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37F8-4CAB-9D5C-FF8DF2A7185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Your Trust</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8.8927719390291848</c:v>
                </c:pt>
                <c:pt idx="120">
                  <c:v>8.9398374530865627</c:v>
                </c:pt>
                <c:pt idx="121">
                  <c:v>8.9552596214088886</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37F8-4CAB-9D5C-FF8DF2A7185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Your Trust</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9.1822606216603937</c:v>
                </c:pt>
                <c:pt idx="123">
                  <c:v>9.2085795042407206</c:v>
                </c:pt>
                <c:pt idx="124">
                  <c:v>9.2238784365844815</c:v>
                </c:pt>
                <c:pt idx="125">
                  <c:v>9.3104721013974547</c:v>
                </c:pt>
                <c:pt idx="126">
                  <c:v>9.3258924639324743</c:v>
                </c:pt>
                <c:pt idx="127">
                  <c:v>9.3470849890882022</c:v>
                </c:pt>
                <c:pt idx="128">
                  <c:v>9.4639259379151728</c:v>
                </c:pt>
                <c:pt idx="129">
                  <c:v>9.502212012896468</c:v>
                </c:pt>
              </c:numCache>
            </c:numRef>
          </c:val>
          <c:extLst>
            <c:ext xmlns:c16="http://schemas.microsoft.com/office/drawing/2014/chart" uri="{C3380CC4-5D6E-409C-BE32-E72D297353CC}">
              <c16:uniqueId val="{00000006-37F8-4CAB-9D5C-FF8DF2A7185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Your Trust</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8.4977162486517486</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37F8-4CAB-9D5C-FF8DF2A7185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6.7020502284419896</c:v>
                </c:pt>
              </c:numCache>
            </c:numRef>
          </c:val>
          <c:extLst>
            <c:ext xmlns:c16="http://schemas.microsoft.com/office/drawing/2014/chart" uri="{C3380CC4-5D6E-409C-BE32-E72D297353CC}">
              <c16:uniqueId val="{00000000-06A2-4998-83B2-CBC158BC841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6A2-4998-83B2-CBC158BC841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0.32762456983046118</c:v>
                </c:pt>
              </c:numCache>
            </c:numRef>
          </c:val>
          <c:extLst>
            <c:ext xmlns:c16="http://schemas.microsoft.com/office/drawing/2014/chart" uri="{C3380CC4-5D6E-409C-BE32-E72D297353CC}">
              <c16:uniqueId val="{00000002-06A2-4998-83B2-CBC158BC841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9.8090945628866777E-2</c:v>
                </c:pt>
              </c:numCache>
            </c:numRef>
          </c:val>
          <c:extLst>
            <c:ext xmlns:c16="http://schemas.microsoft.com/office/drawing/2014/chart" uri="{C3380CC4-5D6E-409C-BE32-E72D297353CC}">
              <c16:uniqueId val="{00000003-06A2-4998-83B2-CBC158BC841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1.0240555018412252</c:v>
                </c:pt>
              </c:numCache>
            </c:numRef>
          </c:val>
          <c:extLst>
            <c:ext xmlns:c16="http://schemas.microsoft.com/office/drawing/2014/chart" uri="{C3380CC4-5D6E-409C-BE32-E72D297353CC}">
              <c16:uniqueId val="{00000004-06A2-4998-83B2-CBC158BC841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9.8090945628866777E-2</c:v>
                </c:pt>
              </c:numCache>
            </c:numRef>
          </c:val>
          <c:extLst>
            <c:ext xmlns:c16="http://schemas.microsoft.com/office/drawing/2014/chart" uri="{C3380CC4-5D6E-409C-BE32-E72D297353CC}">
              <c16:uniqueId val="{00000005-06A2-4998-83B2-CBC158BC841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0.35184209535661992</c:v>
                </c:pt>
              </c:numCache>
            </c:numRef>
          </c:val>
          <c:extLst>
            <c:ext xmlns:c16="http://schemas.microsoft.com/office/drawing/2014/chart" uri="{C3380CC4-5D6E-409C-BE32-E72D297353CC}">
              <c16:uniqueId val="{00000006-06A2-4998-83B2-CBC158BC841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0.69182283037471848</c:v>
                </c:pt>
              </c:numCache>
            </c:numRef>
          </c:val>
          <c:extLst>
            <c:ext xmlns:c16="http://schemas.microsoft.com/office/drawing/2014/chart" uri="{C3380CC4-5D6E-409C-BE32-E72D297353CC}">
              <c16:uniqueId val="{00000007-06A2-4998-83B2-CBC158BC8418}"/>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7.7152088390079658</c:v>
                </c:pt>
              </c:numCache>
            </c:numRef>
          </c:xVal>
          <c:yVal>
            <c:numLit>
              <c:formatCode>General</c:formatCode>
              <c:ptCount val="1"/>
              <c:pt idx="0">
                <c:v>1</c:v>
              </c:pt>
            </c:numLit>
          </c:yVal>
          <c:smooth val="0"/>
          <c:extLst>
            <c:ext xmlns:c16="http://schemas.microsoft.com/office/drawing/2014/chart" uri="{C3380CC4-5D6E-409C-BE32-E72D297353CC}">
              <c16:uniqueId val="{00000008-06A2-4998-83B2-CBC158BC841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6A2-4998-83B2-CBC158BC8418}"/>
              </c:ext>
            </c:extLst>
          </c:dPt>
          <c:xVal>
            <c:numRef>
              <c:f>Sheet1!$B$12</c:f>
              <c:numCache>
                <c:formatCode>0.0</c:formatCode>
                <c:ptCount val="1"/>
                <c:pt idx="0">
                  <c:v>7.6397934948219302</c:v>
                </c:pt>
              </c:numCache>
            </c:numRef>
          </c:xVal>
          <c:yVal>
            <c:numLit>
              <c:formatCode>General</c:formatCode>
              <c:ptCount val="1"/>
              <c:pt idx="0">
                <c:v>1</c:v>
              </c:pt>
            </c:numLit>
          </c:yVal>
          <c:smooth val="0"/>
          <c:extLst>
            <c:ext xmlns:c16="http://schemas.microsoft.com/office/drawing/2014/chart" uri="{C3380CC4-5D6E-409C-BE32-E72D297353CC}">
              <c16:uniqueId val="{0000000A-06A2-4998-83B2-CBC158BC8418}"/>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6A2-4998-83B2-CBC158BC841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Q20. In your opinion, were there enough nurses on duty to care for you in hospital?</c:v>
                  </c:pt>
                </c15:dlblRangeCache>
              </c15:datalabelsRange>
            </c:ext>
            <c:ext xmlns:c16="http://schemas.microsoft.com/office/drawing/2014/chart" uri="{C3380CC4-5D6E-409C-BE32-E72D297353CC}">
              <c16:uniqueId val="{0000000C-06A2-4998-83B2-CBC158BC8418}"/>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7.876258877304215</c:v>
                </c:pt>
              </c:numCache>
            </c:numRef>
          </c:val>
          <c:extLst>
            <c:ext xmlns:c16="http://schemas.microsoft.com/office/drawing/2014/chart" uri="{C3380CC4-5D6E-409C-BE32-E72D297353CC}">
              <c16:uniqueId val="{00000000-AD75-4032-B2CC-7BAEDC7395C1}"/>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0.16411739156712279</c:v>
                </c:pt>
              </c:numCache>
            </c:numRef>
          </c:val>
          <c:extLst>
            <c:ext xmlns:c16="http://schemas.microsoft.com/office/drawing/2014/chart" uri="{C3380CC4-5D6E-409C-BE32-E72D297353CC}">
              <c16:uniqueId val="{00000001-AD75-4032-B2CC-7BAEDC7395C1}"/>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0.26595977812475979</c:v>
                </c:pt>
              </c:numCache>
            </c:numRef>
          </c:val>
          <c:extLst>
            <c:ext xmlns:c16="http://schemas.microsoft.com/office/drawing/2014/chart" uri="{C3380CC4-5D6E-409C-BE32-E72D297353CC}">
              <c16:uniqueId val="{00000002-AD75-4032-B2CC-7BAEDC7395C1}"/>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7.4147597685998434E-2</c:v>
                </c:pt>
              </c:numCache>
            </c:numRef>
          </c:val>
          <c:extLst>
            <c:ext xmlns:c16="http://schemas.microsoft.com/office/drawing/2014/chart" uri="{C3380CC4-5D6E-409C-BE32-E72D297353CC}">
              <c16:uniqueId val="{00000003-AD75-4032-B2CC-7BAEDC7395C1}"/>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0.77409035942977411</c:v>
                </c:pt>
              </c:numCache>
            </c:numRef>
          </c:val>
          <c:extLst>
            <c:ext xmlns:c16="http://schemas.microsoft.com/office/drawing/2014/chart" uri="{C3380CC4-5D6E-409C-BE32-E72D297353CC}">
              <c16:uniqueId val="{00000004-AD75-4032-B2CC-7BAEDC7395C1}"/>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7.4147597685998434E-2</c:v>
                </c:pt>
              </c:numCache>
            </c:numRef>
          </c:val>
          <c:extLst>
            <c:ext xmlns:c16="http://schemas.microsoft.com/office/drawing/2014/chart" uri="{C3380CC4-5D6E-409C-BE32-E72D297353CC}">
              <c16:uniqueId val="{00000005-AD75-4032-B2CC-7BAEDC7395C1}"/>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0.26595977812475979</c:v>
                </c:pt>
              </c:numCache>
            </c:numRef>
          </c:val>
          <c:extLst>
            <c:ext xmlns:c16="http://schemas.microsoft.com/office/drawing/2014/chart" uri="{C3380CC4-5D6E-409C-BE32-E72D297353CC}">
              <c16:uniqueId val="{00000006-AD75-4032-B2CC-7BAEDC7395C1}"/>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0.15662843887132638</c:v>
                </c:pt>
              </c:numCache>
            </c:numRef>
          </c:val>
          <c:extLst>
            <c:ext xmlns:c16="http://schemas.microsoft.com/office/drawing/2014/chart" uri="{C3380CC4-5D6E-409C-BE32-E72D297353CC}">
              <c16:uniqueId val="{00000007-AD75-4032-B2CC-7BAEDC7395C1}"/>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8.6876048749395363</c:v>
                </c:pt>
              </c:numCache>
            </c:numRef>
          </c:xVal>
          <c:yVal>
            <c:numLit>
              <c:formatCode>General</c:formatCode>
              <c:ptCount val="1"/>
              <c:pt idx="0">
                <c:v>1</c:v>
              </c:pt>
            </c:numLit>
          </c:yVal>
          <c:smooth val="0"/>
          <c:extLst>
            <c:ext xmlns:c16="http://schemas.microsoft.com/office/drawing/2014/chart" uri="{C3380CC4-5D6E-409C-BE32-E72D297353CC}">
              <c16:uniqueId val="{00000008-AD75-4032-B2CC-7BAEDC7395C1}"/>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D75-4032-B2CC-7BAEDC7395C1}"/>
              </c:ext>
            </c:extLst>
          </c:dPt>
          <c:xVal>
            <c:numRef>
              <c:f>Sheet1!$B$12</c:f>
              <c:numCache>
                <c:formatCode>0.0</c:formatCode>
                <c:ptCount val="1"/>
                <c:pt idx="0">
                  <c:v>8.7675288243969831</c:v>
                </c:pt>
              </c:numCache>
            </c:numRef>
          </c:xVal>
          <c:yVal>
            <c:numLit>
              <c:formatCode>General</c:formatCode>
              <c:ptCount val="1"/>
              <c:pt idx="0">
                <c:v>1</c:v>
              </c:pt>
            </c:numLit>
          </c:yVal>
          <c:smooth val="0"/>
          <c:extLst>
            <c:ext xmlns:c16="http://schemas.microsoft.com/office/drawing/2014/chart" uri="{C3380CC4-5D6E-409C-BE32-E72D297353CC}">
              <c16:uniqueId val="{0000000A-AD75-4032-B2CC-7BAEDC7395C1}"/>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D75-4032-B2CC-7BAEDC7395C1}"/>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Q19. When nurses spoke about your care in front of you, were you included in the conversation?</c:v>
                  </c:pt>
                </c15:dlblRangeCache>
              </c15:datalabelsRange>
            </c:ext>
            <c:ext xmlns:c16="http://schemas.microsoft.com/office/drawing/2014/chart" uri="{C3380CC4-5D6E-409C-BE32-E72D297353CC}">
              <c16:uniqueId val="{0000000C-AD75-4032-B2CC-7BAEDC7395C1}"/>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8.3271007111118873</c:v>
                </c:pt>
              </c:numCache>
            </c:numRef>
          </c:val>
          <c:extLst>
            <c:ext xmlns:c16="http://schemas.microsoft.com/office/drawing/2014/chart" uri="{C3380CC4-5D6E-409C-BE32-E72D297353CC}">
              <c16:uniqueId val="{00000000-86FB-4E02-85BF-288A5CA0AD2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0.10797759384183792</c:v>
                </c:pt>
              </c:numCache>
            </c:numRef>
          </c:val>
          <c:extLst>
            <c:ext xmlns:c16="http://schemas.microsoft.com/office/drawing/2014/chart" uri="{C3380CC4-5D6E-409C-BE32-E72D297353CC}">
              <c16:uniqueId val="{00000001-86FB-4E02-85BF-288A5CA0AD2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0.19345505842231425</c:v>
                </c:pt>
              </c:numCache>
            </c:numRef>
          </c:val>
          <c:extLst>
            <c:ext xmlns:c16="http://schemas.microsoft.com/office/drawing/2014/chart" uri="{C3380CC4-5D6E-409C-BE32-E72D297353CC}">
              <c16:uniqueId val="{00000002-86FB-4E02-85BF-288A5CA0AD2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5.39338239163758E-2</c:v>
                </c:pt>
              </c:numCache>
            </c:numRef>
          </c:val>
          <c:extLst>
            <c:ext xmlns:c16="http://schemas.microsoft.com/office/drawing/2014/chart" uri="{C3380CC4-5D6E-409C-BE32-E72D297353CC}">
              <c16:uniqueId val="{00000003-86FB-4E02-85BF-288A5CA0AD2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0.56306144020540216</c:v>
                </c:pt>
              </c:numCache>
            </c:numRef>
          </c:val>
          <c:extLst>
            <c:ext xmlns:c16="http://schemas.microsoft.com/office/drawing/2014/chart" uri="{C3380CC4-5D6E-409C-BE32-E72D297353CC}">
              <c16:uniqueId val="{00000004-86FB-4E02-85BF-288A5CA0AD2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5.39338239163758E-2</c:v>
                </c:pt>
              </c:numCache>
            </c:numRef>
          </c:val>
          <c:extLst>
            <c:ext xmlns:c16="http://schemas.microsoft.com/office/drawing/2014/chart" uri="{C3380CC4-5D6E-409C-BE32-E72D297353CC}">
              <c16:uniqueId val="{00000005-86FB-4E02-85BF-288A5CA0AD2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0.19345505842231425</c:v>
                </c:pt>
              </c:numCache>
            </c:numRef>
          </c:val>
          <c:extLst>
            <c:ext xmlns:c16="http://schemas.microsoft.com/office/drawing/2014/chart" uri="{C3380CC4-5D6E-409C-BE32-E72D297353CC}">
              <c16:uniqueId val="{00000006-86FB-4E02-85BF-288A5CA0AD2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0.22670094290525178</c:v>
                </c:pt>
              </c:numCache>
            </c:numRef>
          </c:val>
          <c:extLst>
            <c:ext xmlns:c16="http://schemas.microsoft.com/office/drawing/2014/chart" uri="{C3380CC4-5D6E-409C-BE32-E72D297353CC}">
              <c16:uniqueId val="{00000007-86FB-4E02-85BF-288A5CA0AD2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8.8618705021170854</c:v>
                </c:pt>
              </c:numCache>
            </c:numRef>
          </c:xVal>
          <c:yVal>
            <c:numLit>
              <c:formatCode>General</c:formatCode>
              <c:ptCount val="1"/>
              <c:pt idx="0">
                <c:v>1</c:v>
              </c:pt>
            </c:numLit>
          </c:yVal>
          <c:smooth val="0"/>
          <c:extLst>
            <c:ext xmlns:c16="http://schemas.microsoft.com/office/drawing/2014/chart" uri="{C3380CC4-5D6E-409C-BE32-E72D297353CC}">
              <c16:uniqueId val="{00000008-86FB-4E02-85BF-288A5CA0AD2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6FB-4E02-85BF-288A5CA0AD2C}"/>
              </c:ext>
            </c:extLst>
          </c:dPt>
          <c:xVal>
            <c:numRef>
              <c:f>Sheet1!$B$12</c:f>
              <c:numCache>
                <c:formatCode>0.0</c:formatCode>
                <c:ptCount val="1"/>
                <c:pt idx="0">
                  <c:v>8.9639979073951164</c:v>
                </c:pt>
              </c:numCache>
            </c:numRef>
          </c:xVal>
          <c:yVal>
            <c:numLit>
              <c:formatCode>General</c:formatCode>
              <c:ptCount val="1"/>
              <c:pt idx="0">
                <c:v>1</c:v>
              </c:pt>
            </c:numLit>
          </c:yVal>
          <c:smooth val="0"/>
          <c:extLst>
            <c:ext xmlns:c16="http://schemas.microsoft.com/office/drawing/2014/chart" uri="{C3380CC4-5D6E-409C-BE32-E72D297353CC}">
              <c16:uniqueId val="{0000000A-86FB-4E02-85BF-288A5CA0AD2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6FB-4E02-85BF-288A5CA0AD2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Q18. Did you have confidence and trust in the nurses treating you?</c:v>
                  </c:pt>
                </c15:dlblRangeCache>
              </c15:datalabelsRange>
            </c:ext>
            <c:ext xmlns:c16="http://schemas.microsoft.com/office/drawing/2014/chart" uri="{C3380CC4-5D6E-409C-BE32-E72D297353CC}">
              <c16:uniqueId val="{0000000C-86FB-4E02-85BF-288A5CA0AD2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7.9768316442780671</c:v>
                </c:pt>
              </c:numCache>
            </c:numRef>
          </c:val>
          <c:extLst>
            <c:ext xmlns:c16="http://schemas.microsoft.com/office/drawing/2014/chart" uri="{C3380CC4-5D6E-409C-BE32-E72D297353CC}">
              <c16:uniqueId val="{00000000-8FF0-4B79-B9C7-ECBF66B52C7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FF0-4B79-B9C7-ECBF66B52C7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0.23662968514343685</c:v>
                </c:pt>
              </c:numCache>
            </c:numRef>
          </c:val>
          <c:extLst>
            <c:ext xmlns:c16="http://schemas.microsoft.com/office/drawing/2014/chart" uri="{C3380CC4-5D6E-409C-BE32-E72D297353CC}">
              <c16:uniqueId val="{00000002-8FF0-4B79-B9C7-ECBF66B52C7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7.3337122063033888E-2</c:v>
                </c:pt>
              </c:numCache>
            </c:numRef>
          </c:val>
          <c:extLst>
            <c:ext xmlns:c16="http://schemas.microsoft.com/office/drawing/2014/chart" uri="{C3380CC4-5D6E-409C-BE32-E72D297353CC}">
              <c16:uniqueId val="{00000003-8FF0-4B79-B9C7-ECBF66B52C7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0.76562910935735928</c:v>
                </c:pt>
              </c:numCache>
            </c:numRef>
          </c:val>
          <c:extLst>
            <c:ext xmlns:c16="http://schemas.microsoft.com/office/drawing/2014/chart" uri="{C3380CC4-5D6E-409C-BE32-E72D297353CC}">
              <c16:uniqueId val="{00000004-8FF0-4B79-B9C7-ECBF66B52C7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7.3337122063033888E-2</c:v>
                </c:pt>
              </c:numCache>
            </c:numRef>
          </c:val>
          <c:extLst>
            <c:ext xmlns:c16="http://schemas.microsoft.com/office/drawing/2014/chart" uri="{C3380CC4-5D6E-409C-BE32-E72D297353CC}">
              <c16:uniqueId val="{00000005-8FF0-4B79-B9C7-ECBF66B52C7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0.26305268573624829</c:v>
                </c:pt>
              </c:numCache>
            </c:numRef>
          </c:val>
          <c:extLst>
            <c:ext xmlns:c16="http://schemas.microsoft.com/office/drawing/2014/chart" uri="{C3380CC4-5D6E-409C-BE32-E72D297353CC}">
              <c16:uniqueId val="{00000006-8FF0-4B79-B9C7-ECBF66B52C7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0.17779185677441056</c:v>
                </c:pt>
              </c:numCache>
            </c:numRef>
          </c:val>
          <c:extLst>
            <c:ext xmlns:c16="http://schemas.microsoft.com/office/drawing/2014/chart" uri="{C3380CC4-5D6E-409C-BE32-E72D297353CC}">
              <c16:uniqueId val="{00000007-8FF0-4B79-B9C7-ECBF66B52C7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8.7261807785424086</c:v>
                </c:pt>
              </c:numCache>
            </c:numRef>
          </c:xVal>
          <c:yVal>
            <c:numLit>
              <c:formatCode>General</c:formatCode>
              <c:ptCount val="1"/>
              <c:pt idx="0">
                <c:v>1</c:v>
              </c:pt>
            </c:numLit>
          </c:yVal>
          <c:smooth val="0"/>
          <c:extLst>
            <c:ext xmlns:c16="http://schemas.microsoft.com/office/drawing/2014/chart" uri="{C3380CC4-5D6E-409C-BE32-E72D297353CC}">
              <c16:uniqueId val="{00000008-8FF0-4B79-B9C7-ECBF66B52C7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FF0-4B79-B9C7-ECBF66B52C79}"/>
              </c:ext>
            </c:extLst>
          </c:dPt>
          <c:xVal>
            <c:numRef>
              <c:f>Sheet1!$B$12</c:f>
              <c:numCache>
                <c:formatCode>0.0</c:formatCode>
                <c:ptCount val="1"/>
                <c:pt idx="0">
                  <c:v>8.6696130061632175</c:v>
                </c:pt>
              </c:numCache>
            </c:numRef>
          </c:xVal>
          <c:yVal>
            <c:numLit>
              <c:formatCode>General</c:formatCode>
              <c:ptCount val="1"/>
              <c:pt idx="0">
                <c:v>1</c:v>
              </c:pt>
            </c:numLit>
          </c:yVal>
          <c:smooth val="0"/>
          <c:extLst>
            <c:ext xmlns:c16="http://schemas.microsoft.com/office/drawing/2014/chart" uri="{C3380CC4-5D6E-409C-BE32-E72D297353CC}">
              <c16:uniqueId val="{0000000A-8FF0-4B79-B9C7-ECBF66B52C7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FF0-4B79-B9C7-ECBF66B52C7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Q17. When you asked nurses questions, did you get answers you could understand? </c:v>
                  </c:pt>
                </c15:dlblRangeCache>
              </c15:datalabelsRange>
            </c:ext>
            <c:ext xmlns:c16="http://schemas.microsoft.com/office/drawing/2014/chart" uri="{C3380CC4-5D6E-409C-BE32-E72D297353CC}">
              <c16:uniqueId val="{0000000C-8FF0-4B79-B9C7-ECBF66B52C7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Northampton General Hospital NHS Trust</c:v>
                </c:pt>
                <c:pt idx="2">
                  <c:v>University Hospitals Coventry and Warwickshire NHS Trust</c:v>
                </c:pt>
                <c:pt idx="3">
                  <c:v>University Hospitals Birmingham NHS Foundation Trust</c:v>
                </c:pt>
                <c:pt idx="4">
                  <c:v>United Lincolnshire Teaching Hospitals NHS Trust</c:v>
                </c:pt>
              </c:strCache>
            </c:strRef>
          </c:cat>
          <c:val>
            <c:numRef>
              <c:f>Sheet1!$B$2:$B$6</c:f>
              <c:numCache>
                <c:formatCode>0.0</c:formatCode>
                <c:ptCount val="5"/>
                <c:pt idx="0">
                  <c:v>7.8958166801003236</c:v>
                </c:pt>
                <c:pt idx="1">
                  <c:v>7.943291239929013</c:v>
                </c:pt>
                <c:pt idx="2">
                  <c:v>8.0499643702739867</c:v>
                </c:pt>
                <c:pt idx="3">
                  <c:v>8.0694164880466168</c:v>
                </c:pt>
                <c:pt idx="4">
                  <c:v>8.1099898405282271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Northampton General Hospital NHS Trust</c:v>
                </c:pt>
                <c:pt idx="2">
                  <c:v>University Hospitals Coventry and Warwickshire NHS Trust</c:v>
                </c:pt>
                <c:pt idx="3">
                  <c:v>University Hospitals Birmingham NHS Foundation Trust</c:v>
                </c:pt>
                <c:pt idx="4">
                  <c:v>United Lincolnshire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Sherwood Forest Hospitals NHS Foundation Trust</c:v>
                </c:pt>
                <c:pt idx="3">
                  <c:v>South Warwickshire University NHS Foundation Trust</c:v>
                </c:pt>
                <c:pt idx="4">
                  <c:v>George Eliot Hospital NHS Trust</c:v>
                </c:pt>
              </c:strCache>
            </c:strRef>
          </c:cat>
          <c:val>
            <c:numRef>
              <c:f>Sheet1!$B$2:$B$6</c:f>
              <c:numCache>
                <c:formatCode>0.0</c:formatCode>
                <c:ptCount val="5"/>
                <c:pt idx="0">
                  <c:v>9.3389298516936172</c:v>
                </c:pt>
                <c:pt idx="1">
                  <c:v>9.0858730240348944</c:v>
                </c:pt>
                <c:pt idx="2">
                  <c:v>8.5790901298648077</c:v>
                </c:pt>
                <c:pt idx="3">
                  <c:v>8.4828636990905402</c:v>
                </c:pt>
                <c:pt idx="4">
                  <c:v>8.4699683012214066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Sherwood Forest Hospitals NHS Foundation Trust</c:v>
                </c:pt>
                <c:pt idx="3">
                  <c:v>South Warwickshire University NHS Foundation Trust</c:v>
                </c:pt>
                <c:pt idx="4">
                  <c:v>George Eliot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Your Trust</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7.7620657294615132</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Your Trust</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7.8046624997899849</c:v>
                </c:pt>
                <c:pt idx="2">
                  <c:v>7.8783171747004834</c:v>
                </c:pt>
                <c:pt idx="3">
                  <c:v>7.8797290543997676</c:v>
                </c:pt>
                <c:pt idx="4">
                  <c:v>7.943291239929013</c:v>
                </c:pt>
                <c:pt idx="5">
                  <c:v>7.9493254369158217</c:v>
                </c:pt>
                <c:pt idx="6">
                  <c:v>7.9509424273779947</c:v>
                </c:pt>
                <c:pt idx="7">
                  <c:v>7.9676475411187369</c:v>
                </c:pt>
                <c:pt idx="8">
                  <c:v>7.9825088692364883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Your Trust</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7.8958166801003236</c:v>
                </c:pt>
                <c:pt idx="10">
                  <c:v>7.9857516791697218</c:v>
                </c:pt>
                <c:pt idx="11">
                  <c:v>8.0002052381793405</c:v>
                </c:pt>
                <c:pt idx="12">
                  <c:v>8.021824311764135</c:v>
                </c:pt>
                <c:pt idx="13">
                  <c:v>8.024003033301387</c:v>
                </c:pt>
                <c:pt idx="14">
                  <c:v>8.0478254189627272</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Your Trust</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8.0499643702739867</c:v>
                </c:pt>
                <c:pt idx="16">
                  <c:v>8.0502942673836362</c:v>
                </c:pt>
                <c:pt idx="17">
                  <c:v>8.0638345945812784</c:v>
                </c:pt>
                <c:pt idx="18">
                  <c:v>8.0665558978852783</c:v>
                </c:pt>
                <c:pt idx="19">
                  <c:v>8.0694164880466168</c:v>
                </c:pt>
                <c:pt idx="20">
                  <c:v>8.0741874905396482</c:v>
                </c:pt>
                <c:pt idx="21">
                  <c:v>8.1078194233850116</c:v>
                </c:pt>
                <c:pt idx="22">
                  <c:v>8.1099898405282271</c:v>
                </c:pt>
                <c:pt idx="23">
                  <c:v>8.1118932687048932</c:v>
                </c:pt>
                <c:pt idx="24">
                  <c:v>8.1138845032342228</c:v>
                </c:pt>
                <c:pt idx="25">
                  <c:v>8.1195272003646064</c:v>
                </c:pt>
                <c:pt idx="26">
                  <c:v>8.1231468866044256</c:v>
                </c:pt>
                <c:pt idx="27">
                  <c:v>8.1310508695196688</c:v>
                </c:pt>
                <c:pt idx="28">
                  <c:v>8.1377232603892491</c:v>
                </c:pt>
                <c:pt idx="29">
                  <c:v>8.1419688738442932</c:v>
                </c:pt>
                <c:pt idx="30">
                  <c:v>8.1543391261091944</c:v>
                </c:pt>
                <c:pt idx="31">
                  <c:v>8.1586311340741595</c:v>
                </c:pt>
                <c:pt idx="32">
                  <c:v>8.1587548991525214</c:v>
                </c:pt>
                <c:pt idx="33">
                  <c:v>8.1608673858744378</c:v>
                </c:pt>
                <c:pt idx="34">
                  <c:v>8.1656672867482509</c:v>
                </c:pt>
                <c:pt idx="35">
                  <c:v>8.1660202983449501</c:v>
                </c:pt>
                <c:pt idx="36">
                  <c:v>8.1723056565146042</c:v>
                </c:pt>
                <c:pt idx="37">
                  <c:v>8.1964215463164045</c:v>
                </c:pt>
                <c:pt idx="38">
                  <c:v>8.2006998840304863</c:v>
                </c:pt>
                <c:pt idx="39">
                  <c:v>8.202817560359362</c:v>
                </c:pt>
                <c:pt idx="40">
                  <c:v>8.2115132676586722</c:v>
                </c:pt>
                <c:pt idx="41">
                  <c:v>8.2129921370451573</c:v>
                </c:pt>
                <c:pt idx="42">
                  <c:v>8.2246853674126648</c:v>
                </c:pt>
                <c:pt idx="43">
                  <c:v>8.2277921897905788</c:v>
                </c:pt>
                <c:pt idx="44">
                  <c:v>8.2299601293404994</c:v>
                </c:pt>
                <c:pt idx="45">
                  <c:v>8.2329833630475466</c:v>
                </c:pt>
                <c:pt idx="46">
                  <c:v>8.2344935364759735</c:v>
                </c:pt>
                <c:pt idx="47">
                  <c:v>8.2390409093920827</c:v>
                </c:pt>
                <c:pt idx="48">
                  <c:v>8.2409063160137492</c:v>
                </c:pt>
                <c:pt idx="49">
                  <c:v>8.2451248930809804</c:v>
                </c:pt>
                <c:pt idx="50">
                  <c:v>8.247337174103107</c:v>
                </c:pt>
                <c:pt idx="51">
                  <c:v>8.2506701591482745</c:v>
                </c:pt>
                <c:pt idx="52">
                  <c:v>8.2507243851563405</c:v>
                </c:pt>
                <c:pt idx="53">
                  <c:v>8.2551904498698114</c:v>
                </c:pt>
                <c:pt idx="54">
                  <c:v>8.2563344586850214</c:v>
                </c:pt>
                <c:pt idx="55">
                  <c:v>8.2694887170737239</c:v>
                </c:pt>
                <c:pt idx="56">
                  <c:v>8.2700309880954208</c:v>
                </c:pt>
                <c:pt idx="57">
                  <c:v>8.281788765720675</c:v>
                </c:pt>
                <c:pt idx="58">
                  <c:v>8.2888474179647993</c:v>
                </c:pt>
                <c:pt idx="59">
                  <c:v>8.2969651974635301</c:v>
                </c:pt>
                <c:pt idx="60">
                  <c:v>8.2974303217515608</c:v>
                </c:pt>
                <c:pt idx="61">
                  <c:v>8.2986229591658454</c:v>
                </c:pt>
                <c:pt idx="62">
                  <c:v>8.2989318890356909</c:v>
                </c:pt>
                <c:pt idx="63">
                  <c:v>8.3002585471151669</c:v>
                </c:pt>
                <c:pt idx="64">
                  <c:v>8.3014405678652476</c:v>
                </c:pt>
                <c:pt idx="65">
                  <c:v>8.3112851981028282</c:v>
                </c:pt>
                <c:pt idx="66">
                  <c:v>8.3159238026070987</c:v>
                </c:pt>
                <c:pt idx="67">
                  <c:v>8.3161863188911767</c:v>
                </c:pt>
                <c:pt idx="68">
                  <c:v>8.3163243141505454</c:v>
                </c:pt>
                <c:pt idx="69">
                  <c:v>8.3170947915090316</c:v>
                </c:pt>
                <c:pt idx="70">
                  <c:v>8.3259556666072552</c:v>
                </c:pt>
                <c:pt idx="71">
                  <c:v>8.3339246855500129</c:v>
                </c:pt>
                <c:pt idx="72">
                  <c:v>8.3434632790361363</c:v>
                </c:pt>
                <c:pt idx="73">
                  <c:v>8.3495757980316068</c:v>
                </c:pt>
                <c:pt idx="74">
                  <c:v>8.3516978269790325</c:v>
                </c:pt>
                <c:pt idx="75">
                  <c:v>8.3522572584340509</c:v>
                </c:pt>
                <c:pt idx="76">
                  <c:v>8.3529358193198266</c:v>
                </c:pt>
                <c:pt idx="77">
                  <c:v>8.3552683952198272</c:v>
                </c:pt>
                <c:pt idx="78">
                  <c:v>8.361415439152891</c:v>
                </c:pt>
                <c:pt idx="79">
                  <c:v>8.3618185886688909</c:v>
                </c:pt>
                <c:pt idx="80">
                  <c:v>8.3635467989359302</c:v>
                </c:pt>
                <c:pt idx="81">
                  <c:v>8.3731215138867885</c:v>
                </c:pt>
                <c:pt idx="82">
                  <c:v>8.3752094621187485</c:v>
                </c:pt>
                <c:pt idx="83">
                  <c:v>8.3769024086157398</c:v>
                </c:pt>
                <c:pt idx="84">
                  <c:v>8.3854148389184022</c:v>
                </c:pt>
                <c:pt idx="85">
                  <c:v>8.385760849716231</c:v>
                </c:pt>
                <c:pt idx="86">
                  <c:v>8.3958394986638805</c:v>
                </c:pt>
                <c:pt idx="87">
                  <c:v>8.4028983865714242</c:v>
                </c:pt>
                <c:pt idx="88">
                  <c:v>8.4043259769590204</c:v>
                </c:pt>
                <c:pt idx="89">
                  <c:v>8.4056883292536693</c:v>
                </c:pt>
                <c:pt idx="90">
                  <c:v>8.4073482384645271</c:v>
                </c:pt>
                <c:pt idx="91">
                  <c:v>8.4128167060125545</c:v>
                </c:pt>
                <c:pt idx="92">
                  <c:v>8.4133428563148644</c:v>
                </c:pt>
                <c:pt idx="93">
                  <c:v>8.41602917304618</c:v>
                </c:pt>
                <c:pt idx="94">
                  <c:v>8.4161313550328689</c:v>
                </c:pt>
                <c:pt idx="95">
                  <c:v>8.420801890280547</c:v>
                </c:pt>
                <c:pt idx="96">
                  <c:v>8.4246075698896927</c:v>
                </c:pt>
                <c:pt idx="97">
                  <c:v>8.436461424827856</c:v>
                </c:pt>
                <c:pt idx="98">
                  <c:v>8.4466738352045727</c:v>
                </c:pt>
                <c:pt idx="99">
                  <c:v>8.4504504009538426</c:v>
                </c:pt>
                <c:pt idx="100">
                  <c:v>8.4507027040983722</c:v>
                </c:pt>
                <c:pt idx="101">
                  <c:v>8.4575847383895013</c:v>
                </c:pt>
                <c:pt idx="102">
                  <c:v>8.4586975825048629</c:v>
                </c:pt>
                <c:pt idx="103">
                  <c:v>8.4699683012214066</c:v>
                </c:pt>
                <c:pt idx="104">
                  <c:v>8.4732170474873652</c:v>
                </c:pt>
                <c:pt idx="105">
                  <c:v>8.4828636990905402</c:v>
                </c:pt>
                <c:pt idx="106">
                  <c:v>8.4924705677817514</c:v>
                </c:pt>
                <c:pt idx="107">
                  <c:v>8.4926163876962271</c:v>
                </c:pt>
                <c:pt idx="108">
                  <c:v>8.4955288463716787</c:v>
                </c:pt>
                <c:pt idx="109">
                  <c:v>8.4981418189693656</c:v>
                </c:pt>
                <c:pt idx="110">
                  <c:v>8.5036343656655955</c:v>
                </c:pt>
                <c:pt idx="111">
                  <c:v>8.5433719912406367</c:v>
                </c:pt>
                <c:pt idx="112">
                  <c:v>8.5790901298648077</c:v>
                </c:pt>
                <c:pt idx="113">
                  <c:v>8.5953864870314387</c:v>
                </c:pt>
                <c:pt idx="114">
                  <c:v>8.599084173113317</c:v>
                </c:pt>
                <c:pt idx="115">
                  <c:v>8.6011552153899746</c:v>
                </c:pt>
                <c:pt idx="116">
                  <c:v>8.7016908292536144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Your Trust</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8.6055093579888542</c:v>
                </c:pt>
                <c:pt idx="118">
                  <c:v>8.649502892383806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Your Trust</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8.7445818322876185</c:v>
                </c:pt>
                <c:pt idx="120">
                  <c:v>8.7635269886481275</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Your Trust</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8.8473619978199363</c:v>
                </c:pt>
                <c:pt idx="122">
                  <c:v>9.0031832932126097</c:v>
                </c:pt>
                <c:pt idx="123">
                  <c:v>9.0779219110685112</c:v>
                </c:pt>
                <c:pt idx="124">
                  <c:v>9.0785419637629357</c:v>
                </c:pt>
                <c:pt idx="125">
                  <c:v>9.0858730240348944</c:v>
                </c:pt>
                <c:pt idx="126">
                  <c:v>9.1404463265633016</c:v>
                </c:pt>
                <c:pt idx="127">
                  <c:v>9.152064963264845</c:v>
                </c:pt>
                <c:pt idx="128">
                  <c:v>9.2275248906840179</c:v>
                </c:pt>
                <c:pt idx="129">
                  <c:v>9.3389298516936172</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Your Trust</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8.1723056565146042</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6.6680529055590494</c:v>
                </c:pt>
              </c:numCache>
            </c:numRef>
          </c:val>
          <c:extLst>
            <c:ext xmlns:c16="http://schemas.microsoft.com/office/drawing/2014/chart" uri="{C3380CC4-5D6E-409C-BE32-E72D297353CC}">
              <c16:uniqueId val="{00000000-5851-4EC9-BC77-1E3EBD90480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0.28829003385949292</c:v>
                </c:pt>
              </c:numCache>
            </c:numRef>
          </c:val>
          <c:extLst>
            <c:ext xmlns:c16="http://schemas.microsoft.com/office/drawing/2014/chart" uri="{C3380CC4-5D6E-409C-BE32-E72D297353CC}">
              <c16:uniqueId val="{00000001-5851-4EC9-BC77-1E3EBD90480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0.31128890376011054</c:v>
                </c:pt>
              </c:numCache>
            </c:numRef>
          </c:val>
          <c:extLst>
            <c:ext xmlns:c16="http://schemas.microsoft.com/office/drawing/2014/chart" uri="{C3380CC4-5D6E-409C-BE32-E72D297353CC}">
              <c16:uniqueId val="{00000002-5851-4EC9-BC77-1E3EBD90480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8.678501900875002E-2</c:v>
                </c:pt>
              </c:numCache>
            </c:numRef>
          </c:val>
          <c:extLst>
            <c:ext xmlns:c16="http://schemas.microsoft.com/office/drawing/2014/chart" uri="{C3380CC4-5D6E-409C-BE32-E72D297353CC}">
              <c16:uniqueId val="{00000003-5851-4EC9-BC77-1E3EBD90480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0.90602323816471753</c:v>
                </c:pt>
              </c:numCache>
            </c:numRef>
          </c:val>
          <c:extLst>
            <c:ext xmlns:c16="http://schemas.microsoft.com/office/drawing/2014/chart" uri="{C3380CC4-5D6E-409C-BE32-E72D297353CC}">
              <c16:uniqueId val="{00000004-5851-4EC9-BC77-1E3EBD90480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8.6785019008750908E-2</c:v>
                </c:pt>
              </c:numCache>
            </c:numRef>
          </c:val>
          <c:extLst>
            <c:ext xmlns:c16="http://schemas.microsoft.com/office/drawing/2014/chart" uri="{C3380CC4-5D6E-409C-BE32-E72D297353CC}">
              <c16:uniqueId val="{00000005-5851-4EC9-BC77-1E3EBD90480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0.31128890376010965</c:v>
                </c:pt>
              </c:numCache>
            </c:numRef>
          </c:val>
          <c:extLst>
            <c:ext xmlns:c16="http://schemas.microsoft.com/office/drawing/2014/chart" uri="{C3380CC4-5D6E-409C-BE32-E72D297353CC}">
              <c16:uniqueId val="{00000006-5851-4EC9-BC77-1E3EBD90480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0.58381317566744606</c:v>
                </c:pt>
              </c:numCache>
            </c:numRef>
          </c:val>
          <c:extLst>
            <c:ext xmlns:c16="http://schemas.microsoft.com/office/drawing/2014/chart" uri="{C3380CC4-5D6E-409C-BE32-E72D297353CC}">
              <c16:uniqueId val="{00000007-5851-4EC9-BC77-1E3EBD904804}"/>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7.771054748239127</c:v>
                </c:pt>
              </c:numCache>
            </c:numRef>
          </c:xVal>
          <c:yVal>
            <c:numLit>
              <c:formatCode>General</c:formatCode>
              <c:ptCount val="1"/>
              <c:pt idx="0">
                <c:v>1</c:v>
              </c:pt>
            </c:numLit>
          </c:yVal>
          <c:smooth val="0"/>
          <c:extLst>
            <c:ext xmlns:c16="http://schemas.microsoft.com/office/drawing/2014/chart" uri="{C3380CC4-5D6E-409C-BE32-E72D297353CC}">
              <c16:uniqueId val="{00000008-5851-4EC9-BC77-1E3EBD904804}"/>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851-4EC9-BC77-1E3EBD904804}"/>
              </c:ext>
            </c:extLst>
          </c:dPt>
          <c:xVal>
            <c:numRef>
              <c:f>Sheet1!$B$12</c:f>
              <c:numCache>
                <c:formatCode>0.0</c:formatCode>
                <c:ptCount val="1"/>
                <c:pt idx="0">
                  <c:v>7.8074284812697616</c:v>
                </c:pt>
              </c:numCache>
            </c:numRef>
          </c:xVal>
          <c:yVal>
            <c:numLit>
              <c:formatCode>General</c:formatCode>
              <c:ptCount val="1"/>
              <c:pt idx="0">
                <c:v>1</c:v>
              </c:pt>
            </c:numLit>
          </c:yVal>
          <c:smooth val="0"/>
          <c:extLst>
            <c:ext xmlns:c16="http://schemas.microsoft.com/office/drawing/2014/chart" uri="{C3380CC4-5D6E-409C-BE32-E72D297353CC}">
              <c16:uniqueId val="{0000000A-5851-4EC9-BC77-1E3EBD904804}"/>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851-4EC9-BC77-1E3EBD90480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Q24. Did you feel able to talk to members of hospital staff about your worries and fears?</c:v>
                  </c:pt>
                </c15:dlblRangeCache>
              </c15:datalabelsRange>
            </c:ext>
            <c:ext xmlns:c16="http://schemas.microsoft.com/office/drawing/2014/chart" uri="{C3380CC4-5D6E-409C-BE32-E72D297353CC}">
              <c16:uniqueId val="{0000000C-5851-4EC9-BC77-1E3EBD904804}"/>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8.3378661934792184</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0.17275405462409665</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6.0868524128377288E-2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0.63545872274961468</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6.0868524128377288E-2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0.21832911216518269</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0.30444509949822773</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8.6737801500088629</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8.8892181336064997</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Q23. How much information about your condition or treatment was given to you?</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27202743739239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6.2691077308658461</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0.22046283888268192</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0.28715740775331433</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8.0057338341810613E-2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0.83578721018639612</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8.0057338341810613E-2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0.28715740775331433</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0.46972224652170347</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7.1155856847365939</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7.274678920936851</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Q22. To what extent did staff looking after you involve you in decisions about your care and treatment?</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7.0094199170814111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0.21367944637469449</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8.801576035182368E-2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0.91887200249905643</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8.8015760351822792E-2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0.3157034458996808</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0.2670398053097518</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7.1936580949870228</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7.770551125057457</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Q21. Thinking about your care and treatment, were you told something by a member of staff that was different to what you had been told by another member of staff?</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7919077341434911"/>
          <c:w val="0.74050409342017565"/>
          <c:h val="0.720809226585650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7.6018838901727168</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6.0028056233095484E-2</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0.23377564923815441</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6.5174903177887877E-2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0.68041670669391063</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6.5174903177886989E-2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0.23377564923815441</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0.50791117979828293</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8.311545230597762</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8.3010708521688095</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Q27. Were you able to get a member of staff to help you when you needed attention?</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47223198350531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8.1811540481139797</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0.12438294211354517</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0.19859934410188629</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5.5368012302455583E-2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0.57803416269294772</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5.5368012302455583E-2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0.19859934410188629</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0.44581679838618271</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8.7770876264154545</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8.8485214279783406</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Q26. Do you think the hospital staff did everything they could to help control your pain?</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9.0650297667258783</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2.8557105590873988E-3</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0.14112915763523226</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3.9345753992892085E-2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0.41076406789838416</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3.9345753992892085E-2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0.14112915763523226</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5.4144300862112971E-2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9.3634280606174034</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9.4537424228622822</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Q25. Were you given enough privacy when being examined or treated?</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Kettering General Hospital NHS Foundation Trust</c:v>
                </c:pt>
                <c:pt idx="1">
                  <c:v>Northampton General Hospital NHS Trust</c:v>
                </c:pt>
                <c:pt idx="2">
                  <c:v>Sandwell and West Birmingham Hospitals NHS Trust</c:v>
                </c:pt>
                <c:pt idx="3">
                  <c:v>Birmingham Women's and Children's NHS Foundation Trust</c:v>
                </c:pt>
                <c:pt idx="4">
                  <c:v>University Hospitals Birmingham NHS Foundation Trust</c:v>
                </c:pt>
              </c:strCache>
            </c:strRef>
          </c:cat>
          <c:val>
            <c:numRef>
              <c:f>Sheet1!$B$2:$B$6</c:f>
              <c:numCache>
                <c:formatCode>0.0</c:formatCode>
                <c:ptCount val="5"/>
                <c:pt idx="0">
                  <c:v>6.9939903512796988</c:v>
                </c:pt>
                <c:pt idx="1">
                  <c:v>7.0277181276957412</c:v>
                </c:pt>
                <c:pt idx="2">
                  <c:v>7.1908011394375047</c:v>
                </c:pt>
                <c:pt idx="3">
                  <c:v>7.1932849785166662</c:v>
                </c:pt>
                <c:pt idx="4">
                  <c:v>7.3763602617851376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Kettering General Hospital NHS Foundation Trust</c:v>
                </c:pt>
                <c:pt idx="1">
                  <c:v>Northampton General Hospital NHS Trust</c:v>
                </c:pt>
                <c:pt idx="2">
                  <c:v>Sandwell and West Birmingham Hospitals NHS Trust</c:v>
                </c:pt>
                <c:pt idx="3">
                  <c:v>Birmingham Women's and Children's NHS Foundation Trust</c:v>
                </c:pt>
                <c:pt idx="4">
                  <c:v>University Hospitals Birmingham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Orthopaedic Hospital NHS Foundation Trust</c:v>
                </c:pt>
                <c:pt idx="1">
                  <c:v>The Robert Jones And Agnes Hunt Orthopaedic Hospital NHS Foundation Trust</c:v>
                </c:pt>
                <c:pt idx="2">
                  <c:v>George Eliot Hospital NHS Trust</c:v>
                </c:pt>
                <c:pt idx="3">
                  <c:v>The Shrewsbury And Telford Hospital NHS Trust</c:v>
                </c:pt>
                <c:pt idx="4">
                  <c:v>South Warwickshire University NHS Foundation Trust</c:v>
                </c:pt>
              </c:strCache>
            </c:strRef>
          </c:cat>
          <c:val>
            <c:numRef>
              <c:f>Sheet1!$B$2:$B$6</c:f>
              <c:numCache>
                <c:formatCode>0.0</c:formatCode>
                <c:ptCount val="5"/>
                <c:pt idx="0">
                  <c:v>9.3384995580685501</c:v>
                </c:pt>
                <c:pt idx="1">
                  <c:v>9.0735948788185254</c:v>
                </c:pt>
                <c:pt idx="2">
                  <c:v>8.4831277762956372</c:v>
                </c:pt>
                <c:pt idx="3">
                  <c:v>8.2482060335881666</c:v>
                </c:pt>
                <c:pt idx="4">
                  <c:v>8.2418676125714487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Orthopaedic Hospital NHS Foundation Trust</c:v>
                </c:pt>
                <c:pt idx="1">
                  <c:v>The Robert Jones And Agnes Hunt Orthopaedic Hospital NHS Foundation Trust</c:v>
                </c:pt>
                <c:pt idx="2">
                  <c:v>George Eliot Hospital NHS Trust</c:v>
                </c:pt>
                <c:pt idx="3">
                  <c:v>The Shrewsbury And Telford Hospital NHS Trust</c:v>
                </c:pt>
                <c:pt idx="4">
                  <c:v>South Warwickshire University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Your Trust</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Sheet1!$D$2:$D$126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Your Trust</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Sheet1!$E$2:$E$126</c:f>
              <c:numCache>
                <c:formatCode>General</c:formatCode>
                <c:ptCount val="125"/>
                <c:pt idx="0">
                  <c:v>6.579015532105605</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Your Trust</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Sheet1!$F$2:$F$126</c:f>
              <c:numCache>
                <c:formatCode>General</c:formatCode>
                <c:ptCount val="125"/>
                <c:pt idx="0">
                  <c:v>#N/A</c:v>
                </c:pt>
                <c:pt idx="1">
                  <c:v>6.8694075213775028</c:v>
                </c:pt>
                <c:pt idx="2">
                  <c:v>6.9627687138529621</c:v>
                </c:pt>
                <c:pt idx="3">
                  <c:v>6.9654426637798217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Your Trust</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Sheet1!$G$2:$G$126</c:f>
              <c:numCache>
                <c:formatCode>General</c:formatCode>
                <c:ptCount val="125"/>
                <c:pt idx="0">
                  <c:v>#N/A</c:v>
                </c:pt>
                <c:pt idx="1">
                  <c:v>#N/A</c:v>
                </c:pt>
                <c:pt idx="2">
                  <c:v>#N/A</c:v>
                </c:pt>
                <c:pt idx="3">
                  <c:v>#N/A</c:v>
                </c:pt>
                <c:pt idx="4">
                  <c:v>6.9939903512796988</c:v>
                </c:pt>
                <c:pt idx="5">
                  <c:v>7.0104552095733759</c:v>
                </c:pt>
                <c:pt idx="6">
                  <c:v>7.0277181276957412</c:v>
                </c:pt>
                <c:pt idx="7">
                  <c:v>7.0673867520998446</c:v>
                </c:pt>
                <c:pt idx="8">
                  <c:v>7.0726986814425956</c:v>
                </c:pt>
                <c:pt idx="9">
                  <c:v>7.1127880239470036</c:v>
                </c:pt>
                <c:pt idx="10">
                  <c:v>7.1758378239691893</c:v>
                </c:pt>
                <c:pt idx="11">
                  <c:v>7.1829133553656872</c:v>
                </c:pt>
                <c:pt idx="12">
                  <c:v>7.1908011394375047</c:v>
                </c:pt>
                <c:pt idx="13">
                  <c:v>7.1932849785166662</c:v>
                </c:pt>
                <c:pt idx="14">
                  <c:v>7.1973612369815276</c:v>
                </c:pt>
                <c:pt idx="15">
                  <c:v>7.2153901393206246</c:v>
                </c:pt>
                <c:pt idx="16">
                  <c:v>7.2211496124230541</c:v>
                </c:pt>
                <c:pt idx="17">
                  <c:v>7.2215063699930511</c:v>
                </c:pt>
                <c:pt idx="18">
                  <c:v>7.2361347233425759</c:v>
                </c:pt>
                <c:pt idx="19">
                  <c:v>7.2658130136748591</c:v>
                </c:pt>
                <c:pt idx="20">
                  <c:v>7.2793298854983917</c:v>
                </c:pt>
                <c:pt idx="21">
                  <c:v>7.3238980764740376</c:v>
                </c:pt>
                <c:pt idx="22">
                  <c:v>7.3292417262227962</c:v>
                </c:pt>
                <c:pt idx="23">
                  <c:v>7.3301969300092829</c:v>
                </c:pt>
                <c:pt idx="24">
                  <c:v>7.3763602617851376</c:v>
                </c:pt>
                <c:pt idx="25">
                  <c:v>7.3925884875240042</c:v>
                </c:pt>
                <c:pt idx="26">
                  <c:v>7.4328787380884762</c:v>
                </c:pt>
                <c:pt idx="27">
                  <c:v>7.4681053113012403</c:v>
                </c:pt>
                <c:pt idx="28">
                  <c:v>7.4939486186607516</c:v>
                </c:pt>
                <c:pt idx="29">
                  <c:v>7.4996126807999346</c:v>
                </c:pt>
                <c:pt idx="30">
                  <c:v>7.5040911883070969</c:v>
                </c:pt>
                <c:pt idx="31">
                  <c:v>7.5106131813404131</c:v>
                </c:pt>
                <c:pt idx="32">
                  <c:v>7.5279695205055548</c:v>
                </c:pt>
                <c:pt idx="33">
                  <c:v>7.5286092225575807</c:v>
                </c:pt>
                <c:pt idx="34">
                  <c:v>7.5315090288371307</c:v>
                </c:pt>
                <c:pt idx="35">
                  <c:v>7.5520760178466837</c:v>
                </c:pt>
                <c:pt idx="36">
                  <c:v>7.5709942622999584</c:v>
                </c:pt>
                <c:pt idx="37">
                  <c:v>7.5730476991669891</c:v>
                </c:pt>
                <c:pt idx="38">
                  <c:v>7.583895805286379</c:v>
                </c:pt>
                <c:pt idx="39">
                  <c:v>7.5855676299739976</c:v>
                </c:pt>
                <c:pt idx="40">
                  <c:v>7.5933950333818103</c:v>
                </c:pt>
                <c:pt idx="41">
                  <c:v>7.602815254080455</c:v>
                </c:pt>
                <c:pt idx="42">
                  <c:v>7.6117923681693549</c:v>
                </c:pt>
                <c:pt idx="43">
                  <c:v>7.6264880827066248</c:v>
                </c:pt>
                <c:pt idx="44">
                  <c:v>7.6438149690480159</c:v>
                </c:pt>
                <c:pt idx="45">
                  <c:v>7.648085217524188</c:v>
                </c:pt>
                <c:pt idx="46">
                  <c:v>7.668498605924909</c:v>
                </c:pt>
                <c:pt idx="47">
                  <c:v>7.67701066175088</c:v>
                </c:pt>
                <c:pt idx="48">
                  <c:v>7.6834142293690686</c:v>
                </c:pt>
                <c:pt idx="49">
                  <c:v>7.686117777697965</c:v>
                </c:pt>
                <c:pt idx="50">
                  <c:v>7.6961908395893772</c:v>
                </c:pt>
                <c:pt idx="51">
                  <c:v>7.7002751534370644</c:v>
                </c:pt>
                <c:pt idx="52">
                  <c:v>7.7121338135493316</c:v>
                </c:pt>
                <c:pt idx="53">
                  <c:v>7.7306290343979827</c:v>
                </c:pt>
                <c:pt idx="54">
                  <c:v>7.7424072673300914</c:v>
                </c:pt>
                <c:pt idx="55">
                  <c:v>7.7460636673372472</c:v>
                </c:pt>
                <c:pt idx="56">
                  <c:v>7.7580660982581451</c:v>
                </c:pt>
                <c:pt idx="57">
                  <c:v>7.759313896004822</c:v>
                </c:pt>
                <c:pt idx="58">
                  <c:v>7.7639795631053117</c:v>
                </c:pt>
                <c:pt idx="59">
                  <c:v>7.7648400130722424</c:v>
                </c:pt>
                <c:pt idx="60">
                  <c:v>7.7672064113539436</c:v>
                </c:pt>
                <c:pt idx="61">
                  <c:v>7.7698674771210143</c:v>
                </c:pt>
                <c:pt idx="62">
                  <c:v>7.7754410500548827</c:v>
                </c:pt>
                <c:pt idx="63">
                  <c:v>7.7774348611892554</c:v>
                </c:pt>
                <c:pt idx="64">
                  <c:v>7.7942593472718089</c:v>
                </c:pt>
                <c:pt idx="65">
                  <c:v>7.8070131623816152</c:v>
                </c:pt>
                <c:pt idx="66">
                  <c:v>7.8073685826807262</c:v>
                </c:pt>
                <c:pt idx="67">
                  <c:v>7.8120853545341564</c:v>
                </c:pt>
                <c:pt idx="68">
                  <c:v>7.8127908326475106</c:v>
                </c:pt>
                <c:pt idx="69">
                  <c:v>7.8263523730103168</c:v>
                </c:pt>
                <c:pt idx="70">
                  <c:v>7.8416884647903302</c:v>
                </c:pt>
                <c:pt idx="71">
                  <c:v>7.8680423920906009</c:v>
                </c:pt>
                <c:pt idx="72">
                  <c:v>7.8753810646785603</c:v>
                </c:pt>
                <c:pt idx="73">
                  <c:v>7.8827874437823864</c:v>
                </c:pt>
                <c:pt idx="74">
                  <c:v>7.8840629733564276</c:v>
                </c:pt>
                <c:pt idx="75">
                  <c:v>7.8916201424201082</c:v>
                </c:pt>
                <c:pt idx="76">
                  <c:v>7.9123233425110939</c:v>
                </c:pt>
                <c:pt idx="77">
                  <c:v>7.9149135197894323</c:v>
                </c:pt>
                <c:pt idx="78">
                  <c:v>7.9264904499206779</c:v>
                </c:pt>
                <c:pt idx="79">
                  <c:v>7.9501100589207576</c:v>
                </c:pt>
                <c:pt idx="80">
                  <c:v>7.9515552243957304</c:v>
                </c:pt>
                <c:pt idx="81">
                  <c:v>7.9774763128815858</c:v>
                </c:pt>
                <c:pt idx="82">
                  <c:v>7.9808590511082214</c:v>
                </c:pt>
                <c:pt idx="83">
                  <c:v>7.9829352580733302</c:v>
                </c:pt>
                <c:pt idx="84">
                  <c:v>7.9851720882944663</c:v>
                </c:pt>
                <c:pt idx="85">
                  <c:v>7.9905202962419084</c:v>
                </c:pt>
                <c:pt idx="86">
                  <c:v>7.9914902568021828</c:v>
                </c:pt>
                <c:pt idx="87">
                  <c:v>8.0048974050367239</c:v>
                </c:pt>
                <c:pt idx="88">
                  <c:v>8.0302492990868561</c:v>
                </c:pt>
                <c:pt idx="89">
                  <c:v>8.033409757358454</c:v>
                </c:pt>
                <c:pt idx="90">
                  <c:v>8.043668668186589</c:v>
                </c:pt>
                <c:pt idx="91">
                  <c:v>8.0563259276457231</c:v>
                </c:pt>
                <c:pt idx="92">
                  <c:v>8.091906661433244</c:v>
                </c:pt>
                <c:pt idx="93">
                  <c:v>8.100336911050471</c:v>
                </c:pt>
                <c:pt idx="94">
                  <c:v>8.1120381201081084</c:v>
                </c:pt>
                <c:pt idx="95">
                  <c:v>8.1260652200855166</c:v>
                </c:pt>
                <c:pt idx="96">
                  <c:v>8.1553710124263983</c:v>
                </c:pt>
                <c:pt idx="97">
                  <c:v>8.1703257797071185</c:v>
                </c:pt>
                <c:pt idx="98">
                  <c:v>8.1756913883291968</c:v>
                </c:pt>
                <c:pt idx="99">
                  <c:v>8.1826205981213658</c:v>
                </c:pt>
                <c:pt idx="100">
                  <c:v>8.1836308282263062</c:v>
                </c:pt>
                <c:pt idx="101">
                  <c:v>8.1927717188786584</c:v>
                </c:pt>
                <c:pt idx="102">
                  <c:v>8.2028547892477572</c:v>
                </c:pt>
                <c:pt idx="103">
                  <c:v>8.203977568735862</c:v>
                </c:pt>
                <c:pt idx="104">
                  <c:v>8.2297153437371904</c:v>
                </c:pt>
                <c:pt idx="105">
                  <c:v>8.2418676125714487</c:v>
                </c:pt>
                <c:pt idx="106">
                  <c:v>8.2468363863889724</c:v>
                </c:pt>
                <c:pt idx="107">
                  <c:v>8.2482060335881666</c:v>
                </c:pt>
                <c:pt idx="108">
                  <c:v>8.2507099158819752</c:v>
                </c:pt>
                <c:pt idx="109">
                  <c:v>8.3576649725676493</c:v>
                </c:pt>
                <c:pt idx="110">
                  <c:v>8.4225155049690024</c:v>
                </c:pt>
                <c:pt idx="111">
                  <c:v>8.6185414692277718</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Your Trust</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Sheet1!$H$2:$H$126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8.3609874655288703</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Your Trust</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Sheet1!$I$2:$I$126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8.4191515083299588</c:v>
                </c:pt>
                <c:pt idx="114">
                  <c:v>8.4831277762956372</c:v>
                </c:pt>
                <c:pt idx="115">
                  <c:v>8.5583568908084491</c:v>
                </c:pt>
                <c:pt idx="116">
                  <c:v>8.5647676502781618</c:v>
                </c:pt>
                <c:pt idx="117">
                  <c:v>8.587994504153448</c:v>
                </c:pt>
                <c:pt idx="118">
                  <c:v>8.7594419389262903</c:v>
                </c:pt>
                <c:pt idx="119">
                  <c:v>8.8814537294117013</c:v>
                </c:pt>
                <c:pt idx="120">
                  <c:v>8.9165678286473398</c:v>
                </c:pt>
                <c:pt idx="121">
                  <c:v>#N/A</c:v>
                </c:pt>
                <c:pt idx="122">
                  <c:v>#N/A</c:v>
                </c:pt>
                <c:pt idx="123">
                  <c:v>#N/A</c:v>
                </c:pt>
                <c:pt idx="124">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Your Trust</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Sheet1!$J$2:$J$126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9.0735948788185254</c:v>
                </c:pt>
                <c:pt idx="122">
                  <c:v>9.1203179693421728</c:v>
                </c:pt>
                <c:pt idx="123">
                  <c:v>9.1359890633412544</c:v>
                </c:pt>
                <c:pt idx="124">
                  <c:v>9.3384995580685501</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Your Trust</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Sheet1!$K$2:$K$126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8.2482060335881666</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2947537994539041"/>
          <c:w val="0.74050409342017565"/>
          <c:h val="0.67009454435360438"/>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7.0878130115803071</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0.25182216904921617</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0.4185509309823896</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0.11668887025099117</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1.2182151861017161</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0.11668887025099117</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0.4185509309823896</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0.15436687836378127</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8.445557153930773</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8.4839825749137621</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Q28_4. Thinking about your care and treatment, did hospital staff take into account the following individual needs? Accessibility needs (e.g. mobility needs. room adaptations)</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438225336169626"/>
          <c:w val="0.74050409342017565"/>
          <c:h val="0.6987888516967486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6.40604607557081</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0.34758987837724398</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0.17985589644888389</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1.8776699430947437</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0.179855896448883</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0.60198833194784029</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9.2655015892879398</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7.8723268219443092</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layout>
                <c:manualLayout>
                  <c:x val="-0.20989393474368059"/>
                  <c:y val="0"/>
                </c:manualLayout>
              </c:layout>
              <c:tx>
                <c:rich>
                  <a:bodyPr/>
                  <a:lstStyle/>
                  <a:p>
                    <a:fld id="{71A77917-B6F5-4C68-B6F9-B7E34402C675}" type="CELLRANGE">
                      <a:rPr lang="en-GB" dirty="0"/>
                      <a:pPr/>
                      <a:t>[CELLRANGE]</a:t>
                    </a:fld>
                    <a:endParaRPr lang="en-GB"/>
                  </a:p>
                </c:rich>
              </c:tx>
              <c:dLblPos val="r"/>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Q28_3. Thinking about your care and treatment, did hospital staff take into account the following individual needs? Religious needs (e.g. space to pray / meditate)</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1029533564200931"/>
          <c:w val="0.74050409342017565"/>
          <c:h val="0.6878647878030423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6.3906959348781003</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0.18138808865580014</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0.54849214982653116</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0.15291551055584129</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1.5964161513342141</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0.15291551055584129</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0.54849214982653116</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4.4716973446426778E-2</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8.8411633629966939</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8.0716997595833799</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Q28_2. Thinking about your care and treatment, did hospital staff take into account the following individual needs? Cultural needs (e.g. same gender staff)</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6.2992340783444627</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0.48849315592015774</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0.56724645524183437</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0.15814407068857861</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1.6510015744464948</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0.15814407068857683</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0.54350645716371204</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8.8364581662695194</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8.3386185474182799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Q28_1. Thinking about your care and treatment, did hospital staff take into account the following individual needs? Language needs (e.g. translation, braille)</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5.3126293870053951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1.4261659870626531</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0.41453580641356691</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0.11556948354038621</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1.2065289482707575</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0.11556948354038532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0.4145358064135678</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0.44448511359671627</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8.0876556163567752</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7.8721651381573796</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Q28_5 Thinking about your care and treatment, did hospital staff take into account the following individual needs? Dietary needs (e.g. medical, allergy, vegan)</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0078107260224606"/>
          <c:w val="0.74050409342017565"/>
          <c:h val="0.691419837255830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4.5386640096653066</c:v>
                </c:pt>
              </c:numCache>
            </c:numRef>
          </c:val>
          <c:extLst>
            <c:ext xmlns:c16="http://schemas.microsoft.com/office/drawing/2014/chart" uri="{C3380CC4-5D6E-409C-BE32-E72D297353CC}">
              <c16:uniqueId val="{00000000-8B17-476E-A878-85686FE483F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B17-476E-A878-85686FE483F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0.58779336298985463</c:v>
                </c:pt>
              </c:numCache>
            </c:numRef>
          </c:val>
          <c:extLst>
            <c:ext xmlns:c16="http://schemas.microsoft.com/office/drawing/2014/chart" uri="{C3380CC4-5D6E-409C-BE32-E72D297353CC}">
              <c16:uniqueId val="{00000002-8B17-476E-A878-85686FE483F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0.1888009915700799</c:v>
                </c:pt>
              </c:numCache>
            </c:numRef>
          </c:val>
          <c:extLst>
            <c:ext xmlns:c16="http://schemas.microsoft.com/office/drawing/2014/chart" uri="{C3380CC4-5D6E-409C-BE32-E72D297353CC}">
              <c16:uniqueId val="{00000003-8B17-476E-A878-85686FE483F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1.9710554621620453</c:v>
                </c:pt>
              </c:numCache>
            </c:numRef>
          </c:val>
          <c:extLst>
            <c:ext xmlns:c16="http://schemas.microsoft.com/office/drawing/2014/chart" uri="{C3380CC4-5D6E-409C-BE32-E72D297353CC}">
              <c16:uniqueId val="{00000004-8B17-476E-A878-85686FE483F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0.1888009915700799</c:v>
                </c:pt>
              </c:numCache>
            </c:numRef>
          </c:val>
          <c:extLst>
            <c:ext xmlns:c16="http://schemas.microsoft.com/office/drawing/2014/chart" uri="{C3380CC4-5D6E-409C-BE32-E72D297353CC}">
              <c16:uniqueId val="{00000005-8B17-476E-A878-85686FE483F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0.67720966551550088</c:v>
                </c:pt>
              </c:numCache>
            </c:numRef>
          </c:val>
          <c:extLst>
            <c:ext xmlns:c16="http://schemas.microsoft.com/office/drawing/2014/chart" uri="{C3380CC4-5D6E-409C-BE32-E72D297353CC}">
              <c16:uniqueId val="{00000006-8B17-476E-A878-85686FE483F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0.53324593972352652</c:v>
                </c:pt>
              </c:numCache>
            </c:numRef>
          </c:val>
          <c:extLst>
            <c:ext xmlns:c16="http://schemas.microsoft.com/office/drawing/2014/chart" uri="{C3380CC4-5D6E-409C-BE32-E72D297353CC}">
              <c16:uniqueId val="{00000007-8B17-476E-A878-85686FE483F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6.0129003126872957</c:v>
                </c:pt>
              </c:numCache>
            </c:numRef>
          </c:xVal>
          <c:yVal>
            <c:numLit>
              <c:formatCode>General</c:formatCode>
              <c:ptCount val="1"/>
              <c:pt idx="0">
                <c:v>1</c:v>
              </c:pt>
            </c:numLit>
          </c:yVal>
          <c:smooth val="0"/>
          <c:extLst>
            <c:ext xmlns:c16="http://schemas.microsoft.com/office/drawing/2014/chart" uri="{C3380CC4-5D6E-409C-BE32-E72D297353CC}">
              <c16:uniqueId val="{00000008-8B17-476E-A878-85686FE483F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B17-476E-A878-85686FE483F3}"/>
              </c:ext>
            </c:extLst>
          </c:dPt>
          <c:xVal>
            <c:numRef>
              <c:f>Sheet1!$B$12</c:f>
              <c:numCache>
                <c:formatCode>0.0</c:formatCode>
                <c:ptCount val="1"/>
                <c:pt idx="0">
                  <c:v>6.3007860953062638</c:v>
                </c:pt>
              </c:numCache>
            </c:numRef>
          </c:xVal>
          <c:yVal>
            <c:numLit>
              <c:formatCode>General</c:formatCode>
              <c:ptCount val="1"/>
              <c:pt idx="0">
                <c:v>1</c:v>
              </c:pt>
            </c:numLit>
          </c:yVal>
          <c:smooth val="0"/>
          <c:extLst>
            <c:ext xmlns:c16="http://schemas.microsoft.com/office/drawing/2014/chart" uri="{C3380CC4-5D6E-409C-BE32-E72D297353CC}">
              <c16:uniqueId val="{0000000A-8B17-476E-A878-85686FE483F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B17-476E-A878-85686FE483F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Q28_6. Thinking about your care and treatment, did hospital staff take into account the following individual needs? Mental health needs (e.g. a quiet space, emotional support)</c:v>
                  </c:pt>
                </c15:dlblRangeCache>
              </c15:datalabelsRange>
            </c:ext>
            <c:ext xmlns:c16="http://schemas.microsoft.com/office/drawing/2014/chart" uri="{C3380CC4-5D6E-409C-BE32-E72D297353CC}">
              <c16:uniqueId val="{0000000C-8B17-476E-A878-85686FE483F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Worcestershire Acute Hospitals NHS Trust</c:v>
                </c:pt>
                <c:pt idx="1">
                  <c:v>The Shrewsbury And Telford Hospital NHS Trust</c:v>
                </c:pt>
                <c:pt idx="2">
                  <c:v>South Warwickshire University NHS Foundation Trust</c:v>
                </c:pt>
                <c:pt idx="3">
                  <c:v>Sandwell and West Birmingham Hospitals NHS Trust</c:v>
                </c:pt>
                <c:pt idx="4">
                  <c:v>The Dudley Group NHS Foundation Trust</c:v>
                </c:pt>
              </c:strCache>
            </c:strRef>
          </c:cat>
          <c:val>
            <c:numRef>
              <c:f>Sheet1!$B$2:$B$6</c:f>
              <c:numCache>
                <c:formatCode>0.0</c:formatCode>
                <c:ptCount val="5"/>
                <c:pt idx="0">
                  <c:v>5.8969642311742163</c:v>
                </c:pt>
                <c:pt idx="1">
                  <c:v>6.2686301693259354</c:v>
                </c:pt>
                <c:pt idx="2">
                  <c:v>6.4360258016534182</c:v>
                </c:pt>
                <c:pt idx="3">
                  <c:v>6.5299490898263386</c:v>
                </c:pt>
                <c:pt idx="4">
                  <c:v>6.5909776408435441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46C-41B7-BFC6-F8BACA210B27}"/>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Worcestershire Acute Hospitals NHS Trust</c:v>
                </c:pt>
                <c:pt idx="1">
                  <c:v>The Shrewsbury And Telford Hospital NHS Trust</c:v>
                </c:pt>
                <c:pt idx="2">
                  <c:v>South Warwickshire University NHS Foundation Trust</c:v>
                </c:pt>
                <c:pt idx="3">
                  <c:v>Sandwell and West Birmingham Hospitals NHS Trust</c:v>
                </c:pt>
                <c:pt idx="4">
                  <c:v>The Dudley Group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46C-41B7-BFC6-F8BACA210B27}"/>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Orthopaedic Hospital NHS Foundation Trust</c:v>
                </c:pt>
                <c:pt idx="1">
                  <c:v>The Robert Jones And Agnes Hunt Orthopaedic Hospital NHS Foundation Trust</c:v>
                </c:pt>
                <c:pt idx="2">
                  <c:v>University Hospitals of Leicester NHS Trust</c:v>
                </c:pt>
                <c:pt idx="3">
                  <c:v>University Hospitals of North Midlands NHS Trust</c:v>
                </c:pt>
                <c:pt idx="4">
                  <c:v>Wye Valley NHS Trust</c:v>
                </c:pt>
              </c:strCache>
            </c:strRef>
          </c:cat>
          <c:val>
            <c:numRef>
              <c:f>Sheet1!$B$2:$B$6</c:f>
              <c:numCache>
                <c:formatCode>0.0</c:formatCode>
                <c:ptCount val="5"/>
                <c:pt idx="0">
                  <c:v>9.1251872808150729</c:v>
                </c:pt>
                <c:pt idx="1">
                  <c:v>8.0069768772153971</c:v>
                </c:pt>
                <c:pt idx="2">
                  <c:v>7.9396491520974681</c:v>
                </c:pt>
                <c:pt idx="3">
                  <c:v>7.4257008000996052</c:v>
                </c:pt>
                <c:pt idx="4">
                  <c:v>7.3804505446252771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AE-409C-B770-887DB6D4565B}"/>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Orthopaedic Hospital NHS Foundation Trust</c:v>
                </c:pt>
                <c:pt idx="1">
                  <c:v>The Robert Jones And Agnes Hunt Orthopaedic Hospital NHS Foundation Trust</c:v>
                </c:pt>
                <c:pt idx="2">
                  <c:v>University Hospitals of Leicester NHS Trust</c:v>
                </c:pt>
                <c:pt idx="3">
                  <c:v>University Hospitals of North Midlands NHS Trust</c:v>
                </c:pt>
                <c:pt idx="4">
                  <c:v>Wye Valley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AE-409C-B770-887DB6D4565B}"/>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Your Trust</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Sheet1!$D$2:$D$103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0-233A-41B5-8BB2-34ABE25F7EBF}"/>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Your Trust</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Sheet1!$E$2:$E$103</c:f>
              <c:numCache>
                <c:formatCode>General</c:formatCode>
                <c:ptCount val="102"/>
                <c:pt idx="0">
                  <c:v>#N/A</c:v>
                </c:pt>
                <c:pt idx="1">
                  <c:v>5.0955222791405452</c:v>
                </c:pt>
                <c:pt idx="2">
                  <c:v>5.734388727587679</c:v>
                </c:pt>
                <c:pt idx="3">
                  <c:v>5.7622282624258538</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1-233A-41B5-8BB2-34ABE25F7EBF}"/>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Your Trust</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Sheet1!$F$2:$F$103</c:f>
              <c:numCache>
                <c:formatCode>General</c:formatCode>
                <c:ptCount val="102"/>
                <c:pt idx="0">
                  <c:v>#N/A</c:v>
                </c:pt>
                <c:pt idx="1">
                  <c:v>#N/A</c:v>
                </c:pt>
                <c:pt idx="2">
                  <c:v>#N/A</c:v>
                </c:pt>
                <c:pt idx="3">
                  <c:v>#N/A</c:v>
                </c:pt>
                <c:pt idx="4">
                  <c:v>5.6955013197833129</c:v>
                </c:pt>
                <c:pt idx="5">
                  <c:v>5.8770031097678128</c:v>
                </c:pt>
                <c:pt idx="6">
                  <c:v>5.8969642311742163</c:v>
                </c:pt>
                <c:pt idx="7">
                  <c:v>6.1252324387197756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2-233A-41B5-8BB2-34ABE25F7EBF}"/>
            </c:ext>
          </c:extLst>
        </c:ser>
        <c:ser>
          <c:idx val="3"/>
          <c:order val="3"/>
          <c:tx>
            <c:strRef>
              <c:f>Sheet1!$G$1</c:f>
              <c:strCache>
                <c:ptCount val="1"/>
                <c:pt idx="0">
                  <c:v>About the same</c:v>
                </c:pt>
              </c:strCache>
            </c:strRef>
          </c:tx>
          <c:spPr>
            <a:solidFill>
              <a:srgbClr val="D9D9D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Your Trust</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Sheet1!$G$2:$G$103</c:f>
              <c:numCache>
                <c:formatCode>General</c:formatCode>
                <c:ptCount val="102"/>
                <c:pt idx="0">
                  <c:v>#N/A</c:v>
                </c:pt>
                <c:pt idx="1">
                  <c:v>#N/A</c:v>
                </c:pt>
                <c:pt idx="2">
                  <c:v>#N/A</c:v>
                </c:pt>
                <c:pt idx="3">
                  <c:v>#N/A</c:v>
                </c:pt>
                <c:pt idx="4">
                  <c:v>#N/A</c:v>
                </c:pt>
                <c:pt idx="5">
                  <c:v>#N/A</c:v>
                </c:pt>
                <c:pt idx="6">
                  <c:v>#N/A</c:v>
                </c:pt>
                <c:pt idx="7">
                  <c:v>#N/A</c:v>
                </c:pt>
                <c:pt idx="8">
                  <c:v>6.0892638729608297</c:v>
                </c:pt>
                <c:pt idx="9">
                  <c:v>6.2477683940858153</c:v>
                </c:pt>
                <c:pt idx="10">
                  <c:v>6.2600896940071094</c:v>
                </c:pt>
                <c:pt idx="11">
                  <c:v>6.2686301693259354</c:v>
                </c:pt>
                <c:pt idx="12">
                  <c:v>6.3018353664486337</c:v>
                </c:pt>
                <c:pt idx="13">
                  <c:v>6.307652735654961</c:v>
                </c:pt>
                <c:pt idx="14">
                  <c:v>6.3161441231447988</c:v>
                </c:pt>
                <c:pt idx="15">
                  <c:v>6.3510585336089207</c:v>
                </c:pt>
                <c:pt idx="16">
                  <c:v>6.4161767496423634</c:v>
                </c:pt>
                <c:pt idx="17">
                  <c:v>6.4360258016534182</c:v>
                </c:pt>
                <c:pt idx="18">
                  <c:v>6.4376563573557029</c:v>
                </c:pt>
                <c:pt idx="19">
                  <c:v>6.5286188040906152</c:v>
                </c:pt>
                <c:pt idx="20">
                  <c:v>6.5295677748873526</c:v>
                </c:pt>
                <c:pt idx="21">
                  <c:v>6.5299490898263386</c:v>
                </c:pt>
                <c:pt idx="22">
                  <c:v>6.5649990646659191</c:v>
                </c:pt>
                <c:pt idx="23">
                  <c:v>6.5826050186604839</c:v>
                </c:pt>
                <c:pt idx="24">
                  <c:v>6.5909776408435441</c:v>
                </c:pt>
                <c:pt idx="25">
                  <c:v>6.5990283850420717</c:v>
                </c:pt>
                <c:pt idx="26">
                  <c:v>6.6101806716690046</c:v>
                </c:pt>
                <c:pt idx="27">
                  <c:v>6.6307962062009924</c:v>
                </c:pt>
                <c:pt idx="28">
                  <c:v>6.6391076506032114</c:v>
                </c:pt>
                <c:pt idx="29">
                  <c:v>6.6743523255592789</c:v>
                </c:pt>
                <c:pt idx="30">
                  <c:v>6.6859739027629166</c:v>
                </c:pt>
                <c:pt idx="31">
                  <c:v>6.6871840847808466</c:v>
                </c:pt>
                <c:pt idx="32">
                  <c:v>6.6914271754790704</c:v>
                </c:pt>
                <c:pt idx="33">
                  <c:v>6.7547330539008952</c:v>
                </c:pt>
                <c:pt idx="34">
                  <c:v>6.7714827955809582</c:v>
                </c:pt>
                <c:pt idx="35">
                  <c:v>6.8605103808595116</c:v>
                </c:pt>
                <c:pt idx="36">
                  <c:v>6.9016115369850422</c:v>
                </c:pt>
                <c:pt idx="37">
                  <c:v>6.9034322307238716</c:v>
                </c:pt>
                <c:pt idx="38">
                  <c:v>6.904925548415779</c:v>
                </c:pt>
                <c:pt idx="39">
                  <c:v>6.9319192029759442</c:v>
                </c:pt>
                <c:pt idx="40">
                  <c:v>6.9338949498911031</c:v>
                </c:pt>
                <c:pt idx="41">
                  <c:v>6.9471934625052718</c:v>
                </c:pt>
                <c:pt idx="42">
                  <c:v>6.967294133698152</c:v>
                </c:pt>
                <c:pt idx="43">
                  <c:v>6.9789422721282266</c:v>
                </c:pt>
                <c:pt idx="44">
                  <c:v>7.0038689078046046</c:v>
                </c:pt>
                <c:pt idx="45">
                  <c:v>7.010177166596363</c:v>
                </c:pt>
                <c:pt idx="46">
                  <c:v>7.0297841634292144</c:v>
                </c:pt>
                <c:pt idx="47">
                  <c:v>7.0341437012085608</c:v>
                </c:pt>
                <c:pt idx="48">
                  <c:v>7.0349446824033084</c:v>
                </c:pt>
                <c:pt idx="49">
                  <c:v>7.0392205062769744</c:v>
                </c:pt>
                <c:pt idx="50">
                  <c:v>7.0810774930396807</c:v>
                </c:pt>
                <c:pt idx="51">
                  <c:v>7.0829723045886066</c:v>
                </c:pt>
                <c:pt idx="52">
                  <c:v>7.1224406666137003</c:v>
                </c:pt>
                <c:pt idx="53">
                  <c:v>7.129017238265857</c:v>
                </c:pt>
                <c:pt idx="54">
                  <c:v>7.1359059641350226</c:v>
                </c:pt>
                <c:pt idx="55">
                  <c:v>7.1570367678187967</c:v>
                </c:pt>
                <c:pt idx="56">
                  <c:v>7.1932848689732776</c:v>
                </c:pt>
                <c:pt idx="57">
                  <c:v>7.1979400596111773</c:v>
                </c:pt>
                <c:pt idx="58">
                  <c:v>7.2050395125310214</c:v>
                </c:pt>
                <c:pt idx="59">
                  <c:v>7.217533191430153</c:v>
                </c:pt>
                <c:pt idx="60">
                  <c:v>7.2312533404814889</c:v>
                </c:pt>
                <c:pt idx="61">
                  <c:v>7.2373475332124642</c:v>
                </c:pt>
                <c:pt idx="62">
                  <c:v>7.2457904218657507</c:v>
                </c:pt>
                <c:pt idx="63">
                  <c:v>7.2616191505114296</c:v>
                </c:pt>
                <c:pt idx="64">
                  <c:v>7.2638036062477553</c:v>
                </c:pt>
                <c:pt idx="65">
                  <c:v>7.2751096427060844</c:v>
                </c:pt>
                <c:pt idx="66">
                  <c:v>7.2786878165054372</c:v>
                </c:pt>
                <c:pt idx="67">
                  <c:v>7.301027919668245</c:v>
                </c:pt>
                <c:pt idx="68">
                  <c:v>7.3062868095844076</c:v>
                </c:pt>
                <c:pt idx="69">
                  <c:v>7.3321261734698364</c:v>
                </c:pt>
                <c:pt idx="70">
                  <c:v>7.3407988204826573</c:v>
                </c:pt>
                <c:pt idx="71">
                  <c:v>7.3674981103901231</c:v>
                </c:pt>
                <c:pt idx="72">
                  <c:v>7.3804505446252771</c:v>
                </c:pt>
                <c:pt idx="73">
                  <c:v>7.4167742818801408</c:v>
                </c:pt>
                <c:pt idx="74">
                  <c:v>7.4257008000996052</c:v>
                </c:pt>
                <c:pt idx="75">
                  <c:v>7.4358498258539187</c:v>
                </c:pt>
                <c:pt idx="76">
                  <c:v>7.4525832587487884</c:v>
                </c:pt>
                <c:pt idx="77">
                  <c:v>7.460878133087137</c:v>
                </c:pt>
                <c:pt idx="78">
                  <c:v>7.4671055297590367</c:v>
                </c:pt>
                <c:pt idx="79">
                  <c:v>7.5165313158241327</c:v>
                </c:pt>
                <c:pt idx="80">
                  <c:v>7.5633188147595893</c:v>
                </c:pt>
                <c:pt idx="81">
                  <c:v>7.6069249079414671</c:v>
                </c:pt>
                <c:pt idx="82">
                  <c:v>7.6387120529717354</c:v>
                </c:pt>
                <c:pt idx="83">
                  <c:v>7.6612850259144167</c:v>
                </c:pt>
                <c:pt idx="84">
                  <c:v>7.714354187816225</c:v>
                </c:pt>
                <c:pt idx="85">
                  <c:v>7.7495536251834523</c:v>
                </c:pt>
                <c:pt idx="86">
                  <c:v>7.7532870508753184</c:v>
                </c:pt>
                <c:pt idx="87">
                  <c:v>7.7989372352349866</c:v>
                </c:pt>
                <c:pt idx="88">
                  <c:v>7.8076249375084634</c:v>
                </c:pt>
                <c:pt idx="89">
                  <c:v>7.8845702581578676</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3-233A-41B5-8BB2-34ABE25F7EBF}"/>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Your Trust</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Sheet1!$H$2:$H$103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7.9845369335941161</c:v>
                </c:pt>
                <c:pt idx="91">
                  <c:v>8.0069768772153971</c:v>
                </c:pt>
                <c:pt idx="92">
                  <c:v>8.0851893425020798</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4-233A-41B5-8BB2-34ABE25F7EBF}"/>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Your Trust</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Sheet1!$I$2:$I$103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7.9396491520974681</c:v>
                </c:pt>
                <c:pt idx="94">
                  <c:v>8.1425607431035925</c:v>
                </c:pt>
                <c:pt idx="95">
                  <c:v>8.1608500983313732</c:v>
                </c:pt>
                <c:pt idx="96">
                  <c:v>8.1906283012421781</c:v>
                </c:pt>
                <c:pt idx="97">
                  <c:v>8.1991755646310285</c:v>
                </c:pt>
                <c:pt idx="98">
                  <c:v>#N/A</c:v>
                </c:pt>
                <c:pt idx="99">
                  <c:v>#N/A</c:v>
                </c:pt>
                <c:pt idx="100">
                  <c:v>#N/A</c:v>
                </c:pt>
                <c:pt idx="101">
                  <c:v>#N/A</c:v>
                </c:pt>
              </c:numCache>
            </c:numRef>
          </c:val>
          <c:extLst>
            <c:ext xmlns:c16="http://schemas.microsoft.com/office/drawing/2014/chart" uri="{C3380CC4-5D6E-409C-BE32-E72D297353CC}">
              <c16:uniqueId val="{00000005-233A-41B5-8BB2-34ABE25F7EBF}"/>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Your Trust</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Sheet1!$J$2:$J$103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8.345181292389837</c:v>
                </c:pt>
                <c:pt idx="99">
                  <c:v>8.428086305428085</c:v>
                </c:pt>
                <c:pt idx="100">
                  <c:v>8.5055551710363773</c:v>
                </c:pt>
                <c:pt idx="101">
                  <c:v>9.1251872808150729</c:v>
                </c:pt>
              </c:numCache>
            </c:numRef>
          </c:val>
          <c:extLst>
            <c:ext xmlns:c16="http://schemas.microsoft.com/office/drawing/2014/chart" uri="{C3380CC4-5D6E-409C-BE32-E72D297353CC}">
              <c16:uniqueId val="{00000006-233A-41B5-8BB2-34ABE25F7EBF}"/>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Your Trust</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Sheet1!$K$2:$K$103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6.2686301693259354</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7-233A-41B5-8BB2-34ABE25F7EBF}"/>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4031388193133736"/>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327406475169659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5.3043304836925227</c:v>
                </c:pt>
              </c:numCache>
            </c:numRef>
          </c:val>
          <c:extLst>
            <c:ext xmlns:c16="http://schemas.microsoft.com/office/drawing/2014/chart" uri="{C3380CC4-5D6E-409C-BE32-E72D297353CC}">
              <c16:uniqueId val="{00000000-FDB2-4638-A8CA-7EDD61BFEEE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DB2-4638-A8CA-7EDD61BFEEE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0.72799986944157347</c:v>
                </c:pt>
              </c:numCache>
            </c:numRef>
          </c:val>
          <c:extLst>
            <c:ext xmlns:c16="http://schemas.microsoft.com/office/drawing/2014/chart" uri="{C3380CC4-5D6E-409C-BE32-E72D297353CC}">
              <c16:uniqueId val="{00000002-FDB2-4638-A8CA-7EDD61BFEEE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0.21013593274879572</c:v>
                </c:pt>
              </c:numCache>
            </c:numRef>
          </c:val>
          <c:extLst>
            <c:ext xmlns:c16="http://schemas.microsoft.com/office/drawing/2014/chart" uri="{C3380CC4-5D6E-409C-BE32-E72D297353CC}">
              <c16:uniqueId val="{00000003-FDB2-4638-A8CA-7EDD61BFEEE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2.1937892094559706</c:v>
                </c:pt>
              </c:numCache>
            </c:numRef>
          </c:val>
          <c:extLst>
            <c:ext xmlns:c16="http://schemas.microsoft.com/office/drawing/2014/chart" uri="{C3380CC4-5D6E-409C-BE32-E72D297353CC}">
              <c16:uniqueId val="{00000004-FDB2-4638-A8CA-7EDD61BFEEE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0.21013593274879661</c:v>
                </c:pt>
              </c:numCache>
            </c:numRef>
          </c:val>
          <c:extLst>
            <c:ext xmlns:c16="http://schemas.microsoft.com/office/drawing/2014/chart" uri="{C3380CC4-5D6E-409C-BE32-E72D297353CC}">
              <c16:uniqueId val="{00000005-FDB2-4638-A8CA-7EDD61BFEEE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0.62632866345334115</c:v>
                </c:pt>
              </c:numCache>
            </c:numRef>
          </c:val>
          <c:extLst>
            <c:ext xmlns:c16="http://schemas.microsoft.com/office/drawing/2014/chart" uri="{C3380CC4-5D6E-409C-BE32-E72D297353CC}">
              <c16:uniqueId val="{00000006-FDB2-4638-A8CA-7EDD61BFEEE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FDB2-4638-A8CA-7EDD61BFEEE3}"/>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6.2863254886373472</c:v>
                </c:pt>
              </c:numCache>
            </c:numRef>
          </c:xVal>
          <c:yVal>
            <c:numLit>
              <c:formatCode>General</c:formatCode>
              <c:ptCount val="1"/>
              <c:pt idx="0">
                <c:v>1</c:v>
              </c:pt>
            </c:numLit>
          </c:yVal>
          <c:smooth val="0"/>
          <c:extLst>
            <c:ext xmlns:c16="http://schemas.microsoft.com/office/drawing/2014/chart" uri="{C3380CC4-5D6E-409C-BE32-E72D297353CC}">
              <c16:uniqueId val="{00000008-FDB2-4638-A8CA-7EDD61BFEEE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DB2-4638-A8CA-7EDD61BFEEE3}"/>
              </c:ext>
            </c:extLst>
          </c:dPt>
          <c:xVal>
            <c:numRef>
              <c:f>Sheet1!$B$12</c:f>
              <c:numCache>
                <c:formatCode>0.0</c:formatCode>
                <c:ptCount val="1"/>
                <c:pt idx="0">
                  <c:v>7.3393608906108776</c:v>
                </c:pt>
              </c:numCache>
            </c:numRef>
          </c:xVal>
          <c:yVal>
            <c:numLit>
              <c:formatCode>General</c:formatCode>
              <c:ptCount val="1"/>
              <c:pt idx="0">
                <c:v>1</c:v>
              </c:pt>
            </c:numLit>
          </c:yVal>
          <c:smooth val="0"/>
          <c:extLst>
            <c:ext xmlns:c16="http://schemas.microsoft.com/office/drawing/2014/chart" uri="{C3380CC4-5D6E-409C-BE32-E72D297353CC}">
              <c16:uniqueId val="{0000000A-FDB2-4638-A8CA-7EDD61BFEEE3}"/>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DB2-4638-A8CA-7EDD61BFEEE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Q31. Were you given enough information about the care and treatment you would receive while on a virtual ward?</c:v>
                  </c:pt>
                </c15:dlblRangeCache>
              </c15:datalabelsRange>
            </c:ext>
            <c:ext xmlns:c16="http://schemas.microsoft.com/office/drawing/2014/chart" uri="{C3380CC4-5D6E-409C-BE32-E72D297353CC}">
              <c16:uniqueId val="{0000000C-FDB2-4638-A8CA-7EDD61BFEEE3}"/>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4.6201392467403846</c:v>
                </c:pt>
              </c:numCache>
            </c:numRef>
          </c:val>
          <c:extLst>
            <c:ext xmlns:c16="http://schemas.microsoft.com/office/drawing/2014/chart" uri="{C3380CC4-5D6E-409C-BE32-E72D297353CC}">
              <c16:uniqueId val="{00000000-B232-4244-A766-8A946C0328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0.23077338762951172</c:v>
                </c:pt>
              </c:numCache>
            </c:numRef>
          </c:val>
          <c:extLst>
            <c:ext xmlns:c16="http://schemas.microsoft.com/office/drawing/2014/chart" uri="{C3380CC4-5D6E-409C-BE32-E72D297353CC}">
              <c16:uniqueId val="{00000001-B232-4244-A766-8A946C0328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0.70567447566141972</c:v>
                </c:pt>
              </c:numCache>
            </c:numRef>
          </c:val>
          <c:extLst>
            <c:ext xmlns:c16="http://schemas.microsoft.com/office/drawing/2014/chart" uri="{C3380CC4-5D6E-409C-BE32-E72D297353CC}">
              <c16:uniqueId val="{00000002-B232-4244-A766-8A946C0328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0.19673676782086957</c:v>
                </c:pt>
              </c:numCache>
            </c:numRef>
          </c:val>
          <c:extLst>
            <c:ext xmlns:c16="http://schemas.microsoft.com/office/drawing/2014/chart" uri="{C3380CC4-5D6E-409C-BE32-E72D297353CC}">
              <c16:uniqueId val="{00000003-B232-4244-A766-8A946C0328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2.0539038359737347</c:v>
                </c:pt>
              </c:numCache>
            </c:numRef>
          </c:val>
          <c:extLst>
            <c:ext xmlns:c16="http://schemas.microsoft.com/office/drawing/2014/chart" uri="{C3380CC4-5D6E-409C-BE32-E72D297353CC}">
              <c16:uniqueId val="{00000004-B232-4244-A766-8A946C0328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0.19673676782086957</c:v>
                </c:pt>
              </c:numCache>
            </c:numRef>
          </c:val>
          <c:extLst>
            <c:ext xmlns:c16="http://schemas.microsoft.com/office/drawing/2014/chart" uri="{C3380CC4-5D6E-409C-BE32-E72D297353CC}">
              <c16:uniqueId val="{00000005-B232-4244-A766-8A946C0328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0.70567447566141972</c:v>
                </c:pt>
              </c:numCache>
            </c:numRef>
          </c:val>
          <c:extLst>
            <c:ext xmlns:c16="http://schemas.microsoft.com/office/drawing/2014/chart" uri="{C3380CC4-5D6E-409C-BE32-E72D297353CC}">
              <c16:uniqueId val="{00000006-B232-4244-A766-8A946C0328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0.26801551278093427</c:v>
                </c:pt>
              </c:numCache>
            </c:numRef>
          </c:val>
          <c:extLst>
            <c:ext xmlns:c16="http://schemas.microsoft.com/office/drawing/2014/chart" uri="{C3380CC4-5D6E-409C-BE32-E72D297353CC}">
              <c16:uniqueId val="{00000007-B232-4244-A766-8A946C0328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6.2509348500145219</c:v>
                </c:pt>
              </c:numCache>
            </c:numRef>
          </c:xVal>
          <c:yVal>
            <c:numLit>
              <c:formatCode>General</c:formatCode>
              <c:ptCount val="1"/>
              <c:pt idx="0">
                <c:v>1</c:v>
              </c:pt>
            </c:numLit>
          </c:yVal>
          <c:smooth val="0"/>
          <c:extLst>
            <c:ext xmlns:c16="http://schemas.microsoft.com/office/drawing/2014/chart" uri="{C3380CC4-5D6E-409C-BE32-E72D297353CC}">
              <c16:uniqueId val="{00000008-B232-4244-A766-8A946C0328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232-4244-A766-8A946C0328E4}"/>
              </c:ext>
            </c:extLst>
          </c:dPt>
          <c:xVal>
            <c:numRef>
              <c:f>Sheet1!$B$12</c:f>
              <c:numCache>
                <c:formatCode>0.0</c:formatCode>
                <c:ptCount val="1"/>
                <c:pt idx="0">
                  <c:v>6.7802757958390529</c:v>
                </c:pt>
              </c:numCache>
            </c:numRef>
          </c:xVal>
          <c:yVal>
            <c:numLit>
              <c:formatCode>General</c:formatCode>
              <c:ptCount val="1"/>
              <c:pt idx="0">
                <c:v>1</c:v>
              </c:pt>
            </c:numLit>
          </c:yVal>
          <c:smooth val="0"/>
          <c:extLst>
            <c:ext xmlns:c16="http://schemas.microsoft.com/office/drawing/2014/chart" uri="{C3380CC4-5D6E-409C-BE32-E72D297353CC}">
              <c16:uniqueId val="{0000000A-B232-4244-A766-8A946C0328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232-4244-A766-8A946C0328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Q30. Before being admitted onto a virtual ward, did hospital staff give you information about the risks and benefits of continuing your treatment on a virtual ward?</c:v>
                  </c:pt>
                </c15:dlblRangeCache>
              </c15:datalabelsRange>
            </c:ext>
            <c:ext xmlns:c16="http://schemas.microsoft.com/office/drawing/2014/chart" uri="{C3380CC4-5D6E-409C-BE32-E72D297353CC}">
              <c16:uniqueId val="{0000000C-B232-4244-A766-8A946C0328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Northampton General Hospital NHS Trust</c:v>
                </c:pt>
                <c:pt idx="2">
                  <c:v>The Shrewsbury And Telford Hospital NHS Trust</c:v>
                </c:pt>
                <c:pt idx="3">
                  <c:v>Sandwell and West Birmingham Hospitals NHS Trust</c:v>
                </c:pt>
                <c:pt idx="4">
                  <c:v>United Lincolnshire Teaching Hospitals NHS Trust</c:v>
                </c:pt>
              </c:strCache>
            </c:strRef>
          </c:cat>
          <c:val>
            <c:numRef>
              <c:f>Sheet1!$B$2:$B$6</c:f>
              <c:numCache>
                <c:formatCode>0.0</c:formatCode>
                <c:ptCount val="5"/>
                <c:pt idx="0">
                  <c:v>6.0586175060012417</c:v>
                </c:pt>
                <c:pt idx="1">
                  <c:v>6.5115202835134154</c:v>
                </c:pt>
                <c:pt idx="2">
                  <c:v>6.5867714541857358</c:v>
                </c:pt>
                <c:pt idx="3">
                  <c:v>6.6198418248449942</c:v>
                </c:pt>
                <c:pt idx="4">
                  <c:v>6.6442600303454684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E34-4660-812C-03E8848AD3A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Northampton General Hospital NHS Trust</c:v>
                </c:pt>
                <c:pt idx="2">
                  <c:v>The Shrewsbury And Telford Hospital NHS Trust</c:v>
                </c:pt>
                <c:pt idx="3">
                  <c:v>Sandwell and West Birmingham Hospitals NHS Trust</c:v>
                </c:pt>
                <c:pt idx="4">
                  <c:v>United Lincolnshire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E34-4660-812C-03E8848AD3A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George Eliot Hospital NHS Trust</c:v>
                </c:pt>
                <c:pt idx="3">
                  <c:v>South Warwickshire University NHS Foundation Trust</c:v>
                </c:pt>
                <c:pt idx="4">
                  <c:v>University Hospitals of Leicester NHS Trust</c:v>
                </c:pt>
              </c:strCache>
            </c:strRef>
          </c:cat>
          <c:val>
            <c:numRef>
              <c:f>Sheet1!$B$2:$B$6</c:f>
              <c:numCache>
                <c:formatCode>0.0</c:formatCode>
                <c:ptCount val="5"/>
                <c:pt idx="0">
                  <c:v>8.2000471088769231</c:v>
                </c:pt>
                <c:pt idx="1">
                  <c:v>8.1175978593990994</c:v>
                </c:pt>
                <c:pt idx="2">
                  <c:v>7.3303995612822126</c:v>
                </c:pt>
                <c:pt idx="3">
                  <c:v>7.1790646969139233</c:v>
                </c:pt>
                <c:pt idx="4">
                  <c:v>7.1745530040207823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8F1-4449-A74D-532F54E2604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George Eliot Hospital NHS Trust</c:v>
                </c:pt>
                <c:pt idx="3">
                  <c:v>South Warwickshire University NHS Foundation Trust</c:v>
                </c:pt>
                <c:pt idx="4">
                  <c:v>University Hospitals of Leicester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8F1-4449-A74D-532F54E2604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Your Trust</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A0A7-47ED-8790-627FB0914449}"/>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Your Trust</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6.0586175060012417</c:v>
                </c:pt>
                <c:pt idx="1">
                  <c:v>6.4182622168479257</c:v>
                </c:pt>
                <c:pt idx="2">
                  <c:v>6.4191515871212594</c:v>
                </c:pt>
                <c:pt idx="3">
                  <c:v>6.4282984093121476</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A0A7-47ED-8790-627FB0914449}"/>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Your Trust</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6.4974342083169594</c:v>
                </c:pt>
                <c:pt idx="5">
                  <c:v>6.5036035092617581</c:v>
                </c:pt>
                <c:pt idx="6">
                  <c:v>6.5115202835134154</c:v>
                </c:pt>
                <c:pt idx="7">
                  <c:v>6.526571958826513</c:v>
                </c:pt>
                <c:pt idx="8">
                  <c:v>6.5401692058709129</c:v>
                </c:pt>
                <c:pt idx="9">
                  <c:v>6.5470320847566592</c:v>
                </c:pt>
                <c:pt idx="10">
                  <c:v>6.5616279809977129</c:v>
                </c:pt>
                <c:pt idx="11">
                  <c:v>6.5694448417081128</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A0A7-47ED-8790-627FB0914449}"/>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Your Trust</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6.5817711037600786</c:v>
                </c:pt>
                <c:pt idx="13">
                  <c:v>6.5867714541857358</c:v>
                </c:pt>
                <c:pt idx="14">
                  <c:v>6.6101046068535334</c:v>
                </c:pt>
                <c:pt idx="15">
                  <c:v>6.6198418248449942</c:v>
                </c:pt>
                <c:pt idx="16">
                  <c:v>6.6223357621883752</c:v>
                </c:pt>
                <c:pt idx="17">
                  <c:v>6.6336915020683422</c:v>
                </c:pt>
                <c:pt idx="18">
                  <c:v>6.6393628659601296</c:v>
                </c:pt>
                <c:pt idx="19">
                  <c:v>6.6404139729462424</c:v>
                </c:pt>
                <c:pt idx="20">
                  <c:v>6.6442600303454684</c:v>
                </c:pt>
                <c:pt idx="21">
                  <c:v>6.6462570042302103</c:v>
                </c:pt>
                <c:pt idx="22">
                  <c:v>6.6558920496088092</c:v>
                </c:pt>
                <c:pt idx="23">
                  <c:v>6.6583448310159801</c:v>
                </c:pt>
                <c:pt idx="24">
                  <c:v>6.6795313441946966</c:v>
                </c:pt>
                <c:pt idx="25">
                  <c:v>6.6974932175842907</c:v>
                </c:pt>
                <c:pt idx="26">
                  <c:v>6.7120146142836603</c:v>
                </c:pt>
                <c:pt idx="27">
                  <c:v>6.7309939969343056</c:v>
                </c:pt>
                <c:pt idx="28">
                  <c:v>6.7341948097963131</c:v>
                </c:pt>
                <c:pt idx="29">
                  <c:v>6.741561637630384</c:v>
                </c:pt>
                <c:pt idx="30">
                  <c:v>6.7461253301390576</c:v>
                </c:pt>
                <c:pt idx="31">
                  <c:v>6.749268104767121</c:v>
                </c:pt>
                <c:pt idx="32">
                  <c:v>6.7512301313365084</c:v>
                </c:pt>
                <c:pt idx="33">
                  <c:v>6.7652280207683484</c:v>
                </c:pt>
                <c:pt idx="34">
                  <c:v>6.772309812305374</c:v>
                </c:pt>
                <c:pt idx="35">
                  <c:v>6.7846799473284696</c:v>
                </c:pt>
                <c:pt idx="36">
                  <c:v>6.7868310149988993</c:v>
                </c:pt>
                <c:pt idx="37">
                  <c:v>6.7967490035348241</c:v>
                </c:pt>
                <c:pt idx="38">
                  <c:v>6.8061622715341104</c:v>
                </c:pt>
                <c:pt idx="39">
                  <c:v>6.8168562922272136</c:v>
                </c:pt>
                <c:pt idx="40">
                  <c:v>6.8200615338607724</c:v>
                </c:pt>
                <c:pt idx="41">
                  <c:v>6.8273513642581456</c:v>
                </c:pt>
                <c:pt idx="42">
                  <c:v>6.8325470880403998</c:v>
                </c:pt>
                <c:pt idx="43">
                  <c:v>6.8351806934805657</c:v>
                </c:pt>
                <c:pt idx="44">
                  <c:v>6.8401948824352026</c:v>
                </c:pt>
                <c:pt idx="45">
                  <c:v>6.8413088859095952</c:v>
                </c:pt>
                <c:pt idx="46">
                  <c:v>6.8458142705998464</c:v>
                </c:pt>
                <c:pt idx="47">
                  <c:v>6.8505167124409114</c:v>
                </c:pt>
                <c:pt idx="48">
                  <c:v>6.8719808147496906</c:v>
                </c:pt>
                <c:pt idx="49">
                  <c:v>6.8856912209388419</c:v>
                </c:pt>
                <c:pt idx="50">
                  <c:v>6.8930027063342578</c:v>
                </c:pt>
                <c:pt idx="51">
                  <c:v>6.8932190254096737</c:v>
                </c:pt>
                <c:pt idx="52">
                  <c:v>6.8979038572269422</c:v>
                </c:pt>
                <c:pt idx="53">
                  <c:v>6.9013259194254957</c:v>
                </c:pt>
                <c:pt idx="54">
                  <c:v>6.9025198903570972</c:v>
                </c:pt>
                <c:pt idx="55">
                  <c:v>6.9052340619503587</c:v>
                </c:pt>
                <c:pt idx="56">
                  <c:v>6.9141593604773126</c:v>
                </c:pt>
                <c:pt idx="57">
                  <c:v>6.9284995782904284</c:v>
                </c:pt>
                <c:pt idx="58">
                  <c:v>6.9339858215133114</c:v>
                </c:pt>
                <c:pt idx="59">
                  <c:v>6.939706786321878</c:v>
                </c:pt>
                <c:pt idx="60">
                  <c:v>6.9432569145431087</c:v>
                </c:pt>
                <c:pt idx="61">
                  <c:v>6.9438364712780301</c:v>
                </c:pt>
                <c:pt idx="62">
                  <c:v>6.9445959018376806</c:v>
                </c:pt>
                <c:pt idx="63">
                  <c:v>6.9576480723442273</c:v>
                </c:pt>
                <c:pt idx="64">
                  <c:v>6.9641440695419048</c:v>
                </c:pt>
                <c:pt idx="65">
                  <c:v>6.96425066655934</c:v>
                </c:pt>
                <c:pt idx="66">
                  <c:v>6.9749334566600689</c:v>
                </c:pt>
                <c:pt idx="67">
                  <c:v>6.9781694691529177</c:v>
                </c:pt>
                <c:pt idx="68">
                  <c:v>6.9831212802217122</c:v>
                </c:pt>
                <c:pt idx="69">
                  <c:v>6.9952747863629794</c:v>
                </c:pt>
                <c:pt idx="70">
                  <c:v>6.9963418199186513</c:v>
                </c:pt>
                <c:pt idx="71">
                  <c:v>6.997452628433237</c:v>
                </c:pt>
                <c:pt idx="72">
                  <c:v>7.0024553921053974</c:v>
                </c:pt>
                <c:pt idx="73">
                  <c:v>7.0024607813449853</c:v>
                </c:pt>
                <c:pt idx="74">
                  <c:v>7.0078767820118983</c:v>
                </c:pt>
                <c:pt idx="75">
                  <c:v>7.0175362795712282</c:v>
                </c:pt>
                <c:pt idx="76">
                  <c:v>7.0191849467169041</c:v>
                </c:pt>
                <c:pt idx="77">
                  <c:v>7.0236468440114868</c:v>
                </c:pt>
                <c:pt idx="78">
                  <c:v>7.0297080288774367</c:v>
                </c:pt>
                <c:pt idx="79">
                  <c:v>7.0517397465410552</c:v>
                </c:pt>
                <c:pt idx="80">
                  <c:v>7.0521164051116898</c:v>
                </c:pt>
                <c:pt idx="81">
                  <c:v>7.0598344408426881</c:v>
                </c:pt>
                <c:pt idx="82">
                  <c:v>7.0606464696391766</c:v>
                </c:pt>
                <c:pt idx="83">
                  <c:v>7.0639850564665734</c:v>
                </c:pt>
                <c:pt idx="84">
                  <c:v>7.0716511185536044</c:v>
                </c:pt>
                <c:pt idx="85">
                  <c:v>7.0719151343968143</c:v>
                </c:pt>
                <c:pt idx="86">
                  <c:v>7.0780262350137031</c:v>
                </c:pt>
                <c:pt idx="87">
                  <c:v>7.0789065032557774</c:v>
                </c:pt>
                <c:pt idx="88">
                  <c:v>7.0840843898133983</c:v>
                </c:pt>
                <c:pt idx="89">
                  <c:v>7.0842618127758099</c:v>
                </c:pt>
                <c:pt idx="90">
                  <c:v>7.0864752270396494</c:v>
                </c:pt>
                <c:pt idx="91">
                  <c:v>7.088464325303689</c:v>
                </c:pt>
                <c:pt idx="92">
                  <c:v>7.0905863916241101</c:v>
                </c:pt>
                <c:pt idx="93">
                  <c:v>7.1051703186383621</c:v>
                </c:pt>
                <c:pt idx="94">
                  <c:v>7.1098327905132672</c:v>
                </c:pt>
                <c:pt idx="95">
                  <c:v>7.143739175337803</c:v>
                </c:pt>
                <c:pt idx="96">
                  <c:v>7.1454904790156144</c:v>
                </c:pt>
                <c:pt idx="97">
                  <c:v>7.1482700280474321</c:v>
                </c:pt>
                <c:pt idx="98">
                  <c:v>7.1558059295560481</c:v>
                </c:pt>
                <c:pt idx="99">
                  <c:v>7.1745530040207823</c:v>
                </c:pt>
                <c:pt idx="100">
                  <c:v>7.1787834462418951</c:v>
                </c:pt>
                <c:pt idx="101">
                  <c:v>7.1790646969139233</c:v>
                </c:pt>
                <c:pt idx="102">
                  <c:v>7.1825596013521888</c:v>
                </c:pt>
                <c:pt idx="103">
                  <c:v>7.1926761853052987</c:v>
                </c:pt>
                <c:pt idx="104">
                  <c:v>7.193887791721763</c:v>
                </c:pt>
                <c:pt idx="105">
                  <c:v>7.2045610870195276</c:v>
                </c:pt>
                <c:pt idx="106">
                  <c:v>7.2212875923462869</c:v>
                </c:pt>
                <c:pt idx="107">
                  <c:v>7.2374543420126791</c:v>
                </c:pt>
                <c:pt idx="108">
                  <c:v>7.260740821834804</c:v>
                </c:pt>
                <c:pt idx="109">
                  <c:v>7.2677255689539919</c:v>
                </c:pt>
                <c:pt idx="110">
                  <c:v>7.2825664828987167</c:v>
                </c:pt>
                <c:pt idx="111">
                  <c:v>7.3168705939169598</c:v>
                </c:pt>
                <c:pt idx="112">
                  <c:v>7.3303995612822126</c:v>
                </c:pt>
                <c:pt idx="113">
                  <c:v>7.3465157735620874</c:v>
                </c:pt>
                <c:pt idx="114">
                  <c:v>7.3738985382246556</c:v>
                </c:pt>
                <c:pt idx="115">
                  <c:v>7.3852975810002199</c:v>
                </c:pt>
                <c:pt idx="116">
                  <c:v>7.5948631391278134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A0A7-47ED-8790-627FB0914449}"/>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Your Trust</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7.4103345859008192</c:v>
                </c:pt>
                <c:pt idx="118">
                  <c:v>7.4128113148251096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A0A7-47ED-8790-627FB0914449}"/>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Your Trust</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7.65098651615543</c:v>
                </c:pt>
                <c:pt idx="120">
                  <c:v>7.7232571600924622</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A0A7-47ED-8790-627FB0914449}"/>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Your Trust</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7.7466911731148764</c:v>
                </c:pt>
                <c:pt idx="122">
                  <c:v>7.7470016505733623</c:v>
                </c:pt>
                <c:pt idx="123">
                  <c:v>7.9343387937017056</c:v>
                </c:pt>
                <c:pt idx="124">
                  <c:v>8.1175978593990994</c:v>
                </c:pt>
                <c:pt idx="125">
                  <c:v>8.15111920823073</c:v>
                </c:pt>
                <c:pt idx="126">
                  <c:v>8.2000471088769231</c:v>
                </c:pt>
                <c:pt idx="127">
                  <c:v>8.2155457010340029</c:v>
                </c:pt>
                <c:pt idx="128">
                  <c:v>8.2943186391428885</c:v>
                </c:pt>
                <c:pt idx="129">
                  <c:v>8.3988562827794571</c:v>
                </c:pt>
              </c:numCache>
            </c:numRef>
          </c:val>
          <c:extLst>
            <c:ext xmlns:c16="http://schemas.microsoft.com/office/drawing/2014/chart" uri="{C3380CC4-5D6E-409C-BE32-E72D297353CC}">
              <c16:uniqueId val="{00000006-A0A7-47ED-8790-627FB0914449}"/>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Your Trust</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6.5867714541857358</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A0A7-47ED-8790-627FB0914449}"/>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9023400962811887"/>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6.2085051385348926</c:v>
                </c:pt>
              </c:numCache>
            </c:numRef>
          </c:val>
          <c:extLst>
            <c:ext xmlns:c16="http://schemas.microsoft.com/office/drawing/2014/chart" uri="{C3380CC4-5D6E-409C-BE32-E72D297353CC}">
              <c16:uniqueId val="{00000000-5166-46A2-8C60-1551D072136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166-46A2-8C60-1551D072136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0.157321776597521</c:v>
                </c:pt>
              </c:numCache>
            </c:numRef>
          </c:val>
          <c:extLst>
            <c:ext xmlns:c16="http://schemas.microsoft.com/office/drawing/2014/chart" uri="{C3380CC4-5D6E-409C-BE32-E72D297353CC}">
              <c16:uniqueId val="{00000002-5166-46A2-8C60-1551D072136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9.3594230990733607E-2</c:v>
                </c:pt>
              </c:numCache>
            </c:numRef>
          </c:val>
          <c:extLst>
            <c:ext xmlns:c16="http://schemas.microsoft.com/office/drawing/2014/chart" uri="{C3380CC4-5D6E-409C-BE32-E72D297353CC}">
              <c16:uniqueId val="{00000003-5166-46A2-8C60-1551D072136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0.97711044146006643</c:v>
                </c:pt>
              </c:numCache>
            </c:numRef>
          </c:val>
          <c:extLst>
            <c:ext xmlns:c16="http://schemas.microsoft.com/office/drawing/2014/chart" uri="{C3380CC4-5D6E-409C-BE32-E72D297353CC}">
              <c16:uniqueId val="{00000004-5166-46A2-8C60-1551D072136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9.3594230990732719E-2</c:v>
                </c:pt>
              </c:numCache>
            </c:numRef>
          </c:val>
          <c:extLst>
            <c:ext xmlns:c16="http://schemas.microsoft.com/office/drawing/2014/chart" uri="{C3380CC4-5D6E-409C-BE32-E72D297353CC}">
              <c16:uniqueId val="{00000005-5166-46A2-8C60-1551D072136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0.33571284417692127</c:v>
                </c:pt>
              </c:numCache>
            </c:numRef>
          </c:val>
          <c:extLst>
            <c:ext xmlns:c16="http://schemas.microsoft.com/office/drawing/2014/chart" uri="{C3380CC4-5D6E-409C-BE32-E72D297353CC}">
              <c16:uniqueId val="{00000006-5166-46A2-8C60-1551D072136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0.51165916675350864</c:v>
                </c:pt>
              </c:numCache>
            </c:numRef>
          </c:val>
          <c:extLst>
            <c:ext xmlns:c16="http://schemas.microsoft.com/office/drawing/2014/chart" uri="{C3380CC4-5D6E-409C-BE32-E72D297353CC}">
              <c16:uniqueId val="{00000007-5166-46A2-8C60-1551D0721363}"/>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6.4743688686159544</c:v>
                </c:pt>
              </c:numCache>
            </c:numRef>
          </c:xVal>
          <c:yVal>
            <c:numLit>
              <c:formatCode>General</c:formatCode>
              <c:ptCount val="1"/>
              <c:pt idx="0">
                <c:v>1</c:v>
              </c:pt>
            </c:numLit>
          </c:yVal>
          <c:smooth val="0"/>
          <c:extLst>
            <c:ext xmlns:c16="http://schemas.microsoft.com/office/drawing/2014/chart" uri="{C3380CC4-5D6E-409C-BE32-E72D297353CC}">
              <c16:uniqueId val="{00000008-5166-46A2-8C60-1551D072136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166-46A2-8C60-1551D0721363}"/>
              </c:ext>
            </c:extLst>
          </c:dPt>
          <c:xVal>
            <c:numRef>
              <c:f>Sheet1!$B$12</c:f>
              <c:numCache>
                <c:formatCode>0.0</c:formatCode>
                <c:ptCount val="1"/>
                <c:pt idx="0">
                  <c:v>6.9479763668531804</c:v>
                </c:pt>
              </c:numCache>
            </c:numRef>
          </c:xVal>
          <c:yVal>
            <c:numLit>
              <c:formatCode>General</c:formatCode>
              <c:ptCount val="1"/>
              <c:pt idx="0">
                <c:v>1</c:v>
              </c:pt>
            </c:numLit>
          </c:yVal>
          <c:smooth val="0"/>
          <c:extLst>
            <c:ext xmlns:c16="http://schemas.microsoft.com/office/drawing/2014/chart" uri="{C3380CC4-5D6E-409C-BE32-E72D297353CC}">
              <c16:uniqueId val="{0000000A-5166-46A2-8C60-1551D0721363}"/>
            </c:ext>
          </c:extLst>
        </c:ser>
        <c:ser>
          <c:idx val="9"/>
          <c:order val="10"/>
          <c:tx>
            <c:v>label</c:v>
          </c:tx>
          <c:spPr>
            <a:ln w="25400" cap="rnd">
              <a:noFill/>
              <a:round/>
            </a:ln>
            <a:effectLst/>
          </c:spPr>
          <c:marker>
            <c:symbol val="none"/>
          </c:marker>
          <c:dLbls>
            <c:dLbl>
              <c:idx val="0"/>
              <c:tx>
                <c:rich>
                  <a:bodyPr/>
                  <a:lstStyle/>
                  <a:p>
                    <a:fld id="{B86C74C3-F3AB-4ECC-AA9D-B3576DF6A81B}"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166-46A2-8C60-1551D072136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Q35. Were you given enough notice about when you were going to leave hospital?</c:v>
                  </c:pt>
                </c15:dlblRangeCache>
              </c15:datalabelsRange>
            </c:ext>
            <c:ext xmlns:c16="http://schemas.microsoft.com/office/drawing/2014/chart" uri="{C3380CC4-5D6E-409C-BE32-E72D297353CC}">
              <c16:uniqueId val="{0000000C-5166-46A2-8C60-1551D0721363}"/>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6.0620258563080638</c:v>
                </c:pt>
              </c:numCache>
            </c:numRef>
          </c:val>
          <c:extLst>
            <c:ext xmlns:c16="http://schemas.microsoft.com/office/drawing/2014/chart" uri="{C3380CC4-5D6E-409C-BE32-E72D297353CC}">
              <c16:uniqueId val="{00000000-7512-431B-8F56-99D0DD0D3D4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0.99302155529431957</c:v>
                </c:pt>
              </c:numCache>
            </c:numRef>
          </c:val>
          <c:extLst>
            <c:ext xmlns:c16="http://schemas.microsoft.com/office/drawing/2014/chart" uri="{C3380CC4-5D6E-409C-BE32-E72D297353CC}">
              <c16:uniqueId val="{00000001-7512-431B-8F56-99D0DD0D3D4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0.44746689328188705</c:v>
                </c:pt>
              </c:numCache>
            </c:numRef>
          </c:val>
          <c:extLst>
            <c:ext xmlns:c16="http://schemas.microsoft.com/office/drawing/2014/chart" uri="{C3380CC4-5D6E-409C-BE32-E72D297353CC}">
              <c16:uniqueId val="{00000002-7512-431B-8F56-99D0DD0D3D4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0.1247504243491484</c:v>
                </c:pt>
              </c:numCache>
            </c:numRef>
          </c:val>
          <c:extLst>
            <c:ext xmlns:c16="http://schemas.microsoft.com/office/drawing/2014/chart" uri="{C3380CC4-5D6E-409C-BE32-E72D297353CC}">
              <c16:uniqueId val="{00000003-7512-431B-8F56-99D0DD0D3D4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1.3023766627261111</c:v>
                </c:pt>
              </c:numCache>
            </c:numRef>
          </c:val>
          <c:extLst>
            <c:ext xmlns:c16="http://schemas.microsoft.com/office/drawing/2014/chart" uri="{C3380CC4-5D6E-409C-BE32-E72D297353CC}">
              <c16:uniqueId val="{00000004-7512-431B-8F56-99D0DD0D3D4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0.1247504243491484</c:v>
                </c:pt>
              </c:numCache>
            </c:numRef>
          </c:val>
          <c:extLst>
            <c:ext xmlns:c16="http://schemas.microsoft.com/office/drawing/2014/chart" uri="{C3380CC4-5D6E-409C-BE32-E72D297353CC}">
              <c16:uniqueId val="{00000005-7512-431B-8F56-99D0DD0D3D4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0.44746689328188616</c:v>
                </c:pt>
              </c:numCache>
            </c:numRef>
          </c:val>
          <c:extLst>
            <c:ext xmlns:c16="http://schemas.microsoft.com/office/drawing/2014/chart" uri="{C3380CC4-5D6E-409C-BE32-E72D297353CC}">
              <c16:uniqueId val="{00000006-7512-431B-8F56-99D0DD0D3D4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0.19913253118048324</c:v>
                </c:pt>
              </c:numCache>
            </c:numRef>
          </c:val>
          <c:extLst>
            <c:ext xmlns:c16="http://schemas.microsoft.com/office/drawing/2014/chart" uri="{C3380CC4-5D6E-409C-BE32-E72D297353CC}">
              <c16:uniqueId val="{00000007-7512-431B-8F56-99D0DD0D3D49}"/>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8.026259496339776</c:v>
                </c:pt>
              </c:numCache>
            </c:numRef>
          </c:xVal>
          <c:yVal>
            <c:numLit>
              <c:formatCode>General</c:formatCode>
              <c:ptCount val="1"/>
              <c:pt idx="0">
                <c:v>1</c:v>
              </c:pt>
            </c:numLit>
          </c:yVal>
          <c:smooth val="0"/>
          <c:extLst>
            <c:ext xmlns:c16="http://schemas.microsoft.com/office/drawing/2014/chart" uri="{C3380CC4-5D6E-409C-BE32-E72D297353CC}">
              <c16:uniqueId val="{00000008-7512-431B-8F56-99D0DD0D3D4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512-431B-8F56-99D0DD0D3D49}"/>
              </c:ext>
            </c:extLst>
          </c:dPt>
          <c:xVal>
            <c:numRef>
              <c:f>Sheet1!$B$12</c:f>
              <c:numCache>
                <c:formatCode>0.0</c:formatCode>
                <c:ptCount val="1"/>
                <c:pt idx="0">
                  <c:v>8.2784530605964743</c:v>
                </c:pt>
              </c:numCache>
            </c:numRef>
          </c:xVal>
          <c:yVal>
            <c:numLit>
              <c:formatCode>General</c:formatCode>
              <c:ptCount val="1"/>
              <c:pt idx="0">
                <c:v>1</c:v>
              </c:pt>
            </c:numLit>
          </c:yVal>
          <c:smooth val="0"/>
          <c:extLst>
            <c:ext xmlns:c16="http://schemas.microsoft.com/office/drawing/2014/chart" uri="{C3380CC4-5D6E-409C-BE32-E72D297353CC}">
              <c16:uniqueId val="{0000000A-7512-431B-8F56-99D0DD0D3D49}"/>
            </c:ext>
          </c:extLst>
        </c:ser>
        <c:ser>
          <c:idx val="9"/>
          <c:order val="10"/>
          <c:tx>
            <c:v>label</c:v>
          </c:tx>
          <c:spPr>
            <a:ln w="25400" cap="rnd">
              <a:noFill/>
              <a:round/>
            </a:ln>
            <a:effectLst/>
          </c:spPr>
          <c:marker>
            <c:symbol val="none"/>
          </c:marker>
          <c:dLbls>
            <c:dLbl>
              <c:idx val="0"/>
              <c:tx>
                <c:rich>
                  <a:bodyPr/>
                  <a:lstStyle/>
                  <a:p>
                    <a:fld id="{17F7AD60-20AE-4188-90FB-F970B3E45841}"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512-431B-8F56-99D0DD0D3D4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Q34. Did hospital staff discuss with you whether you would need any additional equipment in your home, or any changes to your home, after leaving the hospital?</c:v>
                  </c:pt>
                </c15:dlblRangeCache>
              </c15:datalabelsRange>
            </c:ext>
            <c:ext xmlns:c16="http://schemas.microsoft.com/office/drawing/2014/chart" uri="{C3380CC4-5D6E-409C-BE32-E72D297353CC}">
              <c16:uniqueId val="{0000000C-7512-431B-8F56-99D0DD0D3D49}"/>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4.6467361408260066</c:v>
                </c:pt>
              </c:numCache>
            </c:numRef>
          </c:val>
          <c:extLst>
            <c:ext xmlns:c16="http://schemas.microsoft.com/office/drawing/2014/chart" uri="{C3380CC4-5D6E-409C-BE32-E72D297353CC}">
              <c16:uniqueId val="{00000000-354E-432A-A7A5-6E79B1E73BA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0.18116713847114596</c:v>
                </c:pt>
              </c:numCache>
            </c:numRef>
          </c:val>
          <c:extLst>
            <c:ext xmlns:c16="http://schemas.microsoft.com/office/drawing/2014/chart" uri="{C3380CC4-5D6E-409C-BE32-E72D297353CC}">
              <c16:uniqueId val="{00000001-354E-432A-A7A5-6E79B1E73BA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0.35436975224969114</c:v>
                </c:pt>
              </c:numCache>
            </c:numRef>
          </c:val>
          <c:extLst>
            <c:ext xmlns:c16="http://schemas.microsoft.com/office/drawing/2014/chart" uri="{C3380CC4-5D6E-409C-BE32-E72D297353CC}">
              <c16:uniqueId val="{00000002-354E-432A-A7A5-6E79B1E73BA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9.8795637472562703E-2</c:v>
                </c:pt>
              </c:numCache>
            </c:numRef>
          </c:val>
          <c:extLst>
            <c:ext xmlns:c16="http://schemas.microsoft.com/office/drawing/2014/chart" uri="{C3380CC4-5D6E-409C-BE32-E72D297353CC}">
              <c16:uniqueId val="{00000003-354E-432A-A7A5-6E79B1E73BA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1.031412384324236</c:v>
                </c:pt>
              </c:numCache>
            </c:numRef>
          </c:val>
          <c:extLst>
            <c:ext xmlns:c16="http://schemas.microsoft.com/office/drawing/2014/chart" uri="{C3380CC4-5D6E-409C-BE32-E72D297353CC}">
              <c16:uniqueId val="{00000004-354E-432A-A7A5-6E79B1E73BA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9.8795637472562703E-2</c:v>
                </c:pt>
              </c:numCache>
            </c:numRef>
          </c:val>
          <c:extLst>
            <c:ext xmlns:c16="http://schemas.microsoft.com/office/drawing/2014/chart" uri="{C3380CC4-5D6E-409C-BE32-E72D297353CC}">
              <c16:uniqueId val="{00000005-354E-432A-A7A5-6E79B1E73BA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0.35436975224969025</c:v>
                </c:pt>
              </c:numCache>
            </c:numRef>
          </c:val>
          <c:extLst>
            <c:ext xmlns:c16="http://schemas.microsoft.com/office/drawing/2014/chart" uri="{C3380CC4-5D6E-409C-BE32-E72D297353CC}">
              <c16:uniqueId val="{00000006-354E-432A-A7A5-6E79B1E73BA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0.46654232084925962</c:v>
                </c:pt>
              </c:numCache>
            </c:numRef>
          </c:val>
          <c:extLst>
            <c:ext xmlns:c16="http://schemas.microsoft.com/office/drawing/2014/chart" uri="{C3380CC4-5D6E-409C-BE32-E72D297353CC}">
              <c16:uniqueId val="{00000007-354E-432A-A7A5-6E79B1E73BA3}"/>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5.1607427820775698</c:v>
                </c:pt>
              </c:numCache>
            </c:numRef>
          </c:xVal>
          <c:yVal>
            <c:numLit>
              <c:formatCode>General</c:formatCode>
              <c:ptCount val="1"/>
              <c:pt idx="0">
                <c:v>1</c:v>
              </c:pt>
            </c:numLit>
          </c:yVal>
          <c:smooth val="0"/>
          <c:extLst>
            <c:ext xmlns:c16="http://schemas.microsoft.com/office/drawing/2014/chart" uri="{C3380CC4-5D6E-409C-BE32-E72D297353CC}">
              <c16:uniqueId val="{00000008-354E-432A-A7A5-6E79B1E73BA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4E-432A-A7A5-6E79B1E73BA3}"/>
              </c:ext>
            </c:extLst>
          </c:dPt>
          <c:xVal>
            <c:numRef>
              <c:f>Sheet1!$B$12</c:f>
              <c:numCache>
                <c:formatCode>0.0</c:formatCode>
                <c:ptCount val="1"/>
                <c:pt idx="0">
                  <c:v>5.7967748611815244</c:v>
                </c:pt>
              </c:numCache>
            </c:numRef>
          </c:xVal>
          <c:yVal>
            <c:numLit>
              <c:formatCode>General</c:formatCode>
              <c:ptCount val="1"/>
              <c:pt idx="0">
                <c:v>1</c:v>
              </c:pt>
            </c:numLit>
          </c:yVal>
          <c:smooth val="0"/>
          <c:extLst>
            <c:ext xmlns:c16="http://schemas.microsoft.com/office/drawing/2014/chart" uri="{C3380CC4-5D6E-409C-BE32-E72D297353CC}">
              <c16:uniqueId val="{0000000A-354E-432A-A7A5-6E79B1E73BA3}"/>
            </c:ext>
          </c:extLst>
        </c:ser>
        <c:ser>
          <c:idx val="9"/>
          <c:order val="10"/>
          <c:tx>
            <c:v>label</c:v>
          </c:tx>
          <c:spPr>
            <a:ln w="25400" cap="rnd">
              <a:noFill/>
              <a:round/>
            </a:ln>
            <a:effectLst/>
          </c:spPr>
          <c:marker>
            <c:symbol val="none"/>
          </c:marker>
          <c:dLbls>
            <c:dLbl>
              <c:idx val="0"/>
              <c:tx>
                <c:rich>
                  <a:bodyPr/>
                  <a:lstStyle/>
                  <a:p>
                    <a:fld id="{ADB3EA72-FEAB-45C4-BBAC-5F271E415CA8}"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4E-432A-A7A5-6E79B1E73BA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Q33. To what extent did hospital staff involve your family or carers in discussions about you leaving the hospital?</c:v>
                  </c:pt>
                </c15:dlblRangeCache>
              </c15:datalabelsRange>
            </c:ext>
            <c:ext xmlns:c16="http://schemas.microsoft.com/office/drawing/2014/chart" uri="{C3380CC4-5D6E-409C-BE32-E72D297353CC}">
              <c16:uniqueId val="{0000000C-354E-432A-A7A5-6E79B1E73BA3}"/>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6.0605803916962158</c:v>
                </c:pt>
              </c:numCache>
            </c:numRef>
          </c:val>
          <c:extLst>
            <c:ext xmlns:c16="http://schemas.microsoft.com/office/drawing/2014/chart" uri="{C3380CC4-5D6E-409C-BE32-E72D297353CC}">
              <c16:uniqueId val="{00000000-CF34-4B95-9A63-059BFE82FC7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F34-4B95-9A63-059BFE82FC7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9.5963231367864665E-2</c:v>
                </c:pt>
              </c:numCache>
            </c:numRef>
          </c:val>
          <c:extLst>
            <c:ext xmlns:c16="http://schemas.microsoft.com/office/drawing/2014/chart" uri="{C3380CC4-5D6E-409C-BE32-E72D297353CC}">
              <c16:uniqueId val="{00000002-CF34-4B95-9A63-059BFE82FC7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8.9190426528288569E-2</c:v>
                </c:pt>
              </c:numCache>
            </c:numRef>
          </c:val>
          <c:extLst>
            <c:ext xmlns:c16="http://schemas.microsoft.com/office/drawing/2014/chart" uri="{C3380CC4-5D6E-409C-BE32-E72D297353CC}">
              <c16:uniqueId val="{00000003-CF34-4B95-9A63-059BFE82FC7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0.93113535008048132</c:v>
                </c:pt>
              </c:numCache>
            </c:numRef>
          </c:val>
          <c:extLst>
            <c:ext xmlns:c16="http://schemas.microsoft.com/office/drawing/2014/chart" uri="{C3380CC4-5D6E-409C-BE32-E72D297353CC}">
              <c16:uniqueId val="{00000004-CF34-4B95-9A63-059BFE82FC7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8.9190426528289457E-2</c:v>
                </c:pt>
              </c:numCache>
            </c:numRef>
          </c:val>
          <c:extLst>
            <c:ext xmlns:c16="http://schemas.microsoft.com/office/drawing/2014/chart" uri="{C3380CC4-5D6E-409C-BE32-E72D297353CC}">
              <c16:uniqueId val="{00000005-CF34-4B95-9A63-059BFE82FC7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0.31991685220566435</c:v>
                </c:pt>
              </c:numCache>
            </c:numRef>
          </c:val>
          <c:extLst>
            <c:ext xmlns:c16="http://schemas.microsoft.com/office/drawing/2014/chart" uri="{C3380CC4-5D6E-409C-BE32-E72D297353CC}">
              <c16:uniqueId val="{00000006-CF34-4B95-9A63-059BFE82FC7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0.54649483354591499</c:v>
                </c:pt>
              </c:numCache>
            </c:numRef>
          </c:val>
          <c:extLst>
            <c:ext xmlns:c16="http://schemas.microsoft.com/office/drawing/2014/chart" uri="{C3380CC4-5D6E-409C-BE32-E72D297353CC}">
              <c16:uniqueId val="{00000007-CF34-4B95-9A63-059BFE82FC7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6.1327102842504733</c:v>
                </c:pt>
              </c:numCache>
            </c:numRef>
          </c:xVal>
          <c:yVal>
            <c:numLit>
              <c:formatCode>General</c:formatCode>
              <c:ptCount val="1"/>
              <c:pt idx="0">
                <c:v>1</c:v>
              </c:pt>
            </c:numLit>
          </c:yVal>
          <c:smooth val="0"/>
          <c:extLst>
            <c:ext xmlns:c16="http://schemas.microsoft.com/office/drawing/2014/chart" uri="{C3380CC4-5D6E-409C-BE32-E72D297353CC}">
              <c16:uniqueId val="{00000008-CF34-4B95-9A63-059BFE82FC7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F34-4B95-9A63-059BFE82FC70}"/>
              </c:ext>
            </c:extLst>
          </c:dPt>
          <c:xVal>
            <c:numRef>
              <c:f>Sheet1!$B$12</c:f>
              <c:numCache>
                <c:formatCode>0.0</c:formatCode>
                <c:ptCount val="1"/>
                <c:pt idx="0">
                  <c:v>6.7113017246326097</c:v>
                </c:pt>
              </c:numCache>
            </c:numRef>
          </c:xVal>
          <c:yVal>
            <c:numLit>
              <c:formatCode>General</c:formatCode>
              <c:ptCount val="1"/>
              <c:pt idx="0">
                <c:v>1</c:v>
              </c:pt>
            </c:numLit>
          </c:yVal>
          <c:smooth val="0"/>
          <c:extLst>
            <c:ext xmlns:c16="http://schemas.microsoft.com/office/drawing/2014/chart" uri="{C3380CC4-5D6E-409C-BE32-E72D297353CC}">
              <c16:uniqueId val="{0000000A-CF34-4B95-9A63-059BFE82FC70}"/>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F34-4B95-9A63-059BFE82FC7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Q32. To what extent did hospital staff involve you in decisions about leaving the hospital?</c:v>
                  </c:pt>
                </c15:dlblRangeCache>
              </c15:datalabelsRange>
            </c:ext>
            <c:ext xmlns:c16="http://schemas.microsoft.com/office/drawing/2014/chart" uri="{C3380CC4-5D6E-409C-BE32-E72D297353CC}">
              <c16:uniqueId val="{0000000C-CF34-4B95-9A63-059BFE82FC7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0.0</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23A-4C0F-AEEE-EB2F663B85B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3.6565679796833139</c:v>
                </c:pt>
              </c:numCache>
            </c:numRef>
          </c:val>
          <c:extLst>
            <c:ext xmlns:c16="http://schemas.microsoft.com/office/drawing/2014/chart" uri="{C3380CC4-5D6E-409C-BE32-E72D297353CC}">
              <c16:uniqueId val="{00000000-003B-40B4-8496-F12E4C03015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3B-40B4-8496-F12E4C03015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0.1043066605670111</c:v>
                </c:pt>
              </c:numCache>
            </c:numRef>
          </c:val>
          <c:extLst>
            <c:ext xmlns:c16="http://schemas.microsoft.com/office/drawing/2014/chart" uri="{C3380CC4-5D6E-409C-BE32-E72D297353CC}">
              <c16:uniqueId val="{00000002-003B-40B4-8496-F12E4C03015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0.11945618322389384</c:v>
                </c:pt>
              </c:numCache>
            </c:numRef>
          </c:val>
          <c:extLst>
            <c:ext xmlns:c16="http://schemas.microsoft.com/office/drawing/2014/chart" uri="{C3380CC4-5D6E-409C-BE32-E72D297353CC}">
              <c16:uniqueId val="{00000003-003B-40B4-8496-F12E4C03015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1.2471055394064998</c:v>
                </c:pt>
              </c:numCache>
            </c:numRef>
          </c:val>
          <c:extLst>
            <c:ext xmlns:c16="http://schemas.microsoft.com/office/drawing/2014/chart" uri="{C3380CC4-5D6E-409C-BE32-E72D297353CC}">
              <c16:uniqueId val="{00000004-003B-40B4-8496-F12E4C03015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0.11945618322389429</c:v>
                </c:pt>
              </c:numCache>
            </c:numRef>
          </c:val>
          <c:extLst>
            <c:ext xmlns:c16="http://schemas.microsoft.com/office/drawing/2014/chart" uri="{C3380CC4-5D6E-409C-BE32-E72D297353CC}">
              <c16:uniqueId val="{00000005-003B-40B4-8496-F12E4C03015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0.42847699692712826</c:v>
                </c:pt>
              </c:numCache>
            </c:numRef>
          </c:val>
          <c:extLst>
            <c:ext xmlns:c16="http://schemas.microsoft.com/office/drawing/2014/chart" uri="{C3380CC4-5D6E-409C-BE32-E72D297353CC}">
              <c16:uniqueId val="{00000006-003B-40B4-8496-F12E4C03015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0.64257628515792664</c:v>
                </c:pt>
              </c:numCache>
            </c:numRef>
          </c:val>
          <c:extLst>
            <c:ext xmlns:c16="http://schemas.microsoft.com/office/drawing/2014/chart" uri="{C3380CC4-5D6E-409C-BE32-E72D297353CC}">
              <c16:uniqueId val="{00000007-003B-40B4-8496-F12E4C03015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4.0858836718894089</c:v>
                </c:pt>
              </c:numCache>
            </c:numRef>
          </c:xVal>
          <c:yVal>
            <c:numLit>
              <c:formatCode>General</c:formatCode>
              <c:ptCount val="1"/>
              <c:pt idx="0">
                <c:v>1</c:v>
              </c:pt>
            </c:numLit>
          </c:yVal>
          <c:smooth val="0"/>
          <c:extLst>
            <c:ext xmlns:c16="http://schemas.microsoft.com/office/drawing/2014/chart" uri="{C3380CC4-5D6E-409C-BE32-E72D297353CC}">
              <c16:uniqueId val="{00000008-003B-40B4-8496-F12E4C03015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3B-40B4-8496-F12E4C030156}"/>
              </c:ext>
            </c:extLst>
          </c:dPt>
          <c:xVal>
            <c:numRef>
              <c:f>Sheet1!$B$12</c:f>
              <c:numCache>
                <c:formatCode>0.0</c:formatCode>
                <c:ptCount val="1"/>
                <c:pt idx="0">
                  <c:v>4.503883593177469</c:v>
                </c:pt>
              </c:numCache>
            </c:numRef>
          </c:xVal>
          <c:yVal>
            <c:numLit>
              <c:formatCode>General</c:formatCode>
              <c:ptCount val="1"/>
              <c:pt idx="0">
                <c:v>1</c:v>
              </c:pt>
            </c:numLit>
          </c:yVal>
          <c:smooth val="0"/>
          <c:extLst>
            <c:ext xmlns:c16="http://schemas.microsoft.com/office/drawing/2014/chart" uri="{C3380CC4-5D6E-409C-BE32-E72D297353CC}">
              <c16:uniqueId val="{0000000A-003B-40B4-8496-F12E4C03015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3B-40B4-8496-F12E4C03015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Q39. Thinking about any medicine you were to take at home, were you given any of the following?</c:v>
                  </c:pt>
                </c15:dlblRangeCache>
              </c15:datalabelsRange>
            </c:ext>
            <c:ext xmlns:c16="http://schemas.microsoft.com/office/drawing/2014/chart" uri="{C3380CC4-5D6E-409C-BE32-E72D297353CC}">
              <c16:uniqueId val="{0000000C-003B-40B4-8496-F12E4C03015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4.9624093900450514</c:v>
                </c:pt>
              </c:numCache>
            </c:numRef>
          </c:val>
          <c:extLst>
            <c:ext xmlns:c16="http://schemas.microsoft.com/office/drawing/2014/chart" uri="{C3380CC4-5D6E-409C-BE32-E72D297353CC}">
              <c16:uniqueId val="{00000000-BB9D-4FF3-9ED0-893971DAA22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B9D-4FF3-9ED0-893971DAA22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0.47197628459500596</c:v>
                </c:pt>
              </c:numCache>
            </c:numRef>
          </c:val>
          <c:extLst>
            <c:ext xmlns:c16="http://schemas.microsoft.com/office/drawing/2014/chart" uri="{C3380CC4-5D6E-409C-BE32-E72D297353CC}">
              <c16:uniqueId val="{00000002-BB9D-4FF3-9ED0-893971DAA22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0.13682041606917572</c:v>
                </c:pt>
              </c:numCache>
            </c:numRef>
          </c:val>
          <c:extLst>
            <c:ext xmlns:c16="http://schemas.microsoft.com/office/drawing/2014/chart" uri="{C3380CC4-5D6E-409C-BE32-E72D297353CC}">
              <c16:uniqueId val="{00000003-BB9D-4FF3-9ED0-893971DAA22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1.4283856572243376</c:v>
                </c:pt>
              </c:numCache>
            </c:numRef>
          </c:val>
          <c:extLst>
            <c:ext xmlns:c16="http://schemas.microsoft.com/office/drawing/2014/chart" uri="{C3380CC4-5D6E-409C-BE32-E72D297353CC}">
              <c16:uniqueId val="{00000004-BB9D-4FF3-9ED0-893971DAA22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0.13682041606917661</c:v>
                </c:pt>
              </c:numCache>
            </c:numRef>
          </c:val>
          <c:extLst>
            <c:ext xmlns:c16="http://schemas.microsoft.com/office/drawing/2014/chart" uri="{C3380CC4-5D6E-409C-BE32-E72D297353CC}">
              <c16:uniqueId val="{00000005-BB9D-4FF3-9ED0-893971DAA22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0.49076070751199907</c:v>
                </c:pt>
              </c:numCache>
            </c:numRef>
          </c:val>
          <c:extLst>
            <c:ext xmlns:c16="http://schemas.microsoft.com/office/drawing/2014/chart" uri="{C3380CC4-5D6E-409C-BE32-E72D297353CC}">
              <c16:uniqueId val="{00000006-BB9D-4FF3-9ED0-893971DAA22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0.63694697543660084</c:v>
                </c:pt>
              </c:numCache>
            </c:numRef>
          </c:val>
          <c:extLst>
            <c:ext xmlns:c16="http://schemas.microsoft.com/office/drawing/2014/chart" uri="{C3380CC4-5D6E-409C-BE32-E72D297353CC}">
              <c16:uniqueId val="{00000007-BB9D-4FF3-9ED0-893971DAA228}"/>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5.7852109015877957</c:v>
                </c:pt>
              </c:numCache>
            </c:numRef>
          </c:xVal>
          <c:yVal>
            <c:numLit>
              <c:formatCode>General</c:formatCode>
              <c:ptCount val="1"/>
              <c:pt idx="0">
                <c:v>1</c:v>
              </c:pt>
            </c:numLit>
          </c:yVal>
          <c:smooth val="0"/>
          <c:extLst>
            <c:ext xmlns:c16="http://schemas.microsoft.com/office/drawing/2014/chart" uri="{C3380CC4-5D6E-409C-BE32-E72D297353CC}">
              <c16:uniqueId val="{00000008-BB9D-4FF3-9ED0-893971DAA22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B9D-4FF3-9ED0-893971DAA228}"/>
              </c:ext>
            </c:extLst>
          </c:dPt>
          <c:xVal>
            <c:numRef>
              <c:f>Sheet1!$B$12</c:f>
              <c:numCache>
                <c:formatCode>0.0</c:formatCode>
                <c:ptCount val="1"/>
                <c:pt idx="0">
                  <c:v>6.2853989193214019</c:v>
                </c:pt>
              </c:numCache>
            </c:numRef>
          </c:xVal>
          <c:yVal>
            <c:numLit>
              <c:formatCode>General</c:formatCode>
              <c:ptCount val="1"/>
              <c:pt idx="0">
                <c:v>1</c:v>
              </c:pt>
            </c:numLit>
          </c:yVal>
          <c:smooth val="0"/>
          <c:extLst>
            <c:ext xmlns:c16="http://schemas.microsoft.com/office/drawing/2014/chart" uri="{C3380CC4-5D6E-409C-BE32-E72D297353CC}">
              <c16:uniqueId val="{0000000A-BB9D-4FF3-9ED0-893971DAA228}"/>
            </c:ext>
          </c:extLst>
        </c:ser>
        <c:ser>
          <c:idx val="9"/>
          <c:order val="10"/>
          <c:tx>
            <c:v>label</c:v>
          </c:tx>
          <c:spPr>
            <a:ln w="25400" cap="rnd">
              <a:noFill/>
              <a:round/>
            </a:ln>
            <a:effectLst/>
          </c:spPr>
          <c:marker>
            <c:symbol val="none"/>
          </c:marker>
          <c:dLbls>
            <c:dLbl>
              <c:idx val="0"/>
              <c:tx>
                <c:rich>
                  <a:bodyPr/>
                  <a:lstStyle/>
                  <a:p>
                    <a:fld id="{17F7AD60-20AE-4188-90FB-F970B3E45841}"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B9D-4FF3-9ED0-893971DAA22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Q38. Before you left the hospital, were your family or carers given the information they needed to care for you at home?</c:v>
                  </c:pt>
                </c15:dlblRangeCache>
              </c15:datalabelsRange>
            </c:ext>
            <c:ext xmlns:c16="http://schemas.microsoft.com/office/drawing/2014/chart" uri="{C3380CC4-5D6E-409C-BE32-E72D297353CC}">
              <c16:uniqueId val="{0000000C-BB9D-4FF3-9ED0-893971DAA228}"/>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8.339621206975826</c:v>
                </c:pt>
              </c:numCache>
            </c:numRef>
          </c:val>
          <c:extLst>
            <c:ext xmlns:c16="http://schemas.microsoft.com/office/drawing/2014/chart" uri="{C3380CC4-5D6E-409C-BE32-E72D297353CC}">
              <c16:uniqueId val="{00000000-B061-4009-B947-8BD050B5C8A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0.21543524622911647</c:v>
                </c:pt>
              </c:numCache>
            </c:numRef>
          </c:val>
          <c:extLst>
            <c:ext xmlns:c16="http://schemas.microsoft.com/office/drawing/2014/chart" uri="{C3380CC4-5D6E-409C-BE32-E72D297353CC}">
              <c16:uniqueId val="{00000001-B061-4009-B947-8BD050B5C8A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0.15479128042791857</c:v>
                </c:pt>
              </c:numCache>
            </c:numRef>
          </c:val>
          <c:extLst>
            <c:ext xmlns:c16="http://schemas.microsoft.com/office/drawing/2014/chart" uri="{C3380CC4-5D6E-409C-BE32-E72D297353CC}">
              <c16:uniqueId val="{00000002-B061-4009-B947-8BD050B5C8A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4.3154651682279166E-2</c:v>
                </c:pt>
              </c:numCache>
            </c:numRef>
          </c:val>
          <c:extLst>
            <c:ext xmlns:c16="http://schemas.microsoft.com/office/drawing/2014/chart" uri="{C3380CC4-5D6E-409C-BE32-E72D297353CC}">
              <c16:uniqueId val="{00000003-B061-4009-B947-8BD050B5C8A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0.45052841729637549</c:v>
                </c:pt>
              </c:numCache>
            </c:numRef>
          </c:val>
          <c:extLst>
            <c:ext xmlns:c16="http://schemas.microsoft.com/office/drawing/2014/chart" uri="{C3380CC4-5D6E-409C-BE32-E72D297353CC}">
              <c16:uniqueId val="{00000004-B061-4009-B947-8BD050B5C8A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4.3154651682279166E-2</c:v>
                </c:pt>
              </c:numCache>
            </c:numRef>
          </c:val>
          <c:extLst>
            <c:ext xmlns:c16="http://schemas.microsoft.com/office/drawing/2014/chart" uri="{C3380CC4-5D6E-409C-BE32-E72D297353CC}">
              <c16:uniqueId val="{00000005-B061-4009-B947-8BD050B5C8A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0.15479128042791857</c:v>
                </c:pt>
              </c:numCache>
            </c:numRef>
          </c:val>
          <c:extLst>
            <c:ext xmlns:c16="http://schemas.microsoft.com/office/drawing/2014/chart" uri="{C3380CC4-5D6E-409C-BE32-E72D297353CC}">
              <c16:uniqueId val="{00000006-B061-4009-B947-8BD050B5C8A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0.15728889421087189</c:v>
                </c:pt>
              </c:numCache>
            </c:numRef>
          </c:val>
          <c:extLst>
            <c:ext xmlns:c16="http://schemas.microsoft.com/office/drawing/2014/chart" uri="{C3380CC4-5D6E-409C-BE32-E72D297353CC}">
              <c16:uniqueId val="{00000007-B061-4009-B947-8BD050B5C8AC}"/>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8.7434335495288806</c:v>
                </c:pt>
              </c:numCache>
            </c:numRef>
          </c:xVal>
          <c:yVal>
            <c:numLit>
              <c:formatCode>General</c:formatCode>
              <c:ptCount val="1"/>
              <c:pt idx="0">
                <c:v>1</c:v>
              </c:pt>
            </c:numLit>
          </c:yVal>
          <c:smooth val="0"/>
          <c:extLst>
            <c:ext xmlns:c16="http://schemas.microsoft.com/office/drawing/2014/chart" uri="{C3380CC4-5D6E-409C-BE32-E72D297353CC}">
              <c16:uniqueId val="{00000008-B061-4009-B947-8BD050B5C8A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061-4009-B947-8BD050B5C8AC}"/>
              </c:ext>
            </c:extLst>
          </c:dPt>
          <c:xVal>
            <c:numRef>
              <c:f>Sheet1!$B$12</c:f>
              <c:numCache>
                <c:formatCode>0.0</c:formatCode>
                <c:ptCount val="1"/>
                <c:pt idx="0">
                  <c:v>8.9782665939633279</c:v>
                </c:pt>
              </c:numCache>
            </c:numRef>
          </c:xVal>
          <c:yVal>
            <c:numLit>
              <c:formatCode>General</c:formatCode>
              <c:ptCount val="1"/>
              <c:pt idx="0">
                <c:v>1</c:v>
              </c:pt>
            </c:numLit>
          </c:yVal>
          <c:smooth val="0"/>
          <c:extLst>
            <c:ext xmlns:c16="http://schemas.microsoft.com/office/drawing/2014/chart" uri="{C3380CC4-5D6E-409C-BE32-E72D297353CC}">
              <c16:uniqueId val="{0000000A-B061-4009-B947-8BD050B5C8AC}"/>
            </c:ext>
          </c:extLst>
        </c:ser>
        <c:ser>
          <c:idx val="9"/>
          <c:order val="10"/>
          <c:tx>
            <c:v>label</c:v>
          </c:tx>
          <c:spPr>
            <a:ln w="25400" cap="rnd">
              <a:noFill/>
              <a:round/>
            </a:ln>
            <a:effectLst/>
          </c:spPr>
          <c:marker>
            <c:symbol val="none"/>
          </c:marker>
          <c:dLbls>
            <c:dLbl>
              <c:idx val="0"/>
              <c:tx>
                <c:rich>
                  <a:bodyPr/>
                  <a:lstStyle/>
                  <a:p>
                    <a:fld id="{ADB3EA72-FEAB-45C4-BBAC-5F271E415CA8}"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061-4009-B947-8BD050B5C8A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Q37. To what extent did you understand the information you were given about what you should or should not do after leaving the hospital?</c:v>
                  </c:pt>
                </c15:dlblRangeCache>
              </c15:datalabelsRange>
            </c:ext>
            <c:ext xmlns:c16="http://schemas.microsoft.com/office/drawing/2014/chart" uri="{C3380CC4-5D6E-409C-BE32-E72D297353CC}">
              <c16:uniqueId val="{0000000C-B061-4009-B947-8BD050B5C8AC}"/>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6.9465264014963779</c:v>
                </c:pt>
              </c:numCache>
            </c:numRef>
          </c:val>
          <c:extLst>
            <c:ext xmlns:c16="http://schemas.microsoft.com/office/drawing/2014/chart" uri="{C3380CC4-5D6E-409C-BE32-E72D297353CC}">
              <c16:uniqueId val="{00000000-35A2-4215-96A0-1B22CF295DD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A2-4215-96A0-1B22CF295DD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0.25540240984336471</c:v>
                </c:pt>
              </c:numCache>
            </c:numRef>
          </c:val>
          <c:extLst>
            <c:ext xmlns:c16="http://schemas.microsoft.com/office/drawing/2014/chart" uri="{C3380CC4-5D6E-409C-BE32-E72D297353CC}">
              <c16:uniqueId val="{00000002-35A2-4215-96A0-1B22CF295DD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0.11832800922501896</c:v>
                </c:pt>
              </c:numCache>
            </c:numRef>
          </c:val>
          <c:extLst>
            <c:ext xmlns:c16="http://schemas.microsoft.com/office/drawing/2014/chart" uri="{C3380CC4-5D6E-409C-BE32-E72D297353CC}">
              <c16:uniqueId val="{00000003-35A2-4215-96A0-1B22CF295DD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1.2353275635375205</c:v>
                </c:pt>
              </c:numCache>
            </c:numRef>
          </c:val>
          <c:extLst>
            <c:ext xmlns:c16="http://schemas.microsoft.com/office/drawing/2014/chart" uri="{C3380CC4-5D6E-409C-BE32-E72D297353CC}">
              <c16:uniqueId val="{00000004-35A2-4215-96A0-1B22CF295DD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0.11832800922501896</c:v>
                </c:pt>
              </c:numCache>
            </c:numRef>
          </c:val>
          <c:extLst>
            <c:ext xmlns:c16="http://schemas.microsoft.com/office/drawing/2014/chart" uri="{C3380CC4-5D6E-409C-BE32-E72D297353CC}">
              <c16:uniqueId val="{00000005-35A2-4215-96A0-1B22CF295DD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0.42443035326245138</c:v>
                </c:pt>
              </c:numCache>
            </c:numRef>
          </c:val>
          <c:extLst>
            <c:ext xmlns:c16="http://schemas.microsoft.com/office/drawing/2014/chart" uri="{C3380CC4-5D6E-409C-BE32-E72D297353CC}">
              <c16:uniqueId val="{00000006-35A2-4215-96A0-1B22CF295DD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0.44832873588047306</c:v>
                </c:pt>
              </c:numCache>
            </c:numRef>
          </c:val>
          <c:extLst>
            <c:ext xmlns:c16="http://schemas.microsoft.com/office/drawing/2014/chart" uri="{C3380CC4-5D6E-409C-BE32-E72D297353CC}">
              <c16:uniqueId val="{00000007-35A2-4215-96A0-1B22CF295DD8}"/>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7.3519291662319928</c:v>
                </c:pt>
              </c:numCache>
            </c:numRef>
          </c:xVal>
          <c:yVal>
            <c:numLit>
              <c:formatCode>General</c:formatCode>
              <c:ptCount val="1"/>
              <c:pt idx="0">
                <c:v>1</c:v>
              </c:pt>
            </c:numLit>
          </c:yVal>
          <c:smooth val="0"/>
          <c:extLst>
            <c:ext xmlns:c16="http://schemas.microsoft.com/office/drawing/2014/chart" uri="{C3380CC4-5D6E-409C-BE32-E72D297353CC}">
              <c16:uniqueId val="{00000008-35A2-4215-96A0-1B22CF295DD8}"/>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A2-4215-96A0-1B22CF295DD8}"/>
              </c:ext>
            </c:extLst>
          </c:dPt>
          <c:xVal>
            <c:numRef>
              <c:f>Sheet1!$B$12</c:f>
              <c:numCache>
                <c:formatCode>0.0</c:formatCode>
                <c:ptCount val="1"/>
                <c:pt idx="0">
                  <c:v>7.9379206023335218</c:v>
                </c:pt>
              </c:numCache>
            </c:numRef>
          </c:xVal>
          <c:yVal>
            <c:numLit>
              <c:formatCode>General</c:formatCode>
              <c:ptCount val="1"/>
              <c:pt idx="0">
                <c:v>1</c:v>
              </c:pt>
            </c:numLit>
          </c:yVal>
          <c:smooth val="0"/>
          <c:extLst>
            <c:ext xmlns:c16="http://schemas.microsoft.com/office/drawing/2014/chart" uri="{C3380CC4-5D6E-409C-BE32-E72D297353CC}">
              <c16:uniqueId val="{0000000A-35A2-4215-96A0-1B22CF295DD8}"/>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A2-4215-96A0-1B22CF295DD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Q36. Before you left the hospital, were you given any information about what you should or should not do after leaving the hospital?</c:v>
                  </c:pt>
                </c15:dlblRangeCache>
              </c15:datalabelsRange>
            </c:ext>
            <c:ext xmlns:c16="http://schemas.microsoft.com/office/drawing/2014/chart" uri="{C3380CC4-5D6E-409C-BE32-E72D297353CC}">
              <c16:uniqueId val="{0000000C-35A2-4215-96A0-1B22CF295DD8}"/>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3.5158176699608088</c:v>
                </c:pt>
              </c:numCache>
            </c:numRef>
          </c:val>
          <c:extLst>
            <c:ext xmlns:c16="http://schemas.microsoft.com/office/drawing/2014/chart" uri="{C3380CC4-5D6E-409C-BE32-E72D297353CC}">
              <c16:uniqueId val="{00000000-EBE4-4E36-A56B-0CAA618DA03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1.7029703712468569</c:v>
                </c:pt>
              </c:numCache>
            </c:numRef>
          </c:val>
          <c:extLst>
            <c:ext xmlns:c16="http://schemas.microsoft.com/office/drawing/2014/chart" uri="{C3380CC4-5D6E-409C-BE32-E72D297353CC}">
              <c16:uniqueId val="{00000001-EBE4-4E36-A56B-0CAA618DA03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0.41089403305358729</c:v>
                </c:pt>
              </c:numCache>
            </c:numRef>
          </c:val>
          <c:extLst>
            <c:ext xmlns:c16="http://schemas.microsoft.com/office/drawing/2014/chart" uri="{C3380CC4-5D6E-409C-BE32-E72D297353CC}">
              <c16:uniqueId val="{00000002-EBE4-4E36-A56B-0CAA618DA03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0.11455418435543674</c:v>
                </c:pt>
              </c:numCache>
            </c:numRef>
          </c:val>
          <c:extLst>
            <c:ext xmlns:c16="http://schemas.microsoft.com/office/drawing/2014/chart" uri="{C3380CC4-5D6E-409C-BE32-E72D297353CC}">
              <c16:uniqueId val="{00000003-EBE4-4E36-A56B-0CAA618DA03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1.1959293693830571</c:v>
                </c:pt>
              </c:numCache>
            </c:numRef>
          </c:val>
          <c:extLst>
            <c:ext xmlns:c16="http://schemas.microsoft.com/office/drawing/2014/chart" uri="{C3380CC4-5D6E-409C-BE32-E72D297353CC}">
              <c16:uniqueId val="{00000004-EBE4-4E36-A56B-0CAA618DA03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0.11455418435543763</c:v>
                </c:pt>
              </c:numCache>
            </c:numRef>
          </c:val>
          <c:extLst>
            <c:ext xmlns:c16="http://schemas.microsoft.com/office/drawing/2014/chart" uri="{C3380CC4-5D6E-409C-BE32-E72D297353CC}">
              <c16:uniqueId val="{00000005-EBE4-4E36-A56B-0CAA618DA03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0.4108940330535864</c:v>
                </c:pt>
              </c:numCache>
            </c:numRef>
          </c:val>
          <c:extLst>
            <c:ext xmlns:c16="http://schemas.microsoft.com/office/drawing/2014/chart" uri="{C3380CC4-5D6E-409C-BE32-E72D297353CC}">
              <c16:uniqueId val="{00000006-EBE4-4E36-A56B-0CAA618DA03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0.3075471185553651</c:v>
                </c:pt>
              </c:numCache>
            </c:numRef>
          </c:val>
          <c:extLst>
            <c:ext xmlns:c16="http://schemas.microsoft.com/office/drawing/2014/chart" uri="{C3380CC4-5D6E-409C-BE32-E72D297353CC}">
              <c16:uniqueId val="{00000007-EBE4-4E36-A56B-0CAA618DA03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5.9425402746430267</c:v>
                </c:pt>
              </c:numCache>
            </c:numRef>
          </c:xVal>
          <c:yVal>
            <c:numLit>
              <c:formatCode>General</c:formatCode>
              <c:ptCount val="1"/>
              <c:pt idx="0">
                <c:v>1</c:v>
              </c:pt>
            </c:numLit>
          </c:yVal>
          <c:smooth val="0"/>
          <c:extLst>
            <c:ext xmlns:c16="http://schemas.microsoft.com/office/drawing/2014/chart" uri="{C3380CC4-5D6E-409C-BE32-E72D297353CC}">
              <c16:uniqueId val="{00000008-EBE4-4E36-A56B-0CAA618DA03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BE4-4E36-A56B-0CAA618DA036}"/>
              </c:ext>
            </c:extLst>
          </c:dPt>
          <c:xVal>
            <c:numRef>
              <c:f>Sheet1!$B$12</c:f>
              <c:numCache>
                <c:formatCode>0.0</c:formatCode>
                <c:ptCount val="1"/>
                <c:pt idx="0">
                  <c:v>6.3422009433082183</c:v>
                </c:pt>
              </c:numCache>
            </c:numRef>
          </c:xVal>
          <c:yVal>
            <c:numLit>
              <c:formatCode>General</c:formatCode>
              <c:ptCount val="1"/>
              <c:pt idx="0">
                <c:v>1</c:v>
              </c:pt>
            </c:numLit>
          </c:yVal>
          <c:smooth val="0"/>
          <c:extLst>
            <c:ext xmlns:c16="http://schemas.microsoft.com/office/drawing/2014/chart" uri="{C3380CC4-5D6E-409C-BE32-E72D297353CC}">
              <c16:uniqueId val="{0000000A-EBE4-4E36-A56B-0CAA618DA03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BE4-4E36-A56B-0CAA618DA03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Q43. After leaving the hospital, did you get enough support from health or social care services to help you recover or manage your condition?</c:v>
                  </c:pt>
                </c15:dlblRangeCache>
              </c15:datalabelsRange>
            </c:ext>
            <c:ext xmlns:c16="http://schemas.microsoft.com/office/drawing/2014/chart" uri="{C3380CC4-5D6E-409C-BE32-E72D297353CC}">
              <c16:uniqueId val="{0000000C-EBE4-4E36-A56B-0CAA618DA03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6.0078779216779763</c:v>
                </c:pt>
              </c:numCache>
            </c:numRef>
          </c:val>
          <c:extLst>
            <c:ext xmlns:c16="http://schemas.microsoft.com/office/drawing/2014/chart" uri="{C3380CC4-5D6E-409C-BE32-E72D297353CC}">
              <c16:uniqueId val="{00000000-742C-49C5-B0A9-30F15E4C72C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0.73239983725027979</c:v>
                </c:pt>
              </c:numCache>
            </c:numRef>
          </c:val>
          <c:extLst>
            <c:ext xmlns:c16="http://schemas.microsoft.com/office/drawing/2014/chart" uri="{C3380CC4-5D6E-409C-BE32-E72D297353CC}">
              <c16:uniqueId val="{00000001-742C-49C5-B0A9-30F15E4C72C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0.44291041988129631</c:v>
                </c:pt>
              </c:numCache>
            </c:numRef>
          </c:val>
          <c:extLst>
            <c:ext xmlns:c16="http://schemas.microsoft.com/office/drawing/2014/chart" uri="{C3380CC4-5D6E-409C-BE32-E72D297353CC}">
              <c16:uniqueId val="{00000002-742C-49C5-B0A9-30F15E4C72C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0.12348011363165501</c:v>
                </c:pt>
              </c:numCache>
            </c:numRef>
          </c:val>
          <c:extLst>
            <c:ext xmlns:c16="http://schemas.microsoft.com/office/drawing/2014/chart" uri="{C3380CC4-5D6E-409C-BE32-E72D297353CC}">
              <c16:uniqueId val="{00000003-742C-49C5-B0A9-30F15E4C72C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1.2891147997584653</c:v>
                </c:pt>
              </c:numCache>
            </c:numRef>
          </c:val>
          <c:extLst>
            <c:ext xmlns:c16="http://schemas.microsoft.com/office/drawing/2014/chart" uri="{C3380CC4-5D6E-409C-BE32-E72D297353CC}">
              <c16:uniqueId val="{00000004-742C-49C5-B0A9-30F15E4C72C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0.1234801136316559</c:v>
                </c:pt>
              </c:numCache>
            </c:numRef>
          </c:val>
          <c:extLst>
            <c:ext xmlns:c16="http://schemas.microsoft.com/office/drawing/2014/chart" uri="{C3380CC4-5D6E-409C-BE32-E72D297353CC}">
              <c16:uniqueId val="{00000005-742C-49C5-B0A9-30F15E4C72C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0.44291041988129543</c:v>
                </c:pt>
              </c:numCache>
            </c:numRef>
          </c:val>
          <c:extLst>
            <c:ext xmlns:c16="http://schemas.microsoft.com/office/drawing/2014/chart" uri="{C3380CC4-5D6E-409C-BE32-E72D297353CC}">
              <c16:uniqueId val="{00000006-742C-49C5-B0A9-30F15E4C72C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4.5058621491058659E-2</c:v>
                </c:pt>
              </c:numCache>
            </c:numRef>
          </c:val>
          <c:extLst>
            <c:ext xmlns:c16="http://schemas.microsoft.com/office/drawing/2014/chart" uri="{C3380CC4-5D6E-409C-BE32-E72D297353CC}">
              <c16:uniqueId val="{00000007-742C-49C5-B0A9-30F15E4C72CD}"/>
            </c:ext>
          </c:extLst>
        </c:ser>
        <c:dLbls>
          <c:showLegendKey val="0"/>
          <c:showVal val="0"/>
          <c:showCatName val="0"/>
          <c:showSerName val="0"/>
          <c:showPercent val="0"/>
          <c:showBubbleSize val="0"/>
        </c:dLbls>
        <c:gapWidth val="0"/>
        <c:overlap val="100"/>
        <c:axId val="898311648"/>
        <c:axId val="89832144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7.4423956191645901</c:v>
                </c:pt>
              </c:numCache>
            </c:numRef>
          </c:xVal>
          <c:yVal>
            <c:numLit>
              <c:formatCode>General</c:formatCode>
              <c:ptCount val="1"/>
              <c:pt idx="0">
                <c:v>1</c:v>
              </c:pt>
            </c:numLit>
          </c:yVal>
          <c:smooth val="0"/>
          <c:extLst>
            <c:ext xmlns:c16="http://schemas.microsoft.com/office/drawing/2014/chart" uri="{C3380CC4-5D6E-409C-BE32-E72D297353CC}">
              <c16:uniqueId val="{00000008-742C-49C5-B0A9-30F15E4C72C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2C-49C5-B0A9-30F15E4C72CD}"/>
              </c:ext>
            </c:extLst>
          </c:dPt>
          <c:xVal>
            <c:numRef>
              <c:f>Sheet1!$B$12</c:f>
              <c:numCache>
                <c:formatCode>0.0</c:formatCode>
                <c:ptCount val="1"/>
                <c:pt idx="0">
                  <c:v>7.9512256923204401</c:v>
                </c:pt>
              </c:numCache>
            </c:numRef>
          </c:xVal>
          <c:yVal>
            <c:numLit>
              <c:formatCode>General</c:formatCode>
              <c:ptCount val="1"/>
              <c:pt idx="0">
                <c:v>1</c:v>
              </c:pt>
            </c:numLit>
          </c:yVal>
          <c:smooth val="0"/>
          <c:extLst>
            <c:ext xmlns:c16="http://schemas.microsoft.com/office/drawing/2014/chart" uri="{C3380CC4-5D6E-409C-BE32-E72D297353CC}">
              <c16:uniqueId val="{0000000A-742C-49C5-B0A9-30F15E4C72CD}"/>
            </c:ext>
          </c:extLst>
        </c:ser>
        <c:ser>
          <c:idx val="9"/>
          <c:order val="10"/>
          <c:tx>
            <c:v>label</c:v>
          </c:tx>
          <c:spPr>
            <a:ln w="25400" cap="rnd">
              <a:noFill/>
              <a:round/>
            </a:ln>
            <a:effectLst/>
          </c:spPr>
          <c:marker>
            <c:symbol val="none"/>
          </c:marker>
          <c:dLbls>
            <c:dLbl>
              <c:idx val="0"/>
              <c:tx>
                <c:rich>
                  <a:bodyPr/>
                  <a:lstStyle/>
                  <a:p>
                    <a:r>
                      <a:rPr lang="en-US" dirty="0"/>
                      <a:t>Q42.</a:t>
                    </a:r>
                    <a:r>
                      <a:rPr lang="en-US" baseline="0" dirty="0"/>
                      <a:t> Did hospital staff discuss with you whether you may need any further health or social care services after leaving the hospital?</a:t>
                    </a:r>
                    <a:endParaRPr lang="en-US" dirty="0"/>
                  </a:p>
                </c:rich>
              </c:tx>
              <c:dLblPos val="l"/>
              <c:showLegendKey val="0"/>
              <c:showVal val="0"/>
              <c:showCatName val="0"/>
              <c:showSerName val="0"/>
              <c:showPercent val="0"/>
              <c:showBubbleSize val="0"/>
              <c:extLst>
                <c:ext xmlns:c15="http://schemas.microsoft.com/office/drawing/2012/chart" uri="{CE6537A1-D6FC-4f65-9D91-7224C49458BB}">
                  <c15:showDataLabelsRange val="1"/>
                </c:ext>
                <c:ext xmlns:c16="http://schemas.microsoft.com/office/drawing/2014/chart" uri="{C3380CC4-5D6E-409C-BE32-E72D297353CC}">
                  <c16:uniqueId val="{0000000B-742C-49C5-B0A9-30F15E4C72C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Q42. Did hospital staff discuss with you whether you may need any further health or social care services after leaving the hospital?</c:v>
                  </c:pt>
                </c15:dlblRangeCache>
              </c15:datalabelsRange>
            </c:ext>
            <c:ext xmlns:c16="http://schemas.microsoft.com/office/drawing/2014/chart" uri="{C3380CC4-5D6E-409C-BE32-E72D297353CC}">
              <c16:uniqueId val="{0000000C-742C-49C5-B0A9-30F15E4C72CD}"/>
            </c:ext>
          </c:extLst>
        </c:ser>
        <c:dLbls>
          <c:showLegendKey val="0"/>
          <c:showVal val="0"/>
          <c:showCatName val="0"/>
          <c:showSerName val="0"/>
          <c:showPercent val="0"/>
          <c:showBubbleSize val="0"/>
        </c:dLbls>
        <c:axId val="898319264"/>
        <c:axId val="898324704"/>
      </c:scatterChart>
      <c:catAx>
        <c:axId val="898311648"/>
        <c:scaling>
          <c:orientation val="minMax"/>
        </c:scaling>
        <c:delete val="1"/>
        <c:axPos val="l"/>
        <c:numFmt formatCode="General" sourceLinked="1"/>
        <c:majorTickMark val="out"/>
        <c:minorTickMark val="none"/>
        <c:tickLblPos val="nextTo"/>
        <c:crossAx val="898321440"/>
        <c:crosses val="autoZero"/>
        <c:auto val="1"/>
        <c:lblAlgn val="ctr"/>
        <c:lblOffset val="100"/>
        <c:noMultiLvlLbl val="0"/>
      </c:catAx>
      <c:valAx>
        <c:axId val="89832144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1648"/>
        <c:crosses val="autoZero"/>
        <c:crossBetween val="between"/>
      </c:valAx>
      <c:valAx>
        <c:axId val="898324704"/>
        <c:scaling>
          <c:orientation val="minMax"/>
          <c:min val="0"/>
        </c:scaling>
        <c:delete val="1"/>
        <c:axPos val="r"/>
        <c:numFmt formatCode="#;;0" sourceLinked="0"/>
        <c:majorTickMark val="out"/>
        <c:minorTickMark val="none"/>
        <c:tickLblPos val="nextTo"/>
        <c:crossAx val="898319264"/>
        <c:crosses val="max"/>
        <c:crossBetween val="midCat"/>
        <c:majorUnit val="1"/>
      </c:valAx>
      <c:valAx>
        <c:axId val="89831926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24704"/>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6.568314157459807</c:v>
                </c:pt>
              </c:numCache>
            </c:numRef>
          </c:val>
          <c:extLst>
            <c:ext xmlns:c16="http://schemas.microsoft.com/office/drawing/2014/chart" uri="{C3380CC4-5D6E-409C-BE32-E72D297353CC}">
              <c16:uniqueId val="{00000000-2FAE-4662-B907-C85A6E12139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FAE-4662-B907-C85A6E12139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0.30649461811610568</c:v>
                </c:pt>
              </c:numCache>
            </c:numRef>
          </c:val>
          <c:extLst>
            <c:ext xmlns:c16="http://schemas.microsoft.com/office/drawing/2014/chart" uri="{C3380CC4-5D6E-409C-BE32-E72D297353CC}">
              <c16:uniqueId val="{00000002-2FAE-4662-B907-C85A6E12139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0.13098072422007068</c:v>
                </c:pt>
              </c:numCache>
            </c:numRef>
          </c:val>
          <c:extLst>
            <c:ext xmlns:c16="http://schemas.microsoft.com/office/drawing/2014/chart" uri="{C3380CC4-5D6E-409C-BE32-E72D297353CC}">
              <c16:uniqueId val="{00000003-2FAE-4662-B907-C85A6E12139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1.3674201060330882</c:v>
                </c:pt>
              </c:numCache>
            </c:numRef>
          </c:val>
          <c:extLst>
            <c:ext xmlns:c16="http://schemas.microsoft.com/office/drawing/2014/chart" uri="{C3380CC4-5D6E-409C-BE32-E72D297353CC}">
              <c16:uniqueId val="{00000004-2FAE-4662-B907-C85A6E12139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0.13098072422006979</c:v>
                </c:pt>
              </c:numCache>
            </c:numRef>
          </c:val>
          <c:extLst>
            <c:ext xmlns:c16="http://schemas.microsoft.com/office/drawing/2014/chart" uri="{C3380CC4-5D6E-409C-BE32-E72D297353CC}">
              <c16:uniqueId val="{00000005-2FAE-4662-B907-C85A6E12139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0.46981433572147147</c:v>
                </c:pt>
              </c:numCache>
            </c:numRef>
          </c:val>
          <c:extLst>
            <c:ext xmlns:c16="http://schemas.microsoft.com/office/drawing/2014/chart" uri="{C3380CC4-5D6E-409C-BE32-E72D297353CC}">
              <c16:uniqueId val="{00000006-2FAE-4662-B907-C85A6E12139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0.95709891910472145</c:v>
                </c:pt>
              </c:numCache>
            </c:numRef>
          </c:val>
          <c:extLst>
            <c:ext xmlns:c16="http://schemas.microsoft.com/office/drawing/2014/chart" uri="{C3380CC4-5D6E-409C-BE32-E72D297353CC}">
              <c16:uniqueId val="{00000007-2FAE-4662-B907-C85A6E121392}"/>
            </c:ext>
          </c:extLst>
        </c:ser>
        <c:dLbls>
          <c:showLegendKey val="0"/>
          <c:showVal val="0"/>
          <c:showCatName val="0"/>
          <c:showSerName val="0"/>
          <c:showPercent val="0"/>
          <c:showBubbleSize val="0"/>
        </c:dLbls>
        <c:gapWidth val="0"/>
        <c:overlap val="100"/>
        <c:axId val="898318176"/>
        <c:axId val="8983138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7.6117435749820794</c:v>
                </c:pt>
              </c:numCache>
            </c:numRef>
          </c:xVal>
          <c:yVal>
            <c:numLit>
              <c:formatCode>General</c:formatCode>
              <c:ptCount val="1"/>
              <c:pt idx="0">
                <c:v>1</c:v>
              </c:pt>
            </c:numLit>
          </c:yVal>
          <c:smooth val="0"/>
          <c:extLst>
            <c:ext xmlns:c16="http://schemas.microsoft.com/office/drawing/2014/chart" uri="{C3380CC4-5D6E-409C-BE32-E72D297353CC}">
              <c16:uniqueId val="{00000008-2FAE-4662-B907-C85A6E12139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FAE-4662-B907-C85A6E121392}"/>
              </c:ext>
            </c:extLst>
          </c:dPt>
          <c:xVal>
            <c:numRef>
              <c:f>Sheet1!$B$12</c:f>
              <c:numCache>
                <c:formatCode>0.0</c:formatCode>
                <c:ptCount val="1"/>
                <c:pt idx="0">
                  <c:v>7.689499552812527</c:v>
                </c:pt>
              </c:numCache>
            </c:numRef>
          </c:xVal>
          <c:yVal>
            <c:numLit>
              <c:formatCode>General</c:formatCode>
              <c:ptCount val="1"/>
              <c:pt idx="0">
                <c:v>1</c:v>
              </c:pt>
            </c:numLit>
          </c:yVal>
          <c:smooth val="0"/>
          <c:extLst>
            <c:ext xmlns:c16="http://schemas.microsoft.com/office/drawing/2014/chart" uri="{C3380CC4-5D6E-409C-BE32-E72D297353CC}">
              <c16:uniqueId val="{0000000A-2FAE-4662-B907-C85A6E121392}"/>
            </c:ext>
          </c:extLst>
        </c:ser>
        <c:ser>
          <c:idx val="9"/>
          <c:order val="10"/>
          <c:tx>
            <c:v>label</c:v>
          </c:tx>
          <c:spPr>
            <a:ln w="25400" cap="rnd">
              <a:noFill/>
              <a:round/>
            </a:ln>
            <a:effectLst/>
          </c:spPr>
          <c:marker>
            <c:symbol val="none"/>
          </c:marker>
          <c:dLbls>
            <c:dLbl>
              <c:idx val="0"/>
              <c:tx>
                <c:rich>
                  <a:bodyPr/>
                  <a:lstStyle/>
                  <a:p>
                    <a:fld id="{0B786DAF-08AE-4DDA-96A0-F29F70943CF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FAE-4662-B907-C85A6E12139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Q41. Did hospital staff tell you who to contact if you were worried about your condition or treatment after you left hospital?</c:v>
                  </c:pt>
                </c15:dlblRangeCache>
              </c15:datalabelsRange>
            </c:ext>
            <c:ext xmlns:c16="http://schemas.microsoft.com/office/drawing/2014/chart" uri="{C3380CC4-5D6E-409C-BE32-E72D297353CC}">
              <c16:uniqueId val="{0000000C-2FAE-4662-B907-C85A6E121392}"/>
            </c:ext>
          </c:extLst>
        </c:ser>
        <c:dLbls>
          <c:showLegendKey val="0"/>
          <c:showVal val="0"/>
          <c:showCatName val="0"/>
          <c:showSerName val="0"/>
          <c:showPercent val="0"/>
          <c:showBubbleSize val="0"/>
        </c:dLbls>
        <c:axId val="898310560"/>
        <c:axId val="898318720"/>
      </c:scatterChart>
      <c:catAx>
        <c:axId val="898318176"/>
        <c:scaling>
          <c:orientation val="minMax"/>
        </c:scaling>
        <c:delete val="1"/>
        <c:axPos val="l"/>
        <c:numFmt formatCode="General" sourceLinked="1"/>
        <c:majorTickMark val="out"/>
        <c:minorTickMark val="none"/>
        <c:tickLblPos val="nextTo"/>
        <c:crossAx val="898313824"/>
        <c:crosses val="autoZero"/>
        <c:auto val="1"/>
        <c:lblAlgn val="ctr"/>
        <c:lblOffset val="100"/>
        <c:noMultiLvlLbl val="0"/>
      </c:catAx>
      <c:valAx>
        <c:axId val="8983138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8176"/>
        <c:crosses val="autoZero"/>
        <c:crossBetween val="between"/>
      </c:valAx>
      <c:valAx>
        <c:axId val="898318720"/>
        <c:scaling>
          <c:orientation val="minMax"/>
          <c:min val="0"/>
        </c:scaling>
        <c:delete val="1"/>
        <c:axPos val="r"/>
        <c:numFmt formatCode="#;;0" sourceLinked="0"/>
        <c:majorTickMark val="out"/>
        <c:minorTickMark val="none"/>
        <c:tickLblPos val="nextTo"/>
        <c:crossAx val="898310560"/>
        <c:crosses val="max"/>
        <c:crossBetween val="midCat"/>
        <c:majorUnit val="1"/>
      </c:valAx>
      <c:valAx>
        <c:axId val="898310560"/>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872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5.5347679857679966</c:v>
                </c:pt>
              </c:numCache>
            </c:numRef>
          </c:val>
          <c:extLst>
            <c:ext xmlns:c16="http://schemas.microsoft.com/office/drawing/2014/chart" uri="{C3380CC4-5D6E-409C-BE32-E72D297353CC}">
              <c16:uniqueId val="{00000000-1208-41B4-AEB9-4665254A2AE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0.1910864350521031</c:v>
                </c:pt>
              </c:numCache>
            </c:numRef>
          </c:val>
          <c:extLst>
            <c:ext xmlns:c16="http://schemas.microsoft.com/office/drawing/2014/chart" uri="{C3380CC4-5D6E-409C-BE32-E72D297353CC}">
              <c16:uniqueId val="{00000001-1208-41B4-AEB9-4665254A2AE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0.35374248112251472</c:v>
                </c:pt>
              </c:numCache>
            </c:numRef>
          </c:val>
          <c:extLst>
            <c:ext xmlns:c16="http://schemas.microsoft.com/office/drawing/2014/chart" uri="{C3380CC4-5D6E-409C-BE32-E72D297353CC}">
              <c16:uniqueId val="{00000002-1208-41B4-AEB9-4665254A2AE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9.8620758972114864E-2</c:v>
                </c:pt>
              </c:numCache>
            </c:numRef>
          </c:val>
          <c:extLst>
            <c:ext xmlns:c16="http://schemas.microsoft.com/office/drawing/2014/chart" uri="{C3380CC4-5D6E-409C-BE32-E72D297353CC}">
              <c16:uniqueId val="{00000003-1208-41B4-AEB9-4665254A2AE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1.0295866776864937</c:v>
                </c:pt>
              </c:numCache>
            </c:numRef>
          </c:val>
          <c:extLst>
            <c:ext xmlns:c16="http://schemas.microsoft.com/office/drawing/2014/chart" uri="{C3380CC4-5D6E-409C-BE32-E72D297353CC}">
              <c16:uniqueId val="{00000004-1208-41B4-AEB9-4665254A2AE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9.8620758972114864E-2</c:v>
                </c:pt>
              </c:numCache>
            </c:numRef>
          </c:val>
          <c:extLst>
            <c:ext xmlns:c16="http://schemas.microsoft.com/office/drawing/2014/chart" uri="{C3380CC4-5D6E-409C-BE32-E72D297353CC}">
              <c16:uniqueId val="{00000005-1208-41B4-AEB9-4665254A2AE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0.35374248112251561</c:v>
                </c:pt>
              </c:numCache>
            </c:numRef>
          </c:val>
          <c:extLst>
            <c:ext xmlns:c16="http://schemas.microsoft.com/office/drawing/2014/chart" uri="{C3380CC4-5D6E-409C-BE32-E72D297353CC}">
              <c16:uniqueId val="{00000006-1208-41B4-AEB9-4665254A2AE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0.90535477950589716</c:v>
                </c:pt>
              </c:numCache>
            </c:numRef>
          </c:val>
          <c:extLst>
            <c:ext xmlns:c16="http://schemas.microsoft.com/office/drawing/2014/chart" uri="{C3380CC4-5D6E-409C-BE32-E72D297353CC}">
              <c16:uniqueId val="{00000007-1208-41B4-AEB9-4665254A2AE5}"/>
            </c:ext>
          </c:extLst>
        </c:ser>
        <c:dLbls>
          <c:showLegendKey val="0"/>
          <c:showVal val="0"/>
          <c:showCatName val="0"/>
          <c:showSerName val="0"/>
          <c:showPercent val="0"/>
          <c:showBubbleSize val="0"/>
        </c:dLbls>
        <c:gapWidth val="0"/>
        <c:overlap val="100"/>
        <c:axId val="898316000"/>
        <c:axId val="89831654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6.2840392609172913</c:v>
                </c:pt>
              </c:numCache>
            </c:numRef>
          </c:xVal>
          <c:yVal>
            <c:numLit>
              <c:formatCode>General</c:formatCode>
              <c:ptCount val="1"/>
              <c:pt idx="0">
                <c:v>1</c:v>
              </c:pt>
            </c:numLit>
          </c:yVal>
          <c:smooth val="0"/>
          <c:extLst>
            <c:ext xmlns:c16="http://schemas.microsoft.com/office/drawing/2014/chart" uri="{C3380CC4-5D6E-409C-BE32-E72D297353CC}">
              <c16:uniqueId val="{00000008-1208-41B4-AEB9-4665254A2AE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1208-41B4-AEB9-4665254A2AE5}"/>
              </c:ext>
            </c:extLst>
          </c:dPt>
          <c:xVal>
            <c:numRef>
              <c:f>Sheet1!$B$12</c:f>
              <c:numCache>
                <c:formatCode>0.0</c:formatCode>
                <c:ptCount val="1"/>
                <c:pt idx="0">
                  <c:v>6.6930109997579761</c:v>
                </c:pt>
              </c:numCache>
            </c:numRef>
          </c:xVal>
          <c:yVal>
            <c:numLit>
              <c:formatCode>General</c:formatCode>
              <c:ptCount val="1"/>
              <c:pt idx="0">
                <c:v>1</c:v>
              </c:pt>
            </c:numLit>
          </c:yVal>
          <c:smooth val="0"/>
          <c:extLst>
            <c:ext xmlns:c16="http://schemas.microsoft.com/office/drawing/2014/chart" uri="{C3380CC4-5D6E-409C-BE32-E72D297353CC}">
              <c16:uniqueId val="{0000000A-1208-41B4-AEB9-4665254A2AE5}"/>
            </c:ext>
          </c:extLst>
        </c:ser>
        <c:ser>
          <c:idx val="9"/>
          <c:order val="10"/>
          <c:tx>
            <c:v>label</c:v>
          </c:tx>
          <c:spPr>
            <a:ln w="25400" cap="rnd">
              <a:noFill/>
              <a:round/>
            </a:ln>
            <a:effectLst/>
          </c:spPr>
          <c:marker>
            <c:symbol val="none"/>
          </c:marker>
          <c:dLbls>
            <c:dLbl>
              <c:idx val="0"/>
              <c:tx>
                <c:rich>
                  <a:bodyPr/>
                  <a:lstStyle/>
                  <a:p>
                    <a:fld id="{177333BF-B4EC-43B3-9BC6-E6D1BE8ECF62}"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1208-41B4-AEB9-4665254A2AE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Q40. Before you left the hospital, did you know what would happen next with your care?</c:v>
                  </c:pt>
                </c15:dlblRangeCache>
              </c15:datalabelsRange>
            </c:ext>
            <c:ext xmlns:c16="http://schemas.microsoft.com/office/drawing/2014/chart" uri="{C3380CC4-5D6E-409C-BE32-E72D297353CC}">
              <c16:uniqueId val="{0000000C-1208-41B4-AEB9-4665254A2AE5}"/>
            </c:ext>
          </c:extLst>
        </c:ser>
        <c:dLbls>
          <c:showLegendKey val="0"/>
          <c:showVal val="0"/>
          <c:showCatName val="0"/>
          <c:showSerName val="0"/>
          <c:showPercent val="0"/>
          <c:showBubbleSize val="0"/>
        </c:dLbls>
        <c:axId val="898311104"/>
        <c:axId val="898317088"/>
      </c:scatterChart>
      <c:catAx>
        <c:axId val="898316000"/>
        <c:scaling>
          <c:orientation val="minMax"/>
        </c:scaling>
        <c:delete val="1"/>
        <c:axPos val="l"/>
        <c:numFmt formatCode="General" sourceLinked="1"/>
        <c:majorTickMark val="out"/>
        <c:minorTickMark val="none"/>
        <c:tickLblPos val="nextTo"/>
        <c:crossAx val="898316544"/>
        <c:crosses val="autoZero"/>
        <c:auto val="1"/>
        <c:lblAlgn val="ctr"/>
        <c:lblOffset val="100"/>
        <c:noMultiLvlLbl val="0"/>
      </c:catAx>
      <c:valAx>
        <c:axId val="89831654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6000"/>
        <c:crosses val="autoZero"/>
        <c:crossBetween val="between"/>
      </c:valAx>
      <c:valAx>
        <c:axId val="898317088"/>
        <c:scaling>
          <c:orientation val="minMax"/>
          <c:min val="0"/>
        </c:scaling>
        <c:delete val="1"/>
        <c:axPos val="r"/>
        <c:numFmt formatCode="#;;0" sourceLinked="0"/>
        <c:majorTickMark val="out"/>
        <c:minorTickMark val="none"/>
        <c:tickLblPos val="nextTo"/>
        <c:crossAx val="898311104"/>
        <c:crosses val="max"/>
        <c:crossBetween val="midCat"/>
        <c:majorUnit val="1"/>
      </c:valAx>
      <c:valAx>
        <c:axId val="8983111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7088"/>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Sandwell and West Birmingham Hospitals NHS Trust</c:v>
                </c:pt>
                <c:pt idx="2">
                  <c:v>The Royal Wolverhampton NHS Trust</c:v>
                </c:pt>
                <c:pt idx="3">
                  <c:v>The Shrewsbury And Telford Hospital NHS Trust</c:v>
                </c:pt>
                <c:pt idx="4">
                  <c:v>Northampton General Hospital NHS Trust</c:v>
                </c:pt>
              </c:strCache>
            </c:strRef>
          </c:cat>
          <c:val>
            <c:numRef>
              <c:f>Sheet1!$B$2:$B$6</c:f>
              <c:numCache>
                <c:formatCode>0.0</c:formatCode>
                <c:ptCount val="5"/>
                <c:pt idx="0">
                  <c:v>8.4796433121169841</c:v>
                </c:pt>
                <c:pt idx="1">
                  <c:v>8.6595944227706116</c:v>
                </c:pt>
                <c:pt idx="2">
                  <c:v>8.7391006234356521</c:v>
                </c:pt>
                <c:pt idx="3">
                  <c:v>8.807581566101744</c:v>
                </c:pt>
                <c:pt idx="4">
                  <c:v>8.8228180975313464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16A-4270-AA0B-EF8D23B7A36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Sandwell and West Birmingham Hospitals NHS Trust</c:v>
                </c:pt>
                <c:pt idx="2">
                  <c:v>The Royal Wolverhampton NHS Trust</c:v>
                </c:pt>
                <c:pt idx="3">
                  <c:v>The Shrewsbury And Telford Hospital NHS Trust</c:v>
                </c:pt>
                <c:pt idx="4">
                  <c:v>Northampton General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16A-4270-AA0B-EF8D23B7A36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South Warwickshire University NHS Foundation Trust</c:v>
                </c:pt>
                <c:pt idx="3">
                  <c:v>George Eliot Hospital NHS Trust</c:v>
                </c:pt>
                <c:pt idx="4">
                  <c:v>Wye Valley NHS Trust</c:v>
                </c:pt>
              </c:strCache>
            </c:strRef>
          </c:cat>
          <c:val>
            <c:numRef>
              <c:f>Sheet1!$B$2:$B$6</c:f>
              <c:numCache>
                <c:formatCode>0.0</c:formatCode>
                <c:ptCount val="5"/>
                <c:pt idx="0">
                  <c:v>9.7359948388995132</c:v>
                </c:pt>
                <c:pt idx="1">
                  <c:v>9.6747390043150325</c:v>
                </c:pt>
                <c:pt idx="2">
                  <c:v>9.3238495016213676</c:v>
                </c:pt>
                <c:pt idx="3">
                  <c:v>9.2517733643630731</c:v>
                </c:pt>
                <c:pt idx="4">
                  <c:v>9.1927345810714929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9E2-44CD-8236-528A275BA849}"/>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South Warwickshire University NHS Foundation Trust</c:v>
                </c:pt>
                <c:pt idx="3">
                  <c:v>George Eliot Hospital NHS Trust</c:v>
                </c:pt>
                <c:pt idx="4">
                  <c:v>Wye Valley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9E2-44CD-8236-528A275BA849}"/>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Your Trust</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D4F-4B56-8089-02DA1049A1E4}"/>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Your Trust</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8.3905664478729349</c:v>
                </c:pt>
                <c:pt idx="1">
                  <c:v>8.4313207957770029</c:v>
                </c:pt>
                <c:pt idx="2">
                  <c:v>8.4907468125426391</c:v>
                </c:pt>
                <c:pt idx="3">
                  <c:v>8.5427470759996424</c:v>
                </c:pt>
                <c:pt idx="4">
                  <c:v>8.5719148551439854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D4F-4B56-8089-02DA1049A1E4}"/>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Your Trust</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8.6595944227706116</c:v>
                </c:pt>
                <c:pt idx="6">
                  <c:v>8.6608540023485876</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D4F-4B56-8089-02DA1049A1E4}"/>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Your Trust</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8.4796433121169841</c:v>
                </c:pt>
                <c:pt idx="8">
                  <c:v>8.6909929355432602</c:v>
                </c:pt>
                <c:pt idx="9">
                  <c:v>8.7219386708926478</c:v>
                </c:pt>
                <c:pt idx="10">
                  <c:v>8.725595194726262</c:v>
                </c:pt>
                <c:pt idx="11">
                  <c:v>8.7256589986792576</c:v>
                </c:pt>
                <c:pt idx="12">
                  <c:v>8.7391006234356521</c:v>
                </c:pt>
                <c:pt idx="13">
                  <c:v>8.7394352476589727</c:v>
                </c:pt>
                <c:pt idx="14">
                  <c:v>8.7596453982496065</c:v>
                </c:pt>
                <c:pt idx="15">
                  <c:v>8.7609613064511009</c:v>
                </c:pt>
                <c:pt idx="16">
                  <c:v>8.7612267226663558</c:v>
                </c:pt>
                <c:pt idx="17">
                  <c:v>8.7919152309449267</c:v>
                </c:pt>
                <c:pt idx="18">
                  <c:v>8.7921288834962876</c:v>
                </c:pt>
                <c:pt idx="19">
                  <c:v>8.7998673359566428</c:v>
                </c:pt>
                <c:pt idx="20">
                  <c:v>8.8012110480588692</c:v>
                </c:pt>
                <c:pt idx="21">
                  <c:v>8.8040971719624643</c:v>
                </c:pt>
                <c:pt idx="22">
                  <c:v>8.807581566101744</c:v>
                </c:pt>
                <c:pt idx="23">
                  <c:v>8.8088523377242058</c:v>
                </c:pt>
                <c:pt idx="24">
                  <c:v>8.815310574781039</c:v>
                </c:pt>
                <c:pt idx="25">
                  <c:v>8.8228180975313464</c:v>
                </c:pt>
                <c:pt idx="26">
                  <c:v>8.8324372909417992</c:v>
                </c:pt>
                <c:pt idx="27">
                  <c:v>8.8363123083271766</c:v>
                </c:pt>
                <c:pt idx="28">
                  <c:v>8.8490241946869794</c:v>
                </c:pt>
                <c:pt idx="29">
                  <c:v>8.8524306208347774</c:v>
                </c:pt>
                <c:pt idx="30">
                  <c:v>8.8647304509180511</c:v>
                </c:pt>
                <c:pt idx="31">
                  <c:v>8.8733216924982887</c:v>
                </c:pt>
                <c:pt idx="32">
                  <c:v>8.8755255601546015</c:v>
                </c:pt>
                <c:pt idx="33">
                  <c:v>8.8817587140103846</c:v>
                </c:pt>
                <c:pt idx="34">
                  <c:v>8.8892454816732904</c:v>
                </c:pt>
                <c:pt idx="35">
                  <c:v>8.8974041207384076</c:v>
                </c:pt>
                <c:pt idx="36">
                  <c:v>8.9012886551773374</c:v>
                </c:pt>
                <c:pt idx="37">
                  <c:v>8.9034955967978622</c:v>
                </c:pt>
                <c:pt idx="38">
                  <c:v>8.9097647669155062</c:v>
                </c:pt>
                <c:pt idx="39">
                  <c:v>8.9272159020513637</c:v>
                </c:pt>
                <c:pt idx="40">
                  <c:v>8.93370348069835</c:v>
                </c:pt>
                <c:pt idx="41">
                  <c:v>8.9421391876742398</c:v>
                </c:pt>
                <c:pt idx="42">
                  <c:v>8.9457951877706137</c:v>
                </c:pt>
                <c:pt idx="43">
                  <c:v>8.9469555336851823</c:v>
                </c:pt>
                <c:pt idx="44">
                  <c:v>8.9486118690123888</c:v>
                </c:pt>
                <c:pt idx="45">
                  <c:v>8.9547968596345395</c:v>
                </c:pt>
                <c:pt idx="46">
                  <c:v>8.962632122198503</c:v>
                </c:pt>
                <c:pt idx="47">
                  <c:v>8.9638943746475555</c:v>
                </c:pt>
                <c:pt idx="48">
                  <c:v>8.9664073039190662</c:v>
                </c:pt>
                <c:pt idx="49">
                  <c:v>8.9675853142522008</c:v>
                </c:pt>
                <c:pt idx="50">
                  <c:v>8.9753507202365892</c:v>
                </c:pt>
                <c:pt idx="51">
                  <c:v>8.9762545457753848</c:v>
                </c:pt>
                <c:pt idx="52">
                  <c:v>8.9774092205186804</c:v>
                </c:pt>
                <c:pt idx="53">
                  <c:v>8.9782143621267956</c:v>
                </c:pt>
                <c:pt idx="54">
                  <c:v>8.9815660660979226</c:v>
                </c:pt>
                <c:pt idx="55">
                  <c:v>8.9963105875417959</c:v>
                </c:pt>
                <c:pt idx="56">
                  <c:v>8.9986106266669044</c:v>
                </c:pt>
                <c:pt idx="57">
                  <c:v>8.9986900763629372</c:v>
                </c:pt>
                <c:pt idx="58">
                  <c:v>9.0009380320967232</c:v>
                </c:pt>
                <c:pt idx="59">
                  <c:v>9.0089578721791579</c:v>
                </c:pt>
                <c:pt idx="60">
                  <c:v>9.0133023684539548</c:v>
                </c:pt>
                <c:pt idx="61">
                  <c:v>9.0161233699183256</c:v>
                </c:pt>
                <c:pt idx="62">
                  <c:v>9.0172491449327605</c:v>
                </c:pt>
                <c:pt idx="63">
                  <c:v>9.0216656050706945</c:v>
                </c:pt>
                <c:pt idx="64">
                  <c:v>9.0290329830973537</c:v>
                </c:pt>
                <c:pt idx="65">
                  <c:v>9.0336642007501293</c:v>
                </c:pt>
                <c:pt idx="66">
                  <c:v>9.0369397630292365</c:v>
                </c:pt>
                <c:pt idx="67">
                  <c:v>9.038979728448588</c:v>
                </c:pt>
                <c:pt idx="68">
                  <c:v>9.0480491197180015</c:v>
                </c:pt>
                <c:pt idx="69">
                  <c:v>9.0531718585877492</c:v>
                </c:pt>
                <c:pt idx="70">
                  <c:v>9.0548077832257228</c:v>
                </c:pt>
                <c:pt idx="71">
                  <c:v>9.0634298698173268</c:v>
                </c:pt>
                <c:pt idx="72">
                  <c:v>9.0641934525558749</c:v>
                </c:pt>
                <c:pt idx="73">
                  <c:v>9.0654032254724957</c:v>
                </c:pt>
                <c:pt idx="74">
                  <c:v>9.068812637594176</c:v>
                </c:pt>
                <c:pt idx="75">
                  <c:v>9.0723749566261152</c:v>
                </c:pt>
                <c:pt idx="76">
                  <c:v>9.0790788788305203</c:v>
                </c:pt>
                <c:pt idx="77">
                  <c:v>9.0798432934746955</c:v>
                </c:pt>
                <c:pt idx="78">
                  <c:v>9.0919506249805835</c:v>
                </c:pt>
                <c:pt idx="79">
                  <c:v>9.0920767936147531</c:v>
                </c:pt>
                <c:pt idx="80">
                  <c:v>9.0921333380539071</c:v>
                </c:pt>
                <c:pt idx="81">
                  <c:v>9.1076780809771893</c:v>
                </c:pt>
                <c:pt idx="82">
                  <c:v>9.109351534992312</c:v>
                </c:pt>
                <c:pt idx="83">
                  <c:v>9.1173655348768374</c:v>
                </c:pt>
                <c:pt idx="84">
                  <c:v>9.1175107670385707</c:v>
                </c:pt>
                <c:pt idx="85">
                  <c:v>9.1191535195147306</c:v>
                </c:pt>
                <c:pt idx="86">
                  <c:v>9.1237806422585699</c:v>
                </c:pt>
                <c:pt idx="87">
                  <c:v>9.1238440344772513</c:v>
                </c:pt>
                <c:pt idx="88">
                  <c:v>9.1283786698394032</c:v>
                </c:pt>
                <c:pt idx="89">
                  <c:v>9.1307430390374087</c:v>
                </c:pt>
                <c:pt idx="90">
                  <c:v>9.1338276835701393</c:v>
                </c:pt>
                <c:pt idx="91">
                  <c:v>9.1399630505764371</c:v>
                </c:pt>
                <c:pt idx="92">
                  <c:v>9.1427078168235205</c:v>
                </c:pt>
                <c:pt idx="93">
                  <c:v>9.1492880218264041</c:v>
                </c:pt>
                <c:pt idx="94">
                  <c:v>9.1547947274882553</c:v>
                </c:pt>
                <c:pt idx="95">
                  <c:v>9.1594631930634396</c:v>
                </c:pt>
                <c:pt idx="96">
                  <c:v>9.1642179999562092</c:v>
                </c:pt>
                <c:pt idx="97">
                  <c:v>9.1653962817765287</c:v>
                </c:pt>
                <c:pt idx="98">
                  <c:v>9.1654277755615556</c:v>
                </c:pt>
                <c:pt idx="99">
                  <c:v>9.1846739813154166</c:v>
                </c:pt>
                <c:pt idx="100">
                  <c:v>9.18506723064068</c:v>
                </c:pt>
                <c:pt idx="101">
                  <c:v>9.1927345810714929</c:v>
                </c:pt>
                <c:pt idx="102">
                  <c:v>9.1980083715113174</c:v>
                </c:pt>
                <c:pt idx="103">
                  <c:v>9.1980190551115246</c:v>
                </c:pt>
                <c:pt idx="104">
                  <c:v>9.2000924460891547</c:v>
                </c:pt>
                <c:pt idx="105">
                  <c:v>9.2006818657164189</c:v>
                </c:pt>
                <c:pt idx="106">
                  <c:v>9.2011200194400509</c:v>
                </c:pt>
                <c:pt idx="107">
                  <c:v>9.2159360833207273</c:v>
                </c:pt>
                <c:pt idx="108">
                  <c:v>9.226810874134264</c:v>
                </c:pt>
                <c:pt idx="109">
                  <c:v>9.2354170263828248</c:v>
                </c:pt>
                <c:pt idx="110">
                  <c:v>9.2517733643630731</c:v>
                </c:pt>
                <c:pt idx="111">
                  <c:v>9.2518175987249762</c:v>
                </c:pt>
                <c:pt idx="112">
                  <c:v>9.2886010580296912</c:v>
                </c:pt>
                <c:pt idx="113">
                  <c:v>9.3238495016213676</c:v>
                </c:pt>
                <c:pt idx="114">
                  <c:v>9.3265697584898639</c:v>
                </c:pt>
                <c:pt idx="115">
                  <c:v>9.3585729068283943</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D4F-4B56-8089-02DA1049A1E4}"/>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Your Trust</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9.3693157328141794</c:v>
                </c:pt>
                <c:pt idx="117">
                  <c:v>9.3812970128045272</c:v>
                </c:pt>
                <c:pt idx="118">
                  <c:v>9.3964428203290478</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D4F-4B56-8089-02DA1049A1E4}"/>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Your Trust</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9.433026187741838</c:v>
                </c:pt>
                <c:pt idx="120">
                  <c:v>9.4446355370904982</c:v>
                </c:pt>
                <c:pt idx="121">
                  <c:v>9.4822820656018365</c:v>
                </c:pt>
                <c:pt idx="122">
                  <c:v>9.5724098540705498</c:v>
                </c:pt>
                <c:pt idx="123">
                  <c:v>9.6273819970672836</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2D4F-4B56-8089-02DA1049A1E4}"/>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Your Trust</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9.6669523023041464</c:v>
                </c:pt>
                <c:pt idx="125">
                  <c:v>9.6747390043150325</c:v>
                </c:pt>
                <c:pt idx="126">
                  <c:v>9.7283122117563892</c:v>
                </c:pt>
                <c:pt idx="127">
                  <c:v>9.7359948388995132</c:v>
                </c:pt>
                <c:pt idx="128">
                  <c:v>9.7387995397929554</c:v>
                </c:pt>
                <c:pt idx="129">
                  <c:v>9.7958869633901262</c:v>
                </c:pt>
              </c:numCache>
            </c:numRef>
          </c:val>
          <c:extLst>
            <c:ext xmlns:c16="http://schemas.microsoft.com/office/drawing/2014/chart" uri="{C3380CC4-5D6E-409C-BE32-E72D297353CC}">
              <c16:uniqueId val="{00000006-2D4F-4B56-8089-02DA1049A1E4}"/>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Your Trust</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8.807581566101744</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D4F-4B56-8089-02DA1049A1E4}"/>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34438740683860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8.3905664478729349</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3.1392470119797622E-2</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0.22685889289864036</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6.3246563223739116E-2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0.66028511221487562</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6.3246563223739116E-2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0.22685889289864036</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0.13343202093775908</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8.807581566101744</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9.0422069302225498</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Q44. Overall, did you feel you were treated with kindness and compassion while you were in the hospital?</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Northampton General Hospital NHS Trust</c:v>
                </c:pt>
                <c:pt idx="2">
                  <c:v>University Hospitals Coventry and Warwickshire NHS Trust</c:v>
                </c:pt>
                <c:pt idx="3">
                  <c:v>The Shrewsbury And Telford Hospital NHS Trust</c:v>
                </c:pt>
                <c:pt idx="4">
                  <c:v>Sandwell and West Birmingham Hospitals NHS Trust</c:v>
                </c:pt>
              </c:strCache>
            </c:strRef>
          </c:cat>
          <c:val>
            <c:numRef>
              <c:f>Sheet1!$B$2:$B$6</c:f>
              <c:numCache>
                <c:formatCode>0.0</c:formatCode>
                <c:ptCount val="5"/>
                <c:pt idx="0">
                  <c:v>8.5818081319779012</c:v>
                </c:pt>
                <c:pt idx="1">
                  <c:v>8.8625204910170208</c:v>
                </c:pt>
                <c:pt idx="2">
                  <c:v>8.8879693831720097</c:v>
                </c:pt>
                <c:pt idx="3">
                  <c:v>8.8999041474300125</c:v>
                </c:pt>
                <c:pt idx="4">
                  <c:v>8.9133334396764532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Northampton General Hospital NHS Trust</c:v>
                </c:pt>
                <c:pt idx="2">
                  <c:v>University Hospitals Coventry and Warwickshire NHS Trust</c:v>
                </c:pt>
                <c:pt idx="3">
                  <c:v>The Shrewsbury And Telford Hospital NHS Trust</c:v>
                </c:pt>
                <c:pt idx="4">
                  <c:v>Sandwell and West Birmingham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George Eliot Hospital NHS Trust</c:v>
                </c:pt>
                <c:pt idx="3">
                  <c:v>South Warwickshire University NHS Foundation Trust</c:v>
                </c:pt>
                <c:pt idx="4">
                  <c:v>University Hospitals of Derby and Burton NHS Foundation Trust</c:v>
                </c:pt>
              </c:strCache>
            </c:strRef>
          </c:cat>
          <c:val>
            <c:numRef>
              <c:f>Sheet1!$B$2:$B$6</c:f>
              <c:numCache>
                <c:formatCode>0.0</c:formatCode>
                <c:ptCount val="5"/>
                <c:pt idx="0">
                  <c:v>9.7954544477566508</c:v>
                </c:pt>
                <c:pt idx="1">
                  <c:v>9.6302527422458883</c:v>
                </c:pt>
                <c:pt idx="2">
                  <c:v>9.4752955401883874</c:v>
                </c:pt>
                <c:pt idx="3">
                  <c:v>9.4113727975839598</c:v>
                </c:pt>
                <c:pt idx="4">
                  <c:v>9.2881671384766573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CB2-41D3-847E-C578377D295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George Eliot Hospital NHS Trust</c:v>
                </c:pt>
                <c:pt idx="3">
                  <c:v>South Warwickshire University NHS Foundation Trust</c:v>
                </c:pt>
                <c:pt idx="4">
                  <c:v>University Hospitals of Derby and Burton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CB2-41D3-847E-C578377D295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Your Trust</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8.3895937747471976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474-42ED-85C3-DD332CC1EF2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Your Trust</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8.545591023644425</c:v>
                </c:pt>
                <c:pt idx="2">
                  <c:v>8.5973368465463249</c:v>
                </c:pt>
                <c:pt idx="3">
                  <c:v>8.6777864263483053</c:v>
                </c:pt>
                <c:pt idx="4">
                  <c:v>8.7487940792144254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474-42ED-85C3-DD332CC1EF2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Your Trust</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8.7613272872034162</c:v>
                </c:pt>
                <c:pt idx="6">
                  <c:v>8.782848629153067</c:v>
                </c:pt>
                <c:pt idx="7">
                  <c:v>8.7834566677140682</c:v>
                </c:pt>
                <c:pt idx="8">
                  <c:v>8.8112028370977793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474-42ED-85C3-DD332CC1EF2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Your Trust</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8.5818081319779012</c:v>
                </c:pt>
                <c:pt idx="10">
                  <c:v>8.8445788398613239</c:v>
                </c:pt>
                <c:pt idx="11">
                  <c:v>8.8570770221304116</c:v>
                </c:pt>
                <c:pt idx="12">
                  <c:v>8.8625204910170208</c:v>
                </c:pt>
                <c:pt idx="13">
                  <c:v>8.8632651004515033</c:v>
                </c:pt>
                <c:pt idx="14">
                  <c:v>8.8689816310112128</c:v>
                </c:pt>
                <c:pt idx="15">
                  <c:v>8.8734352236621152</c:v>
                </c:pt>
                <c:pt idx="16">
                  <c:v>8.8790126842934534</c:v>
                </c:pt>
                <c:pt idx="17">
                  <c:v>8.8800244648773834</c:v>
                </c:pt>
                <c:pt idx="18">
                  <c:v>8.8879693831720097</c:v>
                </c:pt>
                <c:pt idx="19">
                  <c:v>8.8919686085036478</c:v>
                </c:pt>
                <c:pt idx="20">
                  <c:v>8.8998756369595355</c:v>
                </c:pt>
                <c:pt idx="21">
                  <c:v>8.8999041474300125</c:v>
                </c:pt>
                <c:pt idx="22">
                  <c:v>8.9006962430568599</c:v>
                </c:pt>
                <c:pt idx="23">
                  <c:v>8.9044184444365566</c:v>
                </c:pt>
                <c:pt idx="24">
                  <c:v>8.9049734474072615</c:v>
                </c:pt>
                <c:pt idx="25">
                  <c:v>8.9133334396764532</c:v>
                </c:pt>
                <c:pt idx="26">
                  <c:v>8.9489984977298249</c:v>
                </c:pt>
                <c:pt idx="27">
                  <c:v>8.9540704587413646</c:v>
                </c:pt>
                <c:pt idx="28">
                  <c:v>8.960681640042413</c:v>
                </c:pt>
                <c:pt idx="29">
                  <c:v>8.9709410338728333</c:v>
                </c:pt>
                <c:pt idx="30">
                  <c:v>8.9749502342416836</c:v>
                </c:pt>
                <c:pt idx="31">
                  <c:v>8.9905627832192714</c:v>
                </c:pt>
                <c:pt idx="32">
                  <c:v>8.9917049785636749</c:v>
                </c:pt>
                <c:pt idx="33">
                  <c:v>8.9941008326115917</c:v>
                </c:pt>
                <c:pt idx="34">
                  <c:v>8.9978295641638191</c:v>
                </c:pt>
                <c:pt idx="35">
                  <c:v>9.0065362529507045</c:v>
                </c:pt>
                <c:pt idx="36">
                  <c:v>9.0086587130076587</c:v>
                </c:pt>
                <c:pt idx="37">
                  <c:v>9.0133174044561777</c:v>
                </c:pt>
                <c:pt idx="38">
                  <c:v>9.0151915396891518</c:v>
                </c:pt>
                <c:pt idx="39">
                  <c:v>9.0272052721873202</c:v>
                </c:pt>
                <c:pt idx="40">
                  <c:v>9.0303269271803064</c:v>
                </c:pt>
                <c:pt idx="41">
                  <c:v>9.0319548916653698</c:v>
                </c:pt>
                <c:pt idx="42">
                  <c:v>9.0455766756657017</c:v>
                </c:pt>
                <c:pt idx="43">
                  <c:v>9.0456171395604805</c:v>
                </c:pt>
                <c:pt idx="44">
                  <c:v>9.0479271490602002</c:v>
                </c:pt>
                <c:pt idx="45">
                  <c:v>9.0513373049407697</c:v>
                </c:pt>
                <c:pt idx="46">
                  <c:v>9.0519880220503453</c:v>
                </c:pt>
                <c:pt idx="47">
                  <c:v>9.0550743043527469</c:v>
                </c:pt>
                <c:pt idx="48">
                  <c:v>9.0565997329505876</c:v>
                </c:pt>
                <c:pt idx="49">
                  <c:v>9.0578134219900246</c:v>
                </c:pt>
                <c:pt idx="50">
                  <c:v>9.0629352880900296</c:v>
                </c:pt>
                <c:pt idx="51">
                  <c:v>9.0647895647540153</c:v>
                </c:pt>
                <c:pt idx="52">
                  <c:v>9.066590198925109</c:v>
                </c:pt>
                <c:pt idx="53">
                  <c:v>9.0719762076814074</c:v>
                </c:pt>
                <c:pt idx="54">
                  <c:v>9.0789958920306901</c:v>
                </c:pt>
                <c:pt idx="55">
                  <c:v>9.0844562163034652</c:v>
                </c:pt>
                <c:pt idx="56">
                  <c:v>9.098533990106608</c:v>
                </c:pt>
                <c:pt idx="57">
                  <c:v>9.0989949370637646</c:v>
                </c:pt>
                <c:pt idx="58">
                  <c:v>9.1071032589213132</c:v>
                </c:pt>
                <c:pt idx="59">
                  <c:v>9.1138812321829104</c:v>
                </c:pt>
                <c:pt idx="60">
                  <c:v>9.1161365058637074</c:v>
                </c:pt>
                <c:pt idx="61">
                  <c:v>9.11936390534437</c:v>
                </c:pt>
                <c:pt idx="62">
                  <c:v>9.1219997619189268</c:v>
                </c:pt>
                <c:pt idx="63">
                  <c:v>9.1323012577636877</c:v>
                </c:pt>
                <c:pt idx="64">
                  <c:v>9.1395563309027459</c:v>
                </c:pt>
                <c:pt idx="65">
                  <c:v>9.1437440119564446</c:v>
                </c:pt>
                <c:pt idx="66">
                  <c:v>9.1456020286140021</c:v>
                </c:pt>
                <c:pt idx="67">
                  <c:v>9.1508382739732159</c:v>
                </c:pt>
                <c:pt idx="68">
                  <c:v>9.153227368431466</c:v>
                </c:pt>
                <c:pt idx="69">
                  <c:v>9.1593884430367538</c:v>
                </c:pt>
                <c:pt idx="70">
                  <c:v>9.1632463581027199</c:v>
                </c:pt>
                <c:pt idx="71">
                  <c:v>9.1638972414253335</c:v>
                </c:pt>
                <c:pt idx="72">
                  <c:v>9.1660572138015031</c:v>
                </c:pt>
                <c:pt idx="73">
                  <c:v>9.1670886370702735</c:v>
                </c:pt>
                <c:pt idx="74">
                  <c:v>9.1760331140584501</c:v>
                </c:pt>
                <c:pt idx="75">
                  <c:v>9.1790991278690548</c:v>
                </c:pt>
                <c:pt idx="76">
                  <c:v>9.1859581026851433</c:v>
                </c:pt>
                <c:pt idx="77">
                  <c:v>9.1921762371692939</c:v>
                </c:pt>
                <c:pt idx="78">
                  <c:v>9.1979917952972272</c:v>
                </c:pt>
                <c:pt idx="79">
                  <c:v>9.2002646783097912</c:v>
                </c:pt>
                <c:pt idx="80">
                  <c:v>9.2045433931855509</c:v>
                </c:pt>
                <c:pt idx="81">
                  <c:v>9.2062423104986628</c:v>
                </c:pt>
                <c:pt idx="82">
                  <c:v>9.2087833055475521</c:v>
                </c:pt>
                <c:pt idx="83">
                  <c:v>9.2121101241845516</c:v>
                </c:pt>
                <c:pt idx="84">
                  <c:v>9.2147872890099034</c:v>
                </c:pt>
                <c:pt idx="85">
                  <c:v>9.2159028501586047</c:v>
                </c:pt>
                <c:pt idx="86">
                  <c:v>9.2159459598349631</c:v>
                </c:pt>
                <c:pt idx="87">
                  <c:v>9.2265172927562613</c:v>
                </c:pt>
                <c:pt idx="88">
                  <c:v>9.2266192846648245</c:v>
                </c:pt>
                <c:pt idx="89">
                  <c:v>9.2295902246539292</c:v>
                </c:pt>
                <c:pt idx="90">
                  <c:v>9.2310703388229918</c:v>
                </c:pt>
                <c:pt idx="91">
                  <c:v>9.2326532666542356</c:v>
                </c:pt>
                <c:pt idx="92">
                  <c:v>9.2330755973527445</c:v>
                </c:pt>
                <c:pt idx="93">
                  <c:v>9.2447996753403352</c:v>
                </c:pt>
                <c:pt idx="94">
                  <c:v>9.2494442097639915</c:v>
                </c:pt>
                <c:pt idx="95">
                  <c:v>9.2542516095750287</c:v>
                </c:pt>
                <c:pt idx="96">
                  <c:v>9.2561848601390349</c:v>
                </c:pt>
                <c:pt idx="97">
                  <c:v>9.2603351519185519</c:v>
                </c:pt>
                <c:pt idx="98">
                  <c:v>9.2636227194890992</c:v>
                </c:pt>
                <c:pt idx="99">
                  <c:v>9.2636441702674439</c:v>
                </c:pt>
                <c:pt idx="100">
                  <c:v>9.2661627776495852</c:v>
                </c:pt>
                <c:pt idx="101">
                  <c:v>9.2851301632459364</c:v>
                </c:pt>
                <c:pt idx="102">
                  <c:v>9.2881671384766573</c:v>
                </c:pt>
                <c:pt idx="103">
                  <c:v>9.2896718534315461</c:v>
                </c:pt>
                <c:pt idx="104">
                  <c:v>9.2976359092773198</c:v>
                </c:pt>
                <c:pt idx="105">
                  <c:v>9.3106942134394988</c:v>
                </c:pt>
                <c:pt idx="106">
                  <c:v>9.3133485837243821</c:v>
                </c:pt>
                <c:pt idx="107">
                  <c:v>9.3249757188594344</c:v>
                </c:pt>
                <c:pt idx="108">
                  <c:v>9.3278470261269426</c:v>
                </c:pt>
                <c:pt idx="109">
                  <c:v>9.3399616506570169</c:v>
                </c:pt>
                <c:pt idx="110">
                  <c:v>9.3453028692336666</c:v>
                </c:pt>
                <c:pt idx="111">
                  <c:v>9.3492551900210046</c:v>
                </c:pt>
                <c:pt idx="112">
                  <c:v>9.3500658442345177</c:v>
                </c:pt>
                <c:pt idx="113">
                  <c:v>9.3536982559475597</c:v>
                </c:pt>
                <c:pt idx="114">
                  <c:v>9.3708902197054318</c:v>
                </c:pt>
                <c:pt idx="115">
                  <c:v>9.4072835045805228</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474-42ED-85C3-DD332CC1EF2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Your Trust</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9.4113727975839598</c:v>
                </c:pt>
                <c:pt idx="117">
                  <c:v>9.418050657189772</c:v>
                </c:pt>
                <c:pt idx="118">
                  <c:v>9.4306509532194269</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474-42ED-85C3-DD332CC1EF2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Your Trust</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9.4629455997101299</c:v>
                </c:pt>
                <c:pt idx="120">
                  <c:v>9.4752955401883874</c:v>
                </c:pt>
                <c:pt idx="121">
                  <c:v>9.5265907118513908</c:v>
                </c:pt>
                <c:pt idx="122">
                  <c:v>9.6093683066113815</c:v>
                </c:pt>
                <c:pt idx="123">
                  <c:v>9.6302527422458883</c:v>
                </c:pt>
                <c:pt idx="124">
                  <c:v>9.7086643133653823</c:v>
                </c:pt>
                <c:pt idx="125">
                  <c:v>#N/A</c:v>
                </c:pt>
                <c:pt idx="126">
                  <c:v>#N/A</c:v>
                </c:pt>
                <c:pt idx="127">
                  <c:v>#N/A</c:v>
                </c:pt>
                <c:pt idx="128">
                  <c:v>#N/A</c:v>
                </c:pt>
                <c:pt idx="129">
                  <c:v>#N/A</c:v>
                </c:pt>
              </c:numCache>
            </c:numRef>
          </c:val>
          <c:extLst>
            <c:ext xmlns:c16="http://schemas.microsoft.com/office/drawing/2014/chart" uri="{C3380CC4-5D6E-409C-BE32-E72D297353CC}">
              <c16:uniqueId val="{00000005-2474-42ED-85C3-DD332CC1EF2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Your Trust</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9.632717959340992</c:v>
                </c:pt>
                <c:pt idx="126">
                  <c:v>9.7254089477855938</c:v>
                </c:pt>
                <c:pt idx="127">
                  <c:v>9.7508042917984792</c:v>
                </c:pt>
                <c:pt idx="128">
                  <c:v>9.7798628601555091</c:v>
                </c:pt>
                <c:pt idx="129">
                  <c:v>9.7954544477566508</c:v>
                </c:pt>
              </c:numCache>
            </c:numRef>
          </c:val>
          <c:extLst>
            <c:ext xmlns:c16="http://schemas.microsoft.com/office/drawing/2014/chart" uri="{C3380CC4-5D6E-409C-BE32-E72D297353CC}">
              <c16:uniqueId val="{00000006-2474-42ED-85C3-DD332CC1EF2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Your Trust</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8.8999041474300125</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474-42ED-85C3-DD332CC1EF2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8.3895937747471976</c:v>
                </c:pt>
              </c:numCache>
            </c:numRef>
          </c:val>
          <c:extLst>
            <c:ext xmlns:c16="http://schemas.microsoft.com/office/drawing/2014/chart" uri="{C3380CC4-5D6E-409C-BE32-E72D297353CC}">
              <c16:uniqueId val="{00000000-5BF3-406B-A34B-12270938692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0.19356535288505405</c:v>
                </c:pt>
              </c:numCache>
            </c:numRef>
          </c:val>
          <c:extLst>
            <c:ext xmlns:c16="http://schemas.microsoft.com/office/drawing/2014/chart" uri="{C3380CC4-5D6E-409C-BE32-E72D297353CC}">
              <c16:uniqueId val="{00000001-5BF3-406B-A34B-12270938692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0.20139023482310847</c:v>
                </c:pt>
              </c:numCache>
            </c:numRef>
          </c:val>
          <c:extLst>
            <c:ext xmlns:c16="http://schemas.microsoft.com/office/drawing/2014/chart" uri="{C3380CC4-5D6E-409C-BE32-E72D297353CC}">
              <c16:uniqueId val="{00000002-5BF3-406B-A34B-12270938692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5.6146091769365469E-2</c:v>
                </c:pt>
              </c:numCache>
            </c:numRef>
          </c:val>
          <c:extLst>
            <c:ext xmlns:c16="http://schemas.microsoft.com/office/drawing/2014/chart" uri="{C3380CC4-5D6E-409C-BE32-E72D297353CC}">
              <c16:uniqueId val="{00000003-5BF3-406B-A34B-12270938692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0.58615720151014017</c:v>
                </c:pt>
              </c:numCache>
            </c:numRef>
          </c:val>
          <c:extLst>
            <c:ext xmlns:c16="http://schemas.microsoft.com/office/drawing/2014/chart" uri="{C3380CC4-5D6E-409C-BE32-E72D297353CC}">
              <c16:uniqueId val="{00000004-5BF3-406B-A34B-12270938692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5.6146091769365469E-2</c:v>
                </c:pt>
              </c:numCache>
            </c:numRef>
          </c:val>
          <c:extLst>
            <c:ext xmlns:c16="http://schemas.microsoft.com/office/drawing/2014/chart" uri="{C3380CC4-5D6E-409C-BE32-E72D297353CC}">
              <c16:uniqueId val="{00000005-5BF3-406B-A34B-12270938692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0.20139023482310847</c:v>
                </c:pt>
              </c:numCache>
            </c:numRef>
          </c:val>
          <c:extLst>
            <c:ext xmlns:c16="http://schemas.microsoft.com/office/drawing/2014/chart" uri="{C3380CC4-5D6E-409C-BE32-E72D297353CC}">
              <c16:uniqueId val="{00000006-5BF3-406B-A34B-12270938692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0.11106546542931106</c:v>
                </c:pt>
              </c:numCache>
            </c:numRef>
          </c:val>
          <c:extLst>
            <c:ext xmlns:c16="http://schemas.microsoft.com/office/drawing/2014/chart" uri="{C3380CC4-5D6E-409C-BE32-E72D297353CC}">
              <c16:uniqueId val="{00000007-5BF3-406B-A34B-12270938692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8.8999041474300125</c:v>
                </c:pt>
              </c:numCache>
            </c:numRef>
          </c:xVal>
          <c:yVal>
            <c:numLit>
              <c:formatCode>General</c:formatCode>
              <c:ptCount val="1"/>
              <c:pt idx="0">
                <c:v>1</c:v>
              </c:pt>
            </c:numLit>
          </c:yVal>
          <c:smooth val="0"/>
          <c:extLst>
            <c:ext xmlns:c16="http://schemas.microsoft.com/office/drawing/2014/chart" uri="{C3380CC4-5D6E-409C-BE32-E72D297353CC}">
              <c16:uniqueId val="{00000008-5BF3-406B-A34B-12270938692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BF3-406B-A34B-122709386920}"/>
              </c:ext>
            </c:extLst>
          </c:dPt>
          <c:xVal>
            <c:numRef>
              <c:f>Sheet1!$B$12</c:f>
              <c:numCache>
                <c:formatCode>0.0</c:formatCode>
                <c:ptCount val="1"/>
                <c:pt idx="0">
                  <c:v>9.1337740549797957</c:v>
                </c:pt>
              </c:numCache>
            </c:numRef>
          </c:xVal>
          <c:yVal>
            <c:numLit>
              <c:formatCode>General</c:formatCode>
              <c:ptCount val="1"/>
              <c:pt idx="0">
                <c:v>1</c:v>
              </c:pt>
            </c:numLit>
          </c:yVal>
          <c:smooth val="0"/>
          <c:extLst>
            <c:ext xmlns:c16="http://schemas.microsoft.com/office/drawing/2014/chart" uri="{C3380CC4-5D6E-409C-BE32-E72D297353CC}">
              <c16:uniqueId val="{0000000A-5BF3-406B-A34B-122709386920}"/>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BF3-406B-A34B-12270938692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Q45. Overall, did you feel you were treated with respect and dignity while you were in the hospital?</c:v>
                  </c:pt>
                </c15:dlblRangeCache>
              </c15:datalabelsRange>
            </c:ext>
            <c:ext xmlns:c16="http://schemas.microsoft.com/office/drawing/2014/chart" uri="{C3380CC4-5D6E-409C-BE32-E72D297353CC}">
              <c16:uniqueId val="{0000000C-5BF3-406B-A34B-12270938692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Northampton General Hospital NHS Trust</c:v>
                </c:pt>
                <c:pt idx="1">
                  <c:v>University Hospitals Birmingham NHS Foundation Trust</c:v>
                </c:pt>
                <c:pt idx="2">
                  <c:v>United Lincolnshire Teaching Hospitals NHS Trust</c:v>
                </c:pt>
                <c:pt idx="3">
                  <c:v>The Royal Wolverhampton NHS Trust</c:v>
                </c:pt>
                <c:pt idx="4">
                  <c:v>University Hospitals Coventry and Warwickshire NHS Trust</c:v>
                </c:pt>
              </c:strCache>
            </c:strRef>
          </c:cat>
          <c:val>
            <c:numRef>
              <c:f>Sheet1!$B$2:$B$6</c:f>
              <c:numCache>
                <c:formatCode>0.0</c:formatCode>
                <c:ptCount val="5"/>
                <c:pt idx="0">
                  <c:v>7.7493150970004132</c:v>
                </c:pt>
                <c:pt idx="1">
                  <c:v>7.9168328736606934</c:v>
                </c:pt>
                <c:pt idx="2">
                  <c:v>7.936038749621126</c:v>
                </c:pt>
                <c:pt idx="3">
                  <c:v>7.9578400776861962</c:v>
                </c:pt>
                <c:pt idx="4">
                  <c:v>7.9609502742752856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Northampton General Hospital NHS Trust</c:v>
                </c:pt>
                <c:pt idx="1">
                  <c:v>University Hospitals Birmingham NHS Foundation Trust</c:v>
                </c:pt>
                <c:pt idx="2">
                  <c:v>United Lincolnshire Teaching Hospitals NHS Trust</c:v>
                </c:pt>
                <c:pt idx="3">
                  <c:v>The Royal Wolverhampton NHS Trust</c:v>
                </c:pt>
                <c:pt idx="4">
                  <c:v>University Hospitals Coventry and Warwickshire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George Eliot Hospital NHS Trust</c:v>
                </c:pt>
                <c:pt idx="3">
                  <c:v>Sherwood Forest Hospitals NHS Foundation Trust</c:v>
                </c:pt>
                <c:pt idx="4">
                  <c:v>South Warwickshire University NHS Foundation Trust</c:v>
                </c:pt>
              </c:strCache>
            </c:strRef>
          </c:cat>
          <c:val>
            <c:numRef>
              <c:f>Sheet1!$B$2:$B$6</c:f>
              <c:numCache>
                <c:formatCode>0.0</c:formatCode>
                <c:ptCount val="5"/>
                <c:pt idx="0">
                  <c:v>9.3456954642108538</c:v>
                </c:pt>
                <c:pt idx="1">
                  <c:v>9.1298287953580441</c:v>
                </c:pt>
                <c:pt idx="2">
                  <c:v>8.5662498431705831</c:v>
                </c:pt>
                <c:pt idx="3">
                  <c:v>8.519063815043415</c:v>
                </c:pt>
                <c:pt idx="4">
                  <c:v>8.5023042656370009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5E9-41E0-B9A7-B737F5CE48C4}"/>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George Eliot Hospital NHS Trust</c:v>
                </c:pt>
                <c:pt idx="3">
                  <c:v>Sherwood Forest Hospitals NHS Foundation Trust</c:v>
                </c:pt>
                <c:pt idx="4">
                  <c:v>South Warwickshire University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5E9-41E0-B9A7-B737F5CE48C4}"/>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Your Trust</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79A2-4999-B240-8577C42D83D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Your Trust</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7.5631013088031498</c:v>
                </c:pt>
                <c:pt idx="1">
                  <c:v>7.5709806220774043</c:v>
                </c:pt>
                <c:pt idx="2">
                  <c:v>7.5909960239041574</c:v>
                </c:pt>
                <c:pt idx="3">
                  <c:v>7.6997066780587851</c:v>
                </c:pt>
                <c:pt idx="4">
                  <c:v>7.7133676594191467</c:v>
                </c:pt>
                <c:pt idx="5">
                  <c:v>7.7258576625773809</c:v>
                </c:pt>
                <c:pt idx="6">
                  <c:v>7.7267080901863894</c:v>
                </c:pt>
                <c:pt idx="7">
                  <c:v>7.7493150970004132</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79A2-4999-B240-8577C42D83D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Your Trust</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7.750063141017459</c:v>
                </c:pt>
                <c:pt idx="9">
                  <c:v>7.7664286430700349</c:v>
                </c:pt>
                <c:pt idx="10">
                  <c:v>7.7691506942596771</c:v>
                </c:pt>
                <c:pt idx="11">
                  <c:v>7.8247894126320059</c:v>
                </c:pt>
                <c:pt idx="12">
                  <c:v>7.8268606513811392</c:v>
                </c:pt>
                <c:pt idx="13">
                  <c:v>7.8313408674558271</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79A2-4999-B240-8577C42D83D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Your Trust</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7.8353171767496086</c:v>
                </c:pt>
                <c:pt idx="15">
                  <c:v>7.8370838189832801</c:v>
                </c:pt>
                <c:pt idx="16">
                  <c:v>7.8502956256773171</c:v>
                </c:pt>
                <c:pt idx="17">
                  <c:v>7.87554168183964</c:v>
                </c:pt>
                <c:pt idx="18">
                  <c:v>7.877643794926982</c:v>
                </c:pt>
                <c:pt idx="19">
                  <c:v>7.8891546569799216</c:v>
                </c:pt>
                <c:pt idx="20">
                  <c:v>7.9068852154021867</c:v>
                </c:pt>
                <c:pt idx="21">
                  <c:v>7.9089889351669527</c:v>
                </c:pt>
                <c:pt idx="22">
                  <c:v>7.9151958751756926</c:v>
                </c:pt>
                <c:pt idx="23">
                  <c:v>7.9168328736606934</c:v>
                </c:pt>
                <c:pt idx="24">
                  <c:v>7.9276986746988953</c:v>
                </c:pt>
                <c:pt idx="25">
                  <c:v>7.936038749621126</c:v>
                </c:pt>
                <c:pt idx="26">
                  <c:v>7.9420050388537407</c:v>
                </c:pt>
                <c:pt idx="27">
                  <c:v>7.9450201701572629</c:v>
                </c:pt>
                <c:pt idx="28">
                  <c:v>7.9578400776861962</c:v>
                </c:pt>
                <c:pt idx="29">
                  <c:v>7.9609502742752856</c:v>
                </c:pt>
                <c:pt idx="30">
                  <c:v>7.9694520213465498</c:v>
                </c:pt>
                <c:pt idx="31">
                  <c:v>7.9726759511200287</c:v>
                </c:pt>
                <c:pt idx="32">
                  <c:v>7.977237811243115</c:v>
                </c:pt>
                <c:pt idx="33">
                  <c:v>7.9948751338896926</c:v>
                </c:pt>
                <c:pt idx="34">
                  <c:v>8.010801017235778</c:v>
                </c:pt>
                <c:pt idx="35">
                  <c:v>8.0244917270547216</c:v>
                </c:pt>
                <c:pt idx="36">
                  <c:v>8.0340897204020116</c:v>
                </c:pt>
                <c:pt idx="37">
                  <c:v>8.0367225876217159</c:v>
                </c:pt>
                <c:pt idx="38">
                  <c:v>8.0456453863482906</c:v>
                </c:pt>
                <c:pt idx="39">
                  <c:v>8.0469601827085331</c:v>
                </c:pt>
                <c:pt idx="40">
                  <c:v>8.0506367288992671</c:v>
                </c:pt>
                <c:pt idx="41">
                  <c:v>8.0527840253378287</c:v>
                </c:pt>
                <c:pt idx="42">
                  <c:v>8.0575918790768419</c:v>
                </c:pt>
                <c:pt idx="43">
                  <c:v>8.0628067774344228</c:v>
                </c:pt>
                <c:pt idx="44">
                  <c:v>8.0669587748446645</c:v>
                </c:pt>
                <c:pt idx="45">
                  <c:v>8.0713755121325335</c:v>
                </c:pt>
                <c:pt idx="46">
                  <c:v>8.0775339191769628</c:v>
                </c:pt>
                <c:pt idx="47">
                  <c:v>8.1007528824117792</c:v>
                </c:pt>
                <c:pt idx="48">
                  <c:v>8.101698950510313</c:v>
                </c:pt>
                <c:pt idx="49">
                  <c:v>8.1103796028672654</c:v>
                </c:pt>
                <c:pt idx="50">
                  <c:v>8.1238934314107212</c:v>
                </c:pt>
                <c:pt idx="51">
                  <c:v>8.1244466401221551</c:v>
                </c:pt>
                <c:pt idx="52">
                  <c:v>8.1250423669769241</c:v>
                </c:pt>
                <c:pt idx="53">
                  <c:v>8.1275678992129485</c:v>
                </c:pt>
                <c:pt idx="54">
                  <c:v>8.1428829215641958</c:v>
                </c:pt>
                <c:pt idx="55">
                  <c:v>8.1436172386985</c:v>
                </c:pt>
                <c:pt idx="56">
                  <c:v>8.1492592427178163</c:v>
                </c:pt>
                <c:pt idx="57">
                  <c:v>8.1531885693079893</c:v>
                </c:pt>
                <c:pt idx="58">
                  <c:v>8.1808123472098764</c:v>
                </c:pt>
                <c:pt idx="59">
                  <c:v>8.1916437868042475</c:v>
                </c:pt>
                <c:pt idx="60">
                  <c:v>8.1920191320186397</c:v>
                </c:pt>
                <c:pt idx="61">
                  <c:v>8.1942428008886576</c:v>
                </c:pt>
                <c:pt idx="62">
                  <c:v>8.2000119726726215</c:v>
                </c:pt>
                <c:pt idx="63">
                  <c:v>8.2127535662660165</c:v>
                </c:pt>
                <c:pt idx="64">
                  <c:v>8.2132213609773306</c:v>
                </c:pt>
                <c:pt idx="65">
                  <c:v>8.2263291520393249</c:v>
                </c:pt>
                <c:pt idx="66">
                  <c:v>8.2284064413773095</c:v>
                </c:pt>
                <c:pt idx="67">
                  <c:v>8.2453471923203789</c:v>
                </c:pt>
                <c:pt idx="68">
                  <c:v>8.2475456974257302</c:v>
                </c:pt>
                <c:pt idx="69">
                  <c:v>8.2503877221773223</c:v>
                </c:pt>
                <c:pt idx="70">
                  <c:v>8.2508821176772376</c:v>
                </c:pt>
                <c:pt idx="71">
                  <c:v>8.2518248646580101</c:v>
                </c:pt>
                <c:pt idx="72">
                  <c:v>8.2541391777890087</c:v>
                </c:pt>
                <c:pt idx="73">
                  <c:v>8.2604810831371793</c:v>
                </c:pt>
                <c:pt idx="74">
                  <c:v>8.2638661363480921</c:v>
                </c:pt>
                <c:pt idx="75">
                  <c:v>8.2683383216302087</c:v>
                </c:pt>
                <c:pt idx="76">
                  <c:v>8.2720328421110469</c:v>
                </c:pt>
                <c:pt idx="77">
                  <c:v>8.2731322741261941</c:v>
                </c:pt>
                <c:pt idx="78">
                  <c:v>8.2741986732103978</c:v>
                </c:pt>
                <c:pt idx="79">
                  <c:v>8.2756544337264426</c:v>
                </c:pt>
                <c:pt idx="80">
                  <c:v>8.2764271037006374</c:v>
                </c:pt>
                <c:pt idx="81">
                  <c:v>8.278331842350493</c:v>
                </c:pt>
                <c:pt idx="82">
                  <c:v>8.2799378934124537</c:v>
                </c:pt>
                <c:pt idx="83">
                  <c:v>8.2828235141258393</c:v>
                </c:pt>
                <c:pt idx="84">
                  <c:v>8.2871436327087551</c:v>
                </c:pt>
                <c:pt idx="85">
                  <c:v>8.2874809881789666</c:v>
                </c:pt>
                <c:pt idx="86">
                  <c:v>8.2883801323664237</c:v>
                </c:pt>
                <c:pt idx="87">
                  <c:v>8.3001388046380864</c:v>
                </c:pt>
                <c:pt idx="88">
                  <c:v>8.3006516432517969</c:v>
                </c:pt>
                <c:pt idx="89">
                  <c:v>8.302037966845992</c:v>
                </c:pt>
                <c:pt idx="90">
                  <c:v>8.3067180755195373</c:v>
                </c:pt>
                <c:pt idx="91">
                  <c:v>8.316139483742468</c:v>
                </c:pt>
                <c:pt idx="92">
                  <c:v>8.3171519822868731</c:v>
                </c:pt>
                <c:pt idx="93">
                  <c:v>8.3173183324000686</c:v>
                </c:pt>
                <c:pt idx="94">
                  <c:v>8.3218089036496572</c:v>
                </c:pt>
                <c:pt idx="95">
                  <c:v>8.3248942136359236</c:v>
                </c:pt>
                <c:pt idx="96">
                  <c:v>8.3294818740931991</c:v>
                </c:pt>
                <c:pt idx="97">
                  <c:v>8.3356967490962379</c:v>
                </c:pt>
                <c:pt idx="98">
                  <c:v>8.3675928519970295</c:v>
                </c:pt>
                <c:pt idx="99">
                  <c:v>8.3770576277561162</c:v>
                </c:pt>
                <c:pt idx="100">
                  <c:v>8.3866273366552075</c:v>
                </c:pt>
                <c:pt idx="101">
                  <c:v>8.3926979291642549</c:v>
                </c:pt>
                <c:pt idx="102">
                  <c:v>8.3938550472099802</c:v>
                </c:pt>
                <c:pt idx="103">
                  <c:v>8.39527247837019</c:v>
                </c:pt>
                <c:pt idx="104">
                  <c:v>8.4377370604668016</c:v>
                </c:pt>
                <c:pt idx="105">
                  <c:v>8.4444499709892877</c:v>
                </c:pt>
                <c:pt idx="106">
                  <c:v>8.4462190339089336</c:v>
                </c:pt>
                <c:pt idx="107">
                  <c:v>8.471646061167073</c:v>
                </c:pt>
                <c:pt idx="108">
                  <c:v>8.4717112581277387</c:v>
                </c:pt>
                <c:pt idx="109">
                  <c:v>8.5023042656370009</c:v>
                </c:pt>
                <c:pt idx="110">
                  <c:v>8.5060353882059818</c:v>
                </c:pt>
                <c:pt idx="111">
                  <c:v>8.5087038421915651</c:v>
                </c:pt>
                <c:pt idx="112">
                  <c:v>8.519063815043415</c:v>
                </c:pt>
                <c:pt idx="113">
                  <c:v>8.5263156974881511</c:v>
                </c:pt>
                <c:pt idx="114">
                  <c:v>8.5662498431705831</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79A2-4999-B240-8577C42D83D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Your Trust</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8.7192750572741691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79A2-4999-B240-8577C42D83D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Your Trust</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8.7125143017072197</c:v>
                </c:pt>
                <c:pt idx="117">
                  <c:v>8.7295270044734838</c:v>
                </c:pt>
                <c:pt idx="118">
                  <c:v>8.7591350453722825</c:v>
                </c:pt>
                <c:pt idx="119">
                  <c:v>8.8374671679360937</c:v>
                </c:pt>
                <c:pt idx="120">
                  <c:v>8.8771013643203709</c:v>
                </c:pt>
                <c:pt idx="121">
                  <c:v>8.9071920774075295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79A2-4999-B240-8577C42D83D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Your Trust</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9.1298287953580441</c:v>
                </c:pt>
                <c:pt idx="123">
                  <c:v>9.2010569959399628</c:v>
                </c:pt>
                <c:pt idx="124">
                  <c:v>9.2209989792999778</c:v>
                </c:pt>
                <c:pt idx="125">
                  <c:v>9.2987708473832971</c:v>
                </c:pt>
                <c:pt idx="126">
                  <c:v>9.3244845543779089</c:v>
                </c:pt>
                <c:pt idx="127">
                  <c:v>9.3266838436296506</c:v>
                </c:pt>
                <c:pt idx="128">
                  <c:v>9.3407022600421996</c:v>
                </c:pt>
                <c:pt idx="129">
                  <c:v>9.3456954642108538</c:v>
                </c:pt>
              </c:numCache>
            </c:numRef>
          </c:val>
          <c:extLst>
            <c:ext xmlns:c16="http://schemas.microsoft.com/office/drawing/2014/chart" uri="{C3380CC4-5D6E-409C-BE32-E72D297353CC}">
              <c16:uniqueId val="{00000006-79A2-4999-B240-8577C42D83D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Your Trust</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8.010801017235778</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79A2-4999-B240-8577C42D83D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166537385086530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7.5631013088031498</c:v>
                </c:pt>
              </c:numCache>
            </c:numRef>
          </c:val>
          <c:extLst>
            <c:ext xmlns:c16="http://schemas.microsoft.com/office/drawing/2014/chart" uri="{C3380CC4-5D6E-409C-BE32-E72D297353CC}">
              <c16:uniqueId val="{00000000-9124-4A07-A0F1-C633072EEE7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9124-4A07-A0F1-C633072EEE7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0.19680511707949933</c:v>
                </c:pt>
              </c:numCache>
            </c:numRef>
          </c:val>
          <c:extLst>
            <c:ext xmlns:c16="http://schemas.microsoft.com/office/drawing/2014/chart" uri="{C3380CC4-5D6E-409C-BE32-E72D297353CC}">
              <c16:uniqueId val="{00000002-9124-4A07-A0F1-C633072EEE7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7.6531299433068689E-2</c:v>
                </c:pt>
              </c:numCache>
            </c:numRef>
          </c:val>
          <c:extLst>
            <c:ext xmlns:c16="http://schemas.microsoft.com/office/drawing/2014/chart" uri="{C3380CC4-5D6E-409C-BE32-E72D297353CC}">
              <c16:uniqueId val="{00000003-9124-4A07-A0F1-C633072EEE7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0.79897586617238492</c:v>
                </c:pt>
              </c:numCache>
            </c:numRef>
          </c:val>
          <c:extLst>
            <c:ext xmlns:c16="http://schemas.microsoft.com/office/drawing/2014/chart" uri="{C3380CC4-5D6E-409C-BE32-E72D297353CC}">
              <c16:uniqueId val="{00000004-9124-4A07-A0F1-C633072EEE7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7.6531299433069577E-2</c:v>
                </c:pt>
              </c:numCache>
            </c:numRef>
          </c:val>
          <c:extLst>
            <c:ext xmlns:c16="http://schemas.microsoft.com/office/drawing/2014/chart" uri="{C3380CC4-5D6E-409C-BE32-E72D297353CC}">
              <c16:uniqueId val="{00000005-9124-4A07-A0F1-C633072EEE7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0.27450987020530349</c:v>
                </c:pt>
              </c:numCache>
            </c:numRef>
          </c:val>
          <c:extLst>
            <c:ext xmlns:c16="http://schemas.microsoft.com/office/drawing/2014/chart" uri="{C3380CC4-5D6E-409C-BE32-E72D297353CC}">
              <c16:uniqueId val="{00000006-9124-4A07-A0F1-C633072EEE7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0.35924070308437805</c:v>
                </c:pt>
              </c:numCache>
            </c:numRef>
          </c:val>
          <c:extLst>
            <c:ext xmlns:c16="http://schemas.microsoft.com/office/drawing/2014/chart" uri="{C3380CC4-5D6E-409C-BE32-E72D297353CC}">
              <c16:uniqueId val="{00000007-9124-4A07-A0F1-C633072EEE75}"/>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8.010801017235778</c:v>
                </c:pt>
              </c:numCache>
            </c:numRef>
          </c:xVal>
          <c:yVal>
            <c:numLit>
              <c:formatCode>General</c:formatCode>
              <c:ptCount val="1"/>
              <c:pt idx="0">
                <c:v>1</c:v>
              </c:pt>
            </c:numLit>
          </c:yVal>
          <c:smooth val="0"/>
          <c:extLst>
            <c:ext xmlns:c16="http://schemas.microsoft.com/office/drawing/2014/chart" uri="{C3380CC4-5D6E-409C-BE32-E72D297353CC}">
              <c16:uniqueId val="{00000008-9124-4A07-A0F1-C633072EEE7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9124-4A07-A0F1-C633072EEE75}"/>
              </c:ext>
            </c:extLst>
          </c:dPt>
          <c:xVal>
            <c:numRef>
              <c:f>Sheet1!$B$12</c:f>
              <c:numCache>
                <c:formatCode>0.0</c:formatCode>
                <c:ptCount val="1"/>
                <c:pt idx="0">
                  <c:v>8.2359256584019107</c:v>
                </c:pt>
              </c:numCache>
            </c:numRef>
          </c:xVal>
          <c:yVal>
            <c:numLit>
              <c:formatCode>General</c:formatCode>
              <c:ptCount val="1"/>
              <c:pt idx="0">
                <c:v>1</c:v>
              </c:pt>
            </c:numLit>
          </c:yVal>
          <c:smooth val="0"/>
          <c:extLst>
            <c:ext xmlns:c16="http://schemas.microsoft.com/office/drawing/2014/chart" uri="{C3380CC4-5D6E-409C-BE32-E72D297353CC}">
              <c16:uniqueId val="{0000000A-9124-4A07-A0F1-C633072EEE75}"/>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9124-4A07-A0F1-C633072EEE7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Q46. Overall, how was your experience while you were in the hospital?</c:v>
                  </c:pt>
                </c15:dlblRangeCache>
              </c15:datalabelsRange>
            </c:ext>
            <c:ext xmlns:c16="http://schemas.microsoft.com/office/drawing/2014/chart" uri="{C3380CC4-5D6E-409C-BE32-E72D297353CC}">
              <c16:uniqueId val="{0000000C-9124-4A07-A0F1-C633072EEE75}"/>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(63)</c:v>
                </c:pt>
                <c:pt idx="1">
                  <c:v>Royal Shrewsbury Hospital (37)</c:v>
                </c:pt>
                <c:pt idx="2">
                  <c:v>The Princess Royal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1CF-4E9F-91FF-1AB755224B8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(63)</c:v>
                </c:pt>
                <c:pt idx="1">
                  <c:v>Royal Shrewsbury Hospital (37)</c:v>
                </c:pt>
                <c:pt idx="2">
                  <c:v>The Princess Royal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1CF-4E9F-91FF-1AB755224B8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(63)</c:v>
                </c:pt>
                <c:pt idx="1">
                  <c:v>Royal Shrewsbury Hospital (37)</c:v>
                </c:pt>
                <c:pt idx="2">
                  <c:v>The Princess Royal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1CF-4E9F-91FF-1AB755224B8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(63)</c:v>
                </c:pt>
                <c:pt idx="1">
                  <c:v>Royal Shrewsbury Hospital (37)</c:v>
                </c:pt>
                <c:pt idx="2">
                  <c:v>The Princess Royal Hospital (-)</c:v>
                </c:pt>
              </c:strCache>
            </c:strRef>
          </c:cat>
          <c:val>
            <c:numRef>
              <c:f>Sheet1!$G$2:$G$4</c:f>
              <c:numCache>
                <c:formatCode>0.0;;</c:formatCode>
                <c:ptCount val="3"/>
                <c:pt idx="0">
                  <c:v>7.8313117411158313</c:v>
                </c:pt>
                <c:pt idx="1">
                  <c:v>8.1336225867582179</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1CF-4E9F-91FF-1AB755224B8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(63)</c:v>
                </c:pt>
                <c:pt idx="1">
                  <c:v>Royal Shrewsbury Hospital (37)</c:v>
                </c:pt>
                <c:pt idx="2">
                  <c:v>The Princess Royal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1CF-4E9F-91FF-1AB755224B8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(63)</c:v>
                </c:pt>
                <c:pt idx="1">
                  <c:v>Royal Shrewsbury Hospital (37)</c:v>
                </c:pt>
                <c:pt idx="2">
                  <c:v>The Princess Royal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1CF-4E9F-91FF-1AB755224B8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(63)</c:v>
                </c:pt>
                <c:pt idx="1">
                  <c:v>Royal Shrewsbury Hospital (37)</c:v>
                </c:pt>
                <c:pt idx="2">
                  <c:v>The Princess Royal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1CF-4E9F-91FF-1AB755224B82}"/>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2.1686882588841687</c:v>
                </c:pt>
                <c:pt idx="1">
                  <c:v>1.8663774132417821</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1CF-4E9F-91FF-1AB755224B8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1CF-4E9F-91FF-1AB755224B8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E1CF-4E9F-91FF-1AB755224B8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(66)</c:v>
                </c:pt>
                <c:pt idx="1">
                  <c:v>Royal Shrewsbury Hospital (39)</c:v>
                </c:pt>
                <c:pt idx="2">
                  <c:v>The Princess Royal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7B1-415D-9AF8-E0B711C71B9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(66)</c:v>
                </c:pt>
                <c:pt idx="1">
                  <c:v>Royal Shrewsbury Hospital (39)</c:v>
                </c:pt>
                <c:pt idx="2">
                  <c:v>The Princess Royal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7B1-415D-9AF8-E0B711C71B9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(66)</c:v>
                </c:pt>
                <c:pt idx="1">
                  <c:v>Royal Shrewsbury Hospital (39)</c:v>
                </c:pt>
                <c:pt idx="2">
                  <c:v>The Princess Royal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7B1-415D-9AF8-E0B711C71B9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(66)</c:v>
                </c:pt>
                <c:pt idx="1">
                  <c:v>Royal Shrewsbury Hospital (39)</c:v>
                </c:pt>
                <c:pt idx="2">
                  <c:v>The Princess Royal Hospital (-)</c:v>
                </c:pt>
              </c:strCache>
            </c:strRef>
          </c:cat>
          <c:val>
            <c:numRef>
              <c:f>Sheet1!$G$2:$G$4</c:f>
              <c:numCache>
                <c:formatCode>0.0;;</c:formatCode>
                <c:ptCount val="3"/>
                <c:pt idx="0">
                  <c:v>8.2351218592495581</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7B1-415D-9AF8-E0B711C71B9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(66)</c:v>
                </c:pt>
                <c:pt idx="1">
                  <c:v>Royal Shrewsbury Hospital (39)</c:v>
                </c:pt>
                <c:pt idx="2">
                  <c:v>The Princess Royal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7B1-415D-9AF8-E0B711C71B9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(66)</c:v>
                </c:pt>
                <c:pt idx="1">
                  <c:v>Royal Shrewsbury Hospital (39)</c:v>
                </c:pt>
                <c:pt idx="2">
                  <c:v>The Princess Royal Hospital (-)</c:v>
                </c:pt>
              </c:strCache>
            </c:strRef>
          </c:cat>
          <c:val>
            <c:numRef>
              <c:f>Sheet1!$I$2:$I$4</c:f>
              <c:numCache>
                <c:formatCode>0.0;;</c:formatCode>
                <c:ptCount val="3"/>
                <c:pt idx="0">
                  <c:v>0</c:v>
                </c:pt>
                <c:pt idx="1">
                  <c:v>8.7166778136727032</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7B1-415D-9AF8-E0B711C71B9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(66)</c:v>
                </c:pt>
                <c:pt idx="1">
                  <c:v>Royal Shrewsbury Hospital (39)</c:v>
                </c:pt>
                <c:pt idx="2">
                  <c:v>The Princess Royal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7B1-415D-9AF8-E0B711C71B9B}"/>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1.7648781407504419</c:v>
                </c:pt>
                <c:pt idx="1">
                  <c:v>1.2833221863272968</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7B1-415D-9AF8-E0B711C71B9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7B1-415D-9AF8-E0B711C71B9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7B1-415D-9AF8-E0B711C71B9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(434)</c:v>
                </c:pt>
                <c:pt idx="1">
                  <c:v>Royal Shrewsbury Hospital (265)</c:v>
                </c:pt>
                <c:pt idx="2">
                  <c:v>The Princess Royal Hospital (169)</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F54-4DC9-9D28-7F32237B83D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(434)</c:v>
                </c:pt>
                <c:pt idx="1">
                  <c:v>Royal Shrewsbury Hospital (265)</c:v>
                </c:pt>
                <c:pt idx="2">
                  <c:v>The Princess Royal Hospital (169)</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F54-4DC9-9D28-7F32237B83D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(434)</c:v>
                </c:pt>
                <c:pt idx="1">
                  <c:v>Royal Shrewsbury Hospital (265)</c:v>
                </c:pt>
                <c:pt idx="2">
                  <c:v>The Princess Royal Hospital (169)</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F54-4DC9-9D28-7F32237B83D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(434)</c:v>
                </c:pt>
                <c:pt idx="1">
                  <c:v>Royal Shrewsbury Hospital (265)</c:v>
                </c:pt>
                <c:pt idx="2">
                  <c:v>The Princess Royal Hospital (169)</c:v>
                </c:pt>
              </c:strCache>
            </c:strRef>
          </c:cat>
          <c:val>
            <c:numRef>
              <c:f>Sheet1!$G$2:$G$4</c:f>
              <c:numCache>
                <c:formatCode>0.0;;</c:formatCode>
                <c:ptCount val="3"/>
                <c:pt idx="0">
                  <c:v>6.3765471270087373</c:v>
                </c:pt>
                <c:pt idx="1">
                  <c:v>6.3968594150375839</c:v>
                </c:pt>
                <c:pt idx="2">
                  <c:v>6.0240937062967648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F54-4DC9-9D28-7F32237B83D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(434)</c:v>
                </c:pt>
                <c:pt idx="1">
                  <c:v>Royal Shrewsbury Hospital (265)</c:v>
                </c:pt>
                <c:pt idx="2">
                  <c:v>The Princess Royal Hospital (169)</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F54-4DC9-9D28-7F32237B83D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(434)</c:v>
                </c:pt>
                <c:pt idx="1">
                  <c:v>Royal Shrewsbury Hospital (265)</c:v>
                </c:pt>
                <c:pt idx="2">
                  <c:v>The Princess Royal Hospital (169)</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F54-4DC9-9D28-7F32237B83D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(434)</c:v>
                </c:pt>
                <c:pt idx="1">
                  <c:v>Royal Shrewsbury Hospital (265)</c:v>
                </c:pt>
                <c:pt idx="2">
                  <c:v>The Princess Royal Hospital (169)</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F54-4DC9-9D28-7F32237B83DF}"/>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3.6234528729912627</c:v>
                </c:pt>
                <c:pt idx="1">
                  <c:v>3.6031405849624161</c:v>
                </c:pt>
                <c:pt idx="2">
                  <c:v>3.9759062937032352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F54-4DC9-9D28-7F32237B83D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F54-4DC9-9D28-7F32237B83D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F54-4DC9-9D28-7F32237B83D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(440)</c:v>
                </c:pt>
                <c:pt idx="1">
                  <c:v>Royal Shrewsbury Hospital (269)</c:v>
                </c:pt>
                <c:pt idx="2">
                  <c:v>The Princess Royal Hospital (171)</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C334-477A-BE81-A561CDF771C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(440)</c:v>
                </c:pt>
                <c:pt idx="1">
                  <c:v>Royal Shrewsbury Hospital (269)</c:v>
                </c:pt>
                <c:pt idx="2">
                  <c:v>The Princess Royal Hospital (171)</c:v>
                </c:pt>
              </c:strCache>
            </c:strRef>
          </c:cat>
          <c:val>
            <c:numRef>
              <c:f>Sheet1!$E$2:$E$4</c:f>
              <c:numCache>
                <c:formatCode>0.0;;</c:formatCode>
                <c:ptCount val="3"/>
                <c:pt idx="0">
                  <c:v>7.7439996429159326</c:v>
                </c:pt>
                <c:pt idx="1">
                  <c:v>7.7092414148771464</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C334-477A-BE81-A561CDF771C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(440)</c:v>
                </c:pt>
                <c:pt idx="1">
                  <c:v>Royal Shrewsbury Hospital (269)</c:v>
                </c:pt>
                <c:pt idx="2">
                  <c:v>The Princess Royal Hospital (171)</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C334-477A-BE81-A561CDF771C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(440)</c:v>
                </c:pt>
                <c:pt idx="1">
                  <c:v>Royal Shrewsbury Hospital (269)</c:v>
                </c:pt>
                <c:pt idx="2">
                  <c:v>The Princess Royal Hospital (171)</c:v>
                </c:pt>
              </c:strCache>
            </c:strRef>
          </c:cat>
          <c:val>
            <c:numRef>
              <c:f>Sheet1!$G$2:$G$4</c:f>
              <c:numCache>
                <c:formatCode>0.0;;</c:formatCode>
                <c:ptCount val="3"/>
                <c:pt idx="0">
                  <c:v>0</c:v>
                </c:pt>
                <c:pt idx="1">
                  <c:v>0</c:v>
                </c:pt>
                <c:pt idx="2">
                  <c:v>7.9638122804247837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C334-477A-BE81-A561CDF771C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(440)</c:v>
                </c:pt>
                <c:pt idx="1">
                  <c:v>Royal Shrewsbury Hospital (269)</c:v>
                </c:pt>
                <c:pt idx="2">
                  <c:v>The Princess Royal Hospital (171)</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C334-477A-BE81-A561CDF771C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(440)</c:v>
                </c:pt>
                <c:pt idx="1">
                  <c:v>Royal Shrewsbury Hospital (269)</c:v>
                </c:pt>
                <c:pt idx="2">
                  <c:v>The Princess Royal Hospital (171)</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C334-477A-BE81-A561CDF771C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(440)</c:v>
                </c:pt>
                <c:pt idx="1">
                  <c:v>Royal Shrewsbury Hospital (269)</c:v>
                </c:pt>
                <c:pt idx="2">
                  <c:v>The Princess Royal Hospital (171)</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C334-477A-BE81-A561CDF771CF}"/>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2.2560003570840674</c:v>
                </c:pt>
                <c:pt idx="1">
                  <c:v>2.2907585851228536</c:v>
                </c:pt>
                <c:pt idx="2">
                  <c:v>2.0361877195752163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C334-477A-BE81-A561CDF771C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34-477A-BE81-A561CDF771C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334-477A-BE81-A561CDF771C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(440)</c:v>
                </c:pt>
                <c:pt idx="1">
                  <c:v>Royal Shrewsbury Hospital (269)</c:v>
                </c:pt>
                <c:pt idx="2">
                  <c:v>The Princess Royal Hospital (171)</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1CD-4A4A-A405-E91780E5D0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(440)</c:v>
                </c:pt>
                <c:pt idx="1">
                  <c:v>Royal Shrewsbury Hospital (269)</c:v>
                </c:pt>
                <c:pt idx="2">
                  <c:v>The Princess Royal Hospital (171)</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1CD-4A4A-A405-E91780E5D0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(440)</c:v>
                </c:pt>
                <c:pt idx="1">
                  <c:v>Royal Shrewsbury Hospital (269)</c:v>
                </c:pt>
                <c:pt idx="2">
                  <c:v>The Princess Royal Hospital (171)</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1CD-4A4A-A405-E91780E5D0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(440)</c:v>
                </c:pt>
                <c:pt idx="1">
                  <c:v>Royal Shrewsbury Hospital (269)</c:v>
                </c:pt>
                <c:pt idx="2">
                  <c:v>The Princess Royal Hospital (171)</c:v>
                </c:pt>
              </c:strCache>
            </c:strRef>
          </c:cat>
          <c:val>
            <c:numRef>
              <c:f>Sheet1!$G$2:$G$4</c:f>
              <c:numCache>
                <c:formatCode>0.0;;</c:formatCode>
                <c:ptCount val="3"/>
                <c:pt idx="0">
                  <c:v>6.5346704462885192</c:v>
                </c:pt>
                <c:pt idx="1">
                  <c:v>6.7771555436914221</c:v>
                </c:pt>
                <c:pt idx="2">
                  <c:v>6.2952597932094481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1CD-4A4A-A405-E91780E5D0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(440)</c:v>
                </c:pt>
                <c:pt idx="1">
                  <c:v>Royal Shrewsbury Hospital (269)</c:v>
                </c:pt>
                <c:pt idx="2">
                  <c:v>The Princess Royal Hospital (171)</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1CD-4A4A-A405-E91780E5D0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(440)</c:v>
                </c:pt>
                <c:pt idx="1">
                  <c:v>Royal Shrewsbury Hospital (269)</c:v>
                </c:pt>
                <c:pt idx="2">
                  <c:v>The Princess Royal Hospital (171)</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1CD-4A4A-A405-E91780E5D0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(440)</c:v>
                </c:pt>
                <c:pt idx="1">
                  <c:v>Royal Shrewsbury Hospital (269)</c:v>
                </c:pt>
                <c:pt idx="2">
                  <c:v>The Princess Royal Hospital (171)</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1CD-4A4A-A405-E91780E5D0E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3.4653295537114808</c:v>
                </c:pt>
                <c:pt idx="1">
                  <c:v>3.2228444563085779</c:v>
                </c:pt>
                <c:pt idx="2">
                  <c:v>3.7047402067905519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1CD-4A4A-A405-E91780E5D0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1CD-4A4A-A405-E91780E5D0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1CD-4A4A-A405-E91780E5D0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(440)</c:v>
                </c:pt>
                <c:pt idx="1">
                  <c:v>Royal Shrewsbury Hospital (269)</c:v>
                </c:pt>
                <c:pt idx="2">
                  <c:v>The Princess Royal Hospital (171)</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C-4241-83EC-DF4195798B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(440)</c:v>
                </c:pt>
                <c:pt idx="1">
                  <c:v>Royal Shrewsbury Hospital (269)</c:v>
                </c:pt>
                <c:pt idx="2">
                  <c:v>The Princess Royal Hospital (171)</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C-4241-83EC-DF4195798B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(440)</c:v>
                </c:pt>
                <c:pt idx="1">
                  <c:v>Royal Shrewsbury Hospital (269)</c:v>
                </c:pt>
                <c:pt idx="2">
                  <c:v>The Princess Royal Hospital (171)</c:v>
                </c:pt>
              </c:strCache>
            </c:strRef>
          </c:cat>
          <c:val>
            <c:numRef>
              <c:f>Sheet1!$F$2:$F$4</c:f>
              <c:numCache>
                <c:formatCode>0.0;;</c:formatCode>
                <c:ptCount val="3"/>
                <c:pt idx="0">
                  <c:v>7.9076145806434059</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1DC-4241-83EC-DF4195798B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(440)</c:v>
                </c:pt>
                <c:pt idx="1">
                  <c:v>Royal Shrewsbury Hospital (269)</c:v>
                </c:pt>
                <c:pt idx="2">
                  <c:v>The Princess Royal Hospital (171)</c:v>
                </c:pt>
              </c:strCache>
            </c:strRef>
          </c:cat>
          <c:val>
            <c:numRef>
              <c:f>Sheet1!$G$2:$G$4</c:f>
              <c:numCache>
                <c:formatCode>0.0;;</c:formatCode>
                <c:ptCount val="3"/>
                <c:pt idx="0">
                  <c:v>0</c:v>
                </c:pt>
                <c:pt idx="1">
                  <c:v>7.9459723962376616</c:v>
                </c:pt>
                <c:pt idx="2">
                  <c:v>8.0221516940080893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1DC-4241-83EC-DF4195798B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(440)</c:v>
                </c:pt>
                <c:pt idx="1">
                  <c:v>Royal Shrewsbury Hospital (269)</c:v>
                </c:pt>
                <c:pt idx="2">
                  <c:v>The Princess Royal Hospital (171)</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1DC-4241-83EC-DF4195798B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(440)</c:v>
                </c:pt>
                <c:pt idx="1">
                  <c:v>Royal Shrewsbury Hospital (269)</c:v>
                </c:pt>
                <c:pt idx="2">
                  <c:v>The Princess Royal Hospital (171)</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71DC-4241-83EC-DF4195798B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(440)</c:v>
                </c:pt>
                <c:pt idx="1">
                  <c:v>Royal Shrewsbury Hospital (269)</c:v>
                </c:pt>
                <c:pt idx="2">
                  <c:v>The Princess Royal Hospital (171)</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71DC-4241-83EC-DF4195798B0D}"/>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2.0923854193565941</c:v>
                </c:pt>
                <c:pt idx="1">
                  <c:v>2.0540276037623384</c:v>
                </c:pt>
                <c:pt idx="2">
                  <c:v>1.9778483059919107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DC-4241-83EC-DF4195798B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71DC-4241-83EC-DF4195798B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71DC-4241-83EC-DF4195798B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(440)</c:v>
                </c:pt>
                <c:pt idx="1">
                  <c:v>Royal Shrewsbury Hospital (269)</c:v>
                </c:pt>
                <c:pt idx="2">
                  <c:v>The Princess Royal Hospital (171)</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053-4206-9BB5-31AADDE533A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(440)</c:v>
                </c:pt>
                <c:pt idx="1">
                  <c:v>Royal Shrewsbury Hospital (269)</c:v>
                </c:pt>
                <c:pt idx="2">
                  <c:v>The Princess Royal Hospital (171)</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053-4206-9BB5-31AADDE533A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(440)</c:v>
                </c:pt>
                <c:pt idx="1">
                  <c:v>Royal Shrewsbury Hospital (269)</c:v>
                </c:pt>
                <c:pt idx="2">
                  <c:v>The Princess Royal Hospital (171)</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053-4206-9BB5-31AADDE533A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(440)</c:v>
                </c:pt>
                <c:pt idx="1">
                  <c:v>Royal Shrewsbury Hospital (269)</c:v>
                </c:pt>
                <c:pt idx="2">
                  <c:v>The Princess Royal Hospital (171)</c:v>
                </c:pt>
              </c:strCache>
            </c:strRef>
          </c:cat>
          <c:val>
            <c:numRef>
              <c:f>Sheet1!$G$2:$G$4</c:f>
              <c:numCache>
                <c:formatCode>0.0;;</c:formatCode>
                <c:ptCount val="3"/>
                <c:pt idx="0">
                  <c:v>8.7833067254066002</c:v>
                </c:pt>
                <c:pt idx="1">
                  <c:v>9.0157825554280553</c:v>
                </c:pt>
                <c:pt idx="2">
                  <c:v>8.7236416435041466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053-4206-9BB5-31AADDE533A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(440)</c:v>
                </c:pt>
                <c:pt idx="1">
                  <c:v>Royal Shrewsbury Hospital (269)</c:v>
                </c:pt>
                <c:pt idx="2">
                  <c:v>The Princess Royal Hospital (171)</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053-4206-9BB5-31AADDE533A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(440)</c:v>
                </c:pt>
                <c:pt idx="1">
                  <c:v>Royal Shrewsbury Hospital (269)</c:v>
                </c:pt>
                <c:pt idx="2">
                  <c:v>The Princess Royal Hospital (171)</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053-4206-9BB5-31AADDE533A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(440)</c:v>
                </c:pt>
                <c:pt idx="1">
                  <c:v>Royal Shrewsbury Hospital (269)</c:v>
                </c:pt>
                <c:pt idx="2">
                  <c:v>The Princess Royal Hospital (171)</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053-4206-9BB5-31AADDE533A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1.2166932745933998</c:v>
                </c:pt>
                <c:pt idx="1">
                  <c:v>0.98421744457194471</c:v>
                </c:pt>
                <c:pt idx="2">
                  <c:v>1.2763583564958534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053-4206-9BB5-31AADDE533A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053-4206-9BB5-31AADDE533A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5053-4206-9BB5-31AADDE533A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(440)</c:v>
                </c:pt>
                <c:pt idx="1">
                  <c:v>Royal Shrewsbury Hospital (269)</c:v>
                </c:pt>
                <c:pt idx="2">
                  <c:v>The Princess Royal Hospital (171)</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DC4-4CB2-8518-686203E181B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(440)</c:v>
                </c:pt>
                <c:pt idx="1">
                  <c:v>Royal Shrewsbury Hospital (269)</c:v>
                </c:pt>
                <c:pt idx="2">
                  <c:v>The Princess Royal Hospital (171)</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DC4-4CB2-8518-686203E181B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(440)</c:v>
                </c:pt>
                <c:pt idx="1">
                  <c:v>Royal Shrewsbury Hospital (269)</c:v>
                </c:pt>
                <c:pt idx="2">
                  <c:v>The Princess Royal Hospital (171)</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DC4-4CB2-8518-686203E181B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(440)</c:v>
                </c:pt>
                <c:pt idx="1">
                  <c:v>Royal Shrewsbury Hospital (269)</c:v>
                </c:pt>
                <c:pt idx="2">
                  <c:v>The Princess Royal Hospital (171)</c:v>
                </c:pt>
              </c:strCache>
            </c:strRef>
          </c:cat>
          <c:val>
            <c:numRef>
              <c:f>Sheet1!$G$2:$G$4</c:f>
              <c:numCache>
                <c:formatCode>0.0;;</c:formatCode>
                <c:ptCount val="3"/>
                <c:pt idx="0">
                  <c:v>3.6496131993561232</c:v>
                </c:pt>
                <c:pt idx="1">
                  <c:v>3.8111275715135862</c:v>
                </c:pt>
                <c:pt idx="2">
                  <c:v>3.3662307230278512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DC4-4CB2-8518-686203E181B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(440)</c:v>
                </c:pt>
                <c:pt idx="1">
                  <c:v>Royal Shrewsbury Hospital (269)</c:v>
                </c:pt>
                <c:pt idx="2">
                  <c:v>The Princess Royal Hospital (171)</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DC4-4CB2-8518-686203E181B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(440)</c:v>
                </c:pt>
                <c:pt idx="1">
                  <c:v>Royal Shrewsbury Hospital (269)</c:v>
                </c:pt>
                <c:pt idx="2">
                  <c:v>The Princess Royal Hospital (171)</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DC4-4CB2-8518-686203E181B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(440)</c:v>
                </c:pt>
                <c:pt idx="1">
                  <c:v>Royal Shrewsbury Hospital (269)</c:v>
                </c:pt>
                <c:pt idx="2">
                  <c:v>The Princess Royal Hospital (171)</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DC4-4CB2-8518-686203E181B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6.3503868006438768</c:v>
                </c:pt>
                <c:pt idx="1">
                  <c:v>6.1888724284864143</c:v>
                </c:pt>
                <c:pt idx="2">
                  <c:v>6.6337692769721492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DC4-4CB2-8518-686203E181B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DC4-4CB2-8518-686203E181B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DC4-4CB2-8518-686203E181B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(438)</c:v>
                </c:pt>
                <c:pt idx="1">
                  <c:v>Royal Shrewsbury Hospital (268)</c:v>
                </c:pt>
                <c:pt idx="2">
                  <c:v>The Princess Royal Hospital (170)</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0B2-4D9E-BC2F-FF063C5C0719}"/>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(438)</c:v>
                </c:pt>
                <c:pt idx="1">
                  <c:v>Royal Shrewsbury Hospital (268)</c:v>
                </c:pt>
                <c:pt idx="2">
                  <c:v>The Princess Royal Hospital (170)</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0B2-4D9E-BC2F-FF063C5C0719}"/>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(438)</c:v>
                </c:pt>
                <c:pt idx="1">
                  <c:v>Royal Shrewsbury Hospital (268)</c:v>
                </c:pt>
                <c:pt idx="2">
                  <c:v>The Princess Royal Hospital (170)</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0B2-4D9E-BC2F-FF063C5C0719}"/>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(438)</c:v>
                </c:pt>
                <c:pt idx="1">
                  <c:v>Royal Shrewsbury Hospital (268)</c:v>
                </c:pt>
                <c:pt idx="2">
                  <c:v>The Princess Royal Hospital (170)</c:v>
                </c:pt>
              </c:strCache>
            </c:strRef>
          </c:cat>
          <c:val>
            <c:numRef>
              <c:f>Sheet1!$G$2:$G$4</c:f>
              <c:numCache>
                <c:formatCode>0.0;;</c:formatCode>
                <c:ptCount val="3"/>
                <c:pt idx="0">
                  <c:v>8.8380642161760452</c:v>
                </c:pt>
                <c:pt idx="1">
                  <c:v>8.959976932185457</c:v>
                </c:pt>
                <c:pt idx="2">
                  <c:v>8.6315513510557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0B2-4D9E-BC2F-FF063C5C0719}"/>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(438)</c:v>
                </c:pt>
                <c:pt idx="1">
                  <c:v>Royal Shrewsbury Hospital (268)</c:v>
                </c:pt>
                <c:pt idx="2">
                  <c:v>The Princess Royal Hospital (170)</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0B2-4D9E-BC2F-FF063C5C0719}"/>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(438)</c:v>
                </c:pt>
                <c:pt idx="1">
                  <c:v>Royal Shrewsbury Hospital (268)</c:v>
                </c:pt>
                <c:pt idx="2">
                  <c:v>The Princess Royal Hospital (170)</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0B2-4D9E-BC2F-FF063C5C0719}"/>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(438)</c:v>
                </c:pt>
                <c:pt idx="1">
                  <c:v>Royal Shrewsbury Hospital (268)</c:v>
                </c:pt>
                <c:pt idx="2">
                  <c:v>The Princess Royal Hospital (170)</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0B2-4D9E-BC2F-FF063C5C0719}"/>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1.1619357838239548</c:v>
                </c:pt>
                <c:pt idx="1">
                  <c:v>1.040023067814543</c:v>
                </c:pt>
                <c:pt idx="2">
                  <c:v>1.3684486489443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0B2-4D9E-BC2F-FF063C5C0719}"/>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0B2-4D9E-BC2F-FF063C5C0719}"/>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D0B2-4D9E-BC2F-FF063C5C0719}"/>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(286)</c:v>
                </c:pt>
                <c:pt idx="1">
                  <c:v>Royal Shrewsbury Hospital (174)</c:v>
                </c:pt>
                <c:pt idx="2">
                  <c:v>The Princess Royal Hospital (112)</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D5A-4040-ABF7-CDF405D25A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(286)</c:v>
                </c:pt>
                <c:pt idx="1">
                  <c:v>Royal Shrewsbury Hospital (174)</c:v>
                </c:pt>
                <c:pt idx="2">
                  <c:v>The Princess Royal Hospital (112)</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D5A-4040-ABF7-CDF405D25A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(286)</c:v>
                </c:pt>
                <c:pt idx="1">
                  <c:v>Royal Shrewsbury Hospital (174)</c:v>
                </c:pt>
                <c:pt idx="2">
                  <c:v>The Princess Royal Hospital (112)</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D5A-4040-ABF7-CDF405D25A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(286)</c:v>
                </c:pt>
                <c:pt idx="1">
                  <c:v>Royal Shrewsbury Hospital (174)</c:v>
                </c:pt>
                <c:pt idx="2">
                  <c:v>The Princess Royal Hospital (112)</c:v>
                </c:pt>
              </c:strCache>
            </c:strRef>
          </c:cat>
          <c:val>
            <c:numRef>
              <c:f>Sheet1!$G$2:$G$4</c:f>
              <c:numCache>
                <c:formatCode>0.0;;</c:formatCode>
                <c:ptCount val="3"/>
                <c:pt idx="0">
                  <c:v>8.3012997605450334</c:v>
                </c:pt>
                <c:pt idx="1">
                  <c:v>8.0862282076192269</c:v>
                </c:pt>
                <c:pt idx="2">
                  <c:v>8.5071833395394645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D5A-4040-ABF7-CDF405D25A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(286)</c:v>
                </c:pt>
                <c:pt idx="1">
                  <c:v>Royal Shrewsbury Hospital (174)</c:v>
                </c:pt>
                <c:pt idx="2">
                  <c:v>The Princess Royal Hospital (112)</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D5A-4040-ABF7-CDF405D25A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(286)</c:v>
                </c:pt>
                <c:pt idx="1">
                  <c:v>Royal Shrewsbury Hospital (174)</c:v>
                </c:pt>
                <c:pt idx="2">
                  <c:v>The Princess Royal Hospital (112)</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D5A-4040-ABF7-CDF405D25A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(286)</c:v>
                </c:pt>
                <c:pt idx="1">
                  <c:v>Royal Shrewsbury Hospital (174)</c:v>
                </c:pt>
                <c:pt idx="2">
                  <c:v>The Princess Royal Hospital (112)</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D5A-4040-ABF7-CDF405D25A0D}"/>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1.6987002394549666</c:v>
                </c:pt>
                <c:pt idx="1">
                  <c:v>1.9137717923807731</c:v>
                </c:pt>
                <c:pt idx="2">
                  <c:v>1.4928166604605355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D5A-4040-ABF7-CDF405D25A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D5A-4040-ABF7-CDF405D25A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D5A-4040-ABF7-CDF405D25A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(268)</c:v>
                </c:pt>
                <c:pt idx="1">
                  <c:v>Royal Shrewsbury Hospital (168)</c:v>
                </c:pt>
                <c:pt idx="2">
                  <c:v>The Princess Royal Hospital (100)</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4EA-4D96-A357-6773E51F388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(268)</c:v>
                </c:pt>
                <c:pt idx="1">
                  <c:v>Royal Shrewsbury Hospital (168)</c:v>
                </c:pt>
                <c:pt idx="2">
                  <c:v>The Princess Royal Hospital (100)</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4EA-4D96-A357-6773E51F388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(268)</c:v>
                </c:pt>
                <c:pt idx="1">
                  <c:v>Royal Shrewsbury Hospital (168)</c:v>
                </c:pt>
                <c:pt idx="2">
                  <c:v>The Princess Royal Hospital (100)</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4EA-4D96-A357-6773E51F388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(268)</c:v>
                </c:pt>
                <c:pt idx="1">
                  <c:v>Royal Shrewsbury Hospital (168)</c:v>
                </c:pt>
                <c:pt idx="2">
                  <c:v>The Princess Royal Hospital (100)</c:v>
                </c:pt>
              </c:strCache>
            </c:strRef>
          </c:cat>
          <c:val>
            <c:numRef>
              <c:f>Sheet1!$G$2:$G$4</c:f>
              <c:numCache>
                <c:formatCode>0.0;;</c:formatCode>
                <c:ptCount val="3"/>
                <c:pt idx="0">
                  <c:v>8.0253620658385394</c:v>
                </c:pt>
                <c:pt idx="1">
                  <c:v>7.8918730789069578</c:v>
                </c:pt>
                <c:pt idx="2">
                  <c:v>7.9263556983823902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4EA-4D96-A357-6773E51F388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(268)</c:v>
                </c:pt>
                <c:pt idx="1">
                  <c:v>Royal Shrewsbury Hospital (168)</c:v>
                </c:pt>
                <c:pt idx="2">
                  <c:v>The Princess Royal Hospital (100)</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4EA-4D96-A357-6773E51F388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(268)</c:v>
                </c:pt>
                <c:pt idx="1">
                  <c:v>Royal Shrewsbury Hospital (168)</c:v>
                </c:pt>
                <c:pt idx="2">
                  <c:v>The Princess Royal Hospital (100)</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4EA-4D96-A357-6773E51F388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(268)</c:v>
                </c:pt>
                <c:pt idx="1">
                  <c:v>Royal Shrewsbury Hospital (168)</c:v>
                </c:pt>
                <c:pt idx="2">
                  <c:v>The Princess Royal Hospital (100)</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4EA-4D96-A357-6773E51F388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1.9746379341614606</c:v>
                </c:pt>
                <c:pt idx="1">
                  <c:v>2.1081269210930422</c:v>
                </c:pt>
                <c:pt idx="2">
                  <c:v>2.0736443016176098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4EA-4D96-A357-6773E51F388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EA-4D96-A357-6773E51F388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4EA-4D96-A357-6773E51F388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(143)</c:v>
                </c:pt>
                <c:pt idx="1">
                  <c:v>Royal Shrewsbury Hospital (88)</c:v>
                </c:pt>
                <c:pt idx="2">
                  <c:v>The Princess Royal Hospital (55)</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7ED-4450-B21A-510386B5B69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(143)</c:v>
                </c:pt>
                <c:pt idx="1">
                  <c:v>Royal Shrewsbury Hospital (88)</c:v>
                </c:pt>
                <c:pt idx="2">
                  <c:v>The Princess Royal Hospital (55)</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7ED-4450-B21A-510386B5B69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(143)</c:v>
                </c:pt>
                <c:pt idx="1">
                  <c:v>Royal Shrewsbury Hospital (88)</c:v>
                </c:pt>
                <c:pt idx="2">
                  <c:v>The Princess Royal Hospital (55)</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7ED-4450-B21A-510386B5B69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(143)</c:v>
                </c:pt>
                <c:pt idx="1">
                  <c:v>Royal Shrewsbury Hospital (88)</c:v>
                </c:pt>
                <c:pt idx="2">
                  <c:v>The Princess Royal Hospital (55)</c:v>
                </c:pt>
              </c:strCache>
            </c:strRef>
          </c:cat>
          <c:val>
            <c:numRef>
              <c:f>Sheet1!$G$2:$G$4</c:f>
              <c:numCache>
                <c:formatCode>0.0;;</c:formatCode>
                <c:ptCount val="3"/>
                <c:pt idx="0">
                  <c:v>8.5180031888600212</c:v>
                </c:pt>
                <c:pt idx="1">
                  <c:v>8.3507851856126507</c:v>
                </c:pt>
                <c:pt idx="2">
                  <c:v>8.58247884104604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7ED-4450-B21A-510386B5B69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(143)</c:v>
                </c:pt>
                <c:pt idx="1">
                  <c:v>Royal Shrewsbury Hospital (88)</c:v>
                </c:pt>
                <c:pt idx="2">
                  <c:v>The Princess Royal Hospital (55)</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7ED-4450-B21A-510386B5B69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(143)</c:v>
                </c:pt>
                <c:pt idx="1">
                  <c:v>Royal Shrewsbury Hospital (88)</c:v>
                </c:pt>
                <c:pt idx="2">
                  <c:v>The Princess Royal Hospital (55)</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7ED-4450-B21A-510386B5B69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(143)</c:v>
                </c:pt>
                <c:pt idx="1">
                  <c:v>Royal Shrewsbury Hospital (88)</c:v>
                </c:pt>
                <c:pt idx="2">
                  <c:v>The Princess Royal Hospital (55)</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7ED-4450-B21A-510386B5B69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1.4819968111399788</c:v>
                </c:pt>
                <c:pt idx="1">
                  <c:v>1.6492148143873493</c:v>
                </c:pt>
                <c:pt idx="2">
                  <c:v>1.41752115895396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7ED-4450-B21A-510386B5B69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7ED-4450-B21A-510386B5B69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7ED-4450-B21A-510386B5B69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(176)</c:v>
                </c:pt>
                <c:pt idx="1">
                  <c:v>Royal Shrewsbury Hospital (108)</c:v>
                </c:pt>
                <c:pt idx="2">
                  <c:v>The Princess Royal Hospital (68)</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CEC-4E56-ABE0-F22187F18C4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(176)</c:v>
                </c:pt>
                <c:pt idx="1">
                  <c:v>Royal Shrewsbury Hospital (108)</c:v>
                </c:pt>
                <c:pt idx="2">
                  <c:v>The Princess Royal Hospital (68)</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CEC-4E56-ABE0-F22187F18C4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(176)</c:v>
                </c:pt>
                <c:pt idx="1">
                  <c:v>Royal Shrewsbury Hospital (108)</c:v>
                </c:pt>
                <c:pt idx="2">
                  <c:v>The Princess Royal Hospital (68)</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CEC-4E56-ABE0-F22187F18C4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(176)</c:v>
                </c:pt>
                <c:pt idx="1">
                  <c:v>Royal Shrewsbury Hospital (108)</c:v>
                </c:pt>
                <c:pt idx="2">
                  <c:v>The Princess Royal Hospital (68)</c:v>
                </c:pt>
              </c:strCache>
            </c:strRef>
          </c:cat>
          <c:val>
            <c:numRef>
              <c:f>Sheet1!$G$2:$G$4</c:f>
              <c:numCache>
                <c:formatCode>0.0;;</c:formatCode>
                <c:ptCount val="3"/>
                <c:pt idx="0">
                  <c:v>5.9963523220727346</c:v>
                </c:pt>
                <c:pt idx="1">
                  <c:v>5.9337465695634579</c:v>
                </c:pt>
                <c:pt idx="2">
                  <c:v>5.9682597172608416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CEC-4E56-ABE0-F22187F18C4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(176)</c:v>
                </c:pt>
                <c:pt idx="1">
                  <c:v>Royal Shrewsbury Hospital (108)</c:v>
                </c:pt>
                <c:pt idx="2">
                  <c:v>The Princess Royal Hospital (68)</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CEC-4E56-ABE0-F22187F18C4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(176)</c:v>
                </c:pt>
                <c:pt idx="1">
                  <c:v>Royal Shrewsbury Hospital (108)</c:v>
                </c:pt>
                <c:pt idx="2">
                  <c:v>The Princess Royal Hospital (68)</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CEC-4E56-ABE0-F22187F18C4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(176)</c:v>
                </c:pt>
                <c:pt idx="1">
                  <c:v>Royal Shrewsbury Hospital (108)</c:v>
                </c:pt>
                <c:pt idx="2">
                  <c:v>The Princess Royal Hospital (68)</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CEC-4E56-ABE0-F22187F18C4B}"/>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4.0036476779272654</c:v>
                </c:pt>
                <c:pt idx="1">
                  <c:v>4.0662534304365421</c:v>
                </c:pt>
                <c:pt idx="2">
                  <c:v>4.0317402827391584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CEC-4E56-ABE0-F22187F18C4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CEC-4E56-ABE0-F22187F18C4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CEC-4E56-ABE0-F22187F18C4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(417)</c:v>
                </c:pt>
                <c:pt idx="1">
                  <c:v>Royal Shrewsbury Hospital (254)</c:v>
                </c:pt>
                <c:pt idx="2">
                  <c:v>The Princess Royal Hospital (163)</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(417)</c:v>
                </c:pt>
                <c:pt idx="1">
                  <c:v>Royal Shrewsbury Hospital (254)</c:v>
                </c:pt>
                <c:pt idx="2">
                  <c:v>The Princess Royal Hospital (163)</c:v>
                </c:pt>
              </c:strCache>
            </c:strRef>
          </c:cat>
          <c:val>
            <c:numRef>
              <c:f>Sheet1!$E$2:$E$4</c:f>
              <c:numCache>
                <c:formatCode>0.0;;</c:formatCode>
                <c:ptCount val="3"/>
                <c:pt idx="0">
                  <c:v>0</c:v>
                </c:pt>
                <c:pt idx="1">
                  <c:v>0</c:v>
                </c:pt>
                <c:pt idx="2">
                  <c:v>8.8605608421024904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(417)</c:v>
                </c:pt>
                <c:pt idx="1">
                  <c:v>Royal Shrewsbury Hospital (254)</c:v>
                </c:pt>
                <c:pt idx="2">
                  <c:v>The Princess Royal Hospital (163)</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(417)</c:v>
                </c:pt>
                <c:pt idx="1">
                  <c:v>Royal Shrewsbury Hospital (254)</c:v>
                </c:pt>
                <c:pt idx="2">
                  <c:v>The Princess Royal Hospital (163)</c:v>
                </c:pt>
              </c:strCache>
            </c:strRef>
          </c:cat>
          <c:val>
            <c:numRef>
              <c:f>Sheet1!$G$2:$G$4</c:f>
              <c:numCache>
                <c:formatCode>0.0;;</c:formatCode>
                <c:ptCount val="3"/>
                <c:pt idx="0">
                  <c:v>9.1848591323812983</c:v>
                </c:pt>
                <c:pt idx="1">
                  <c:v>9.323126850145945</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(417)</c:v>
                </c:pt>
                <c:pt idx="1">
                  <c:v>Royal Shrewsbury Hospital (254)</c:v>
                </c:pt>
                <c:pt idx="2">
                  <c:v>The Princess Royal Hospital (163)</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(417)</c:v>
                </c:pt>
                <c:pt idx="1">
                  <c:v>Royal Shrewsbury Hospital (254)</c:v>
                </c:pt>
                <c:pt idx="2">
                  <c:v>The Princess Royal Hospital (163)</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(417)</c:v>
                </c:pt>
                <c:pt idx="1">
                  <c:v>Royal Shrewsbury Hospital (254)</c:v>
                </c:pt>
                <c:pt idx="2">
                  <c:v>The Princess Royal Hospital (163)</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0.81514086761870175</c:v>
                </c:pt>
                <c:pt idx="1">
                  <c:v>0.676873149854055</c:v>
                </c:pt>
                <c:pt idx="2">
                  <c:v>1.1394391578975096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(404)</c:v>
                </c:pt>
                <c:pt idx="1">
                  <c:v>Royal Shrewsbury Hospital (244)</c:v>
                </c:pt>
                <c:pt idx="2">
                  <c:v>The Princess Royal Hospital (160)</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(404)</c:v>
                </c:pt>
                <c:pt idx="1">
                  <c:v>Royal Shrewsbury Hospital (244)</c:v>
                </c:pt>
                <c:pt idx="2">
                  <c:v>The Princess Royal Hospital (160)</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(404)</c:v>
                </c:pt>
                <c:pt idx="1">
                  <c:v>Royal Shrewsbury Hospital (244)</c:v>
                </c:pt>
                <c:pt idx="2">
                  <c:v>The Princess Royal Hospital (160)</c:v>
                </c:pt>
              </c:strCache>
            </c:strRef>
          </c:cat>
          <c:val>
            <c:numRef>
              <c:f>Sheet1!$F$2:$F$4</c:f>
              <c:numCache>
                <c:formatCode>0.0;;</c:formatCode>
                <c:ptCount val="3"/>
                <c:pt idx="0">
                  <c:v>0</c:v>
                </c:pt>
                <c:pt idx="1">
                  <c:v>0</c:v>
                </c:pt>
                <c:pt idx="2">
                  <c:v>8.2037464731924548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(404)</c:v>
                </c:pt>
                <c:pt idx="1">
                  <c:v>Royal Shrewsbury Hospital (244)</c:v>
                </c:pt>
                <c:pt idx="2">
                  <c:v>The Princess Royal Hospital (160)</c:v>
                </c:pt>
              </c:strCache>
            </c:strRef>
          </c:cat>
          <c:val>
            <c:numRef>
              <c:f>Sheet1!$G$2:$G$4</c:f>
              <c:numCache>
                <c:formatCode>0.0;;</c:formatCode>
                <c:ptCount val="3"/>
                <c:pt idx="0">
                  <c:v>8.3447009139094845</c:v>
                </c:pt>
                <c:pt idx="1">
                  <c:v>8.3919940728566882</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(404)</c:v>
                </c:pt>
                <c:pt idx="1">
                  <c:v>Royal Shrewsbury Hospital (244)</c:v>
                </c:pt>
                <c:pt idx="2">
                  <c:v>The Princess Royal Hospital (160)</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(404)</c:v>
                </c:pt>
                <c:pt idx="1">
                  <c:v>Royal Shrewsbury Hospital (244)</c:v>
                </c:pt>
                <c:pt idx="2">
                  <c:v>The Princess Royal Hospital (160)</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(404)</c:v>
                </c:pt>
                <c:pt idx="1">
                  <c:v>Royal Shrewsbury Hospital (244)</c:v>
                </c:pt>
                <c:pt idx="2">
                  <c:v>The Princess Royal Hospital (160)</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1.6552990860905155</c:v>
                </c:pt>
                <c:pt idx="1">
                  <c:v>1.6080059271433118</c:v>
                </c:pt>
                <c:pt idx="2">
                  <c:v>1.7962535268075452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(447)</c:v>
                </c:pt>
                <c:pt idx="1">
                  <c:v>Royal Shrewsbury Hospital (273)</c:v>
                </c:pt>
                <c:pt idx="2">
                  <c:v>The Princess Royal Hospital (174)</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5FF-4945-AFCB-E5FA03547F9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(447)</c:v>
                </c:pt>
                <c:pt idx="1">
                  <c:v>Royal Shrewsbury Hospital (273)</c:v>
                </c:pt>
                <c:pt idx="2">
                  <c:v>The Princess Royal Hospital (174)</c:v>
                </c:pt>
              </c:strCache>
            </c:strRef>
          </c:cat>
          <c:val>
            <c:numRef>
              <c:f>Sheet1!$E$2:$E$4</c:f>
              <c:numCache>
                <c:formatCode>0.0;;</c:formatCode>
                <c:ptCount val="3"/>
                <c:pt idx="0">
                  <c:v>0</c:v>
                </c:pt>
                <c:pt idx="1">
                  <c:v>0</c:v>
                </c:pt>
                <c:pt idx="2">
                  <c:v>8.5824304500120281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5FF-4945-AFCB-E5FA03547F9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(447)</c:v>
                </c:pt>
                <c:pt idx="1">
                  <c:v>Royal Shrewsbury Hospital (273)</c:v>
                </c:pt>
                <c:pt idx="2">
                  <c:v>The Princess Royal Hospital (174)</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5FF-4945-AFCB-E5FA03547F9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(447)</c:v>
                </c:pt>
                <c:pt idx="1">
                  <c:v>Royal Shrewsbury Hospital (273)</c:v>
                </c:pt>
                <c:pt idx="2">
                  <c:v>The Princess Royal Hospital (174)</c:v>
                </c:pt>
              </c:strCache>
            </c:strRef>
          </c:cat>
          <c:val>
            <c:numRef>
              <c:f>Sheet1!$G$2:$G$4</c:f>
              <c:numCache>
                <c:formatCode>0.0;;</c:formatCode>
                <c:ptCount val="3"/>
                <c:pt idx="0">
                  <c:v>8.8697373213471646</c:v>
                </c:pt>
                <c:pt idx="1">
                  <c:v>8.9805925247764211</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5FF-4945-AFCB-E5FA03547F9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(447)</c:v>
                </c:pt>
                <c:pt idx="1">
                  <c:v>Royal Shrewsbury Hospital (273)</c:v>
                </c:pt>
                <c:pt idx="2">
                  <c:v>The Princess Royal Hospital (174)</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5FF-4945-AFCB-E5FA03547F9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(447)</c:v>
                </c:pt>
                <c:pt idx="1">
                  <c:v>Royal Shrewsbury Hospital (273)</c:v>
                </c:pt>
                <c:pt idx="2">
                  <c:v>The Princess Royal Hospital (174)</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5FF-4945-AFCB-E5FA03547F9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(447)</c:v>
                </c:pt>
                <c:pt idx="1">
                  <c:v>Royal Shrewsbury Hospital (273)</c:v>
                </c:pt>
                <c:pt idx="2">
                  <c:v>The Princess Royal Hospital (174)</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5FF-4945-AFCB-E5FA03547F9A}"/>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1.1302626786528354</c:v>
                </c:pt>
                <c:pt idx="1">
                  <c:v>1.0194074752235789</c:v>
                </c:pt>
                <c:pt idx="2">
                  <c:v>1.4175695499879719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5FF-4945-AFCB-E5FA03547F9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FF-4945-AFCB-E5FA03547F9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5FF-4945-AFCB-E5FA03547F9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(441)</c:v>
                </c:pt>
                <c:pt idx="1">
                  <c:v>Royal Shrewsbury Hospital (268)</c:v>
                </c:pt>
                <c:pt idx="2">
                  <c:v>The Princess Royal Hospital (173)</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559-4796-B2FC-A68630D0ABD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(441)</c:v>
                </c:pt>
                <c:pt idx="1">
                  <c:v>Royal Shrewsbury Hospital (268)</c:v>
                </c:pt>
                <c:pt idx="2">
                  <c:v>The Princess Royal Hospital (173)</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559-4796-B2FC-A68630D0ABD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(441)</c:v>
                </c:pt>
                <c:pt idx="1">
                  <c:v>Royal Shrewsbury Hospital (268)</c:v>
                </c:pt>
                <c:pt idx="2">
                  <c:v>The Princess Royal Hospital (173)</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559-4796-B2FC-A68630D0ABD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(441)</c:v>
                </c:pt>
                <c:pt idx="1">
                  <c:v>Royal Shrewsbury Hospital (268)</c:v>
                </c:pt>
                <c:pt idx="2">
                  <c:v>The Princess Royal Hospital (173)</c:v>
                </c:pt>
              </c:strCache>
            </c:strRef>
          </c:cat>
          <c:val>
            <c:numRef>
              <c:f>Sheet1!$G$2:$G$4</c:f>
              <c:numCache>
                <c:formatCode>0.0;;</c:formatCode>
                <c:ptCount val="3"/>
                <c:pt idx="0">
                  <c:v>8.5452906229705707</c:v>
                </c:pt>
                <c:pt idx="1">
                  <c:v>8.3685798812110512</c:v>
                </c:pt>
                <c:pt idx="2">
                  <c:v>8.697794530336548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559-4796-B2FC-A68630D0ABD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(441)</c:v>
                </c:pt>
                <c:pt idx="1">
                  <c:v>Royal Shrewsbury Hospital (268)</c:v>
                </c:pt>
                <c:pt idx="2">
                  <c:v>The Princess Royal Hospital (173)</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559-4796-B2FC-A68630D0ABD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(441)</c:v>
                </c:pt>
                <c:pt idx="1">
                  <c:v>Royal Shrewsbury Hospital (268)</c:v>
                </c:pt>
                <c:pt idx="2">
                  <c:v>The Princess Royal Hospital (173)</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559-4796-B2FC-A68630D0ABD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(441)</c:v>
                </c:pt>
                <c:pt idx="1">
                  <c:v>Royal Shrewsbury Hospital (268)</c:v>
                </c:pt>
                <c:pt idx="2">
                  <c:v>The Princess Royal Hospital (173)</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559-4796-B2FC-A68630D0ABD8}"/>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1.4547093770294293</c:v>
                </c:pt>
                <c:pt idx="1">
                  <c:v>1.6314201187889488</c:v>
                </c:pt>
                <c:pt idx="2">
                  <c:v>1.302205469663452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559-4796-B2FC-A68630D0ABD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59-4796-B2FC-A68630D0ABD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559-4796-B2FC-A68630D0ABD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(421)</c:v>
                </c:pt>
                <c:pt idx="1">
                  <c:v>Royal Shrewsbury Hospital (252)</c:v>
                </c:pt>
                <c:pt idx="2">
                  <c:v>The Princess Royal Hospital (169)</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124-4F1E-A4B5-C704A9CF276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(421)</c:v>
                </c:pt>
                <c:pt idx="1">
                  <c:v>Royal Shrewsbury Hospital (252)</c:v>
                </c:pt>
                <c:pt idx="2">
                  <c:v>The Princess Royal Hospital (169)</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124-4F1E-A4B5-C704A9CF276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(421)</c:v>
                </c:pt>
                <c:pt idx="1">
                  <c:v>Royal Shrewsbury Hospital (252)</c:v>
                </c:pt>
                <c:pt idx="2">
                  <c:v>The Princess Royal Hospital (169)</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124-4F1E-A4B5-C704A9CF276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(421)</c:v>
                </c:pt>
                <c:pt idx="1">
                  <c:v>Royal Shrewsbury Hospital (252)</c:v>
                </c:pt>
                <c:pt idx="2">
                  <c:v>The Princess Royal Hospital (169)</c:v>
                </c:pt>
              </c:strCache>
            </c:strRef>
          </c:cat>
          <c:val>
            <c:numRef>
              <c:f>Sheet1!$G$2:$G$4</c:f>
              <c:numCache>
                <c:formatCode>0.0;;</c:formatCode>
                <c:ptCount val="3"/>
                <c:pt idx="0">
                  <c:v>8.7261807785424086</c:v>
                </c:pt>
                <c:pt idx="1">
                  <c:v>8.7315363135731321</c:v>
                </c:pt>
                <c:pt idx="2">
                  <c:v>8.740096906565439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124-4F1E-A4B5-C704A9CF276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(421)</c:v>
                </c:pt>
                <c:pt idx="1">
                  <c:v>Royal Shrewsbury Hospital (252)</c:v>
                </c:pt>
                <c:pt idx="2">
                  <c:v>The Princess Royal Hospital (169)</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124-4F1E-A4B5-C704A9CF276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(421)</c:v>
                </c:pt>
                <c:pt idx="1">
                  <c:v>Royal Shrewsbury Hospital (252)</c:v>
                </c:pt>
                <c:pt idx="2">
                  <c:v>The Princess Royal Hospital (169)</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124-4F1E-A4B5-C704A9CF276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(421)</c:v>
                </c:pt>
                <c:pt idx="1">
                  <c:v>Royal Shrewsbury Hospital (252)</c:v>
                </c:pt>
                <c:pt idx="2">
                  <c:v>The Princess Royal Hospital (169)</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124-4F1E-A4B5-C704A9CF2765}"/>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1.2738192214575914</c:v>
                </c:pt>
                <c:pt idx="1">
                  <c:v>1.2684636864268679</c:v>
                </c:pt>
                <c:pt idx="2">
                  <c:v>1.259903093434561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124-4F1E-A4B5-C704A9CF276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24-4F1E-A4B5-C704A9CF276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124-4F1E-A4B5-C704A9CF276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(449)</c:v>
                </c:pt>
                <c:pt idx="1">
                  <c:v>Royal Shrewsbury Hospital (273)</c:v>
                </c:pt>
                <c:pt idx="2">
                  <c:v>The Princess Royal Hospital (176)</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951-4BA2-82F3-9787F43A620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(449)</c:v>
                </c:pt>
                <c:pt idx="1">
                  <c:v>Royal Shrewsbury Hospital (273)</c:v>
                </c:pt>
                <c:pt idx="2">
                  <c:v>The Princess Royal Hospital (176)</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951-4BA2-82F3-9787F43A620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(449)</c:v>
                </c:pt>
                <c:pt idx="1">
                  <c:v>Royal Shrewsbury Hospital (273)</c:v>
                </c:pt>
                <c:pt idx="2">
                  <c:v>The Princess Royal Hospital (176)</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951-4BA2-82F3-9787F43A620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(449)</c:v>
                </c:pt>
                <c:pt idx="1">
                  <c:v>Royal Shrewsbury Hospital (273)</c:v>
                </c:pt>
                <c:pt idx="2">
                  <c:v>The Princess Royal Hospital (176)</c:v>
                </c:pt>
              </c:strCache>
            </c:strRef>
          </c:cat>
          <c:val>
            <c:numRef>
              <c:f>Sheet1!$G$2:$G$4</c:f>
              <c:numCache>
                <c:formatCode>0.0;;</c:formatCode>
                <c:ptCount val="3"/>
                <c:pt idx="0">
                  <c:v>8.8618705021170854</c:v>
                </c:pt>
                <c:pt idx="1">
                  <c:v>8.9292258757636649</c:v>
                </c:pt>
                <c:pt idx="2">
                  <c:v>8.6516969079369144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951-4BA2-82F3-9787F43A620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(449)</c:v>
                </c:pt>
                <c:pt idx="1">
                  <c:v>Royal Shrewsbury Hospital (273)</c:v>
                </c:pt>
                <c:pt idx="2">
                  <c:v>The Princess Royal Hospital (176)</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951-4BA2-82F3-9787F43A620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(449)</c:v>
                </c:pt>
                <c:pt idx="1">
                  <c:v>Royal Shrewsbury Hospital (273)</c:v>
                </c:pt>
                <c:pt idx="2">
                  <c:v>The Princess Royal Hospital (176)</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951-4BA2-82F3-9787F43A620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(449)</c:v>
                </c:pt>
                <c:pt idx="1">
                  <c:v>Royal Shrewsbury Hospital (273)</c:v>
                </c:pt>
                <c:pt idx="2">
                  <c:v>The Princess Royal Hospital (176)</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951-4BA2-82F3-9787F43A620E}"/>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1.1381294978829146</c:v>
                </c:pt>
                <c:pt idx="1">
                  <c:v>1.0707741242363351</c:v>
                </c:pt>
                <c:pt idx="2">
                  <c:v>1.3483030920630856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951-4BA2-82F3-9787F43A620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951-4BA2-82F3-9787F43A620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F951-4BA2-82F3-9787F43A620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(445)</c:v>
                </c:pt>
                <c:pt idx="1">
                  <c:v>Royal Shrewsbury Hospital (270)</c:v>
                </c:pt>
                <c:pt idx="2">
                  <c:v>The Princess Royal Hospital (175)</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5CE-4EF0-9431-287EEE16AD8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(445)</c:v>
                </c:pt>
                <c:pt idx="1">
                  <c:v>Royal Shrewsbury Hospital (270)</c:v>
                </c:pt>
                <c:pt idx="2">
                  <c:v>The Princess Royal Hospital (175)</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5CE-4EF0-9431-287EEE16AD8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(445)</c:v>
                </c:pt>
                <c:pt idx="1">
                  <c:v>Royal Shrewsbury Hospital (270)</c:v>
                </c:pt>
                <c:pt idx="2">
                  <c:v>The Princess Royal Hospital (175)</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5CE-4EF0-9431-287EEE16AD8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(445)</c:v>
                </c:pt>
                <c:pt idx="1">
                  <c:v>Royal Shrewsbury Hospital (270)</c:v>
                </c:pt>
                <c:pt idx="2">
                  <c:v>The Princess Royal Hospital (175)</c:v>
                </c:pt>
              </c:strCache>
            </c:strRef>
          </c:cat>
          <c:val>
            <c:numRef>
              <c:f>Sheet1!$G$2:$G$4</c:f>
              <c:numCache>
                <c:formatCode>0.0;;</c:formatCode>
                <c:ptCount val="3"/>
                <c:pt idx="0">
                  <c:v>8.6876048749395363</c:v>
                </c:pt>
                <c:pt idx="1">
                  <c:v>8.4584894521030751</c:v>
                </c:pt>
                <c:pt idx="2">
                  <c:v>8.8674842737534405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5CE-4EF0-9431-287EEE16AD8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(445)</c:v>
                </c:pt>
                <c:pt idx="1">
                  <c:v>Royal Shrewsbury Hospital (270)</c:v>
                </c:pt>
                <c:pt idx="2">
                  <c:v>The Princess Royal Hospital (175)</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5CE-4EF0-9431-287EEE16AD8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(445)</c:v>
                </c:pt>
                <c:pt idx="1">
                  <c:v>Royal Shrewsbury Hospital (270)</c:v>
                </c:pt>
                <c:pt idx="2">
                  <c:v>The Princess Royal Hospital (175)</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5CE-4EF0-9431-287EEE16AD8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(445)</c:v>
                </c:pt>
                <c:pt idx="1">
                  <c:v>Royal Shrewsbury Hospital (270)</c:v>
                </c:pt>
                <c:pt idx="2">
                  <c:v>The Princess Royal Hospital (175)</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5CE-4EF0-9431-287EEE16AD8A}"/>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1.3123951250604637</c:v>
                </c:pt>
                <c:pt idx="1">
                  <c:v>1.5415105478969249</c:v>
                </c:pt>
                <c:pt idx="2">
                  <c:v>1.1325157262465595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5CE-4EF0-9431-287EEE16AD8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5CE-4EF0-9431-287EEE16AD8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E5CE-4EF0-9431-287EEE16AD8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(445)</c:v>
                </c:pt>
                <c:pt idx="1">
                  <c:v>Royal Shrewsbury Hospital (271)</c:v>
                </c:pt>
                <c:pt idx="2">
                  <c:v>The Princess Royal Hospital (174)</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2A4-4705-ADBD-3E12E917FA7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(445)</c:v>
                </c:pt>
                <c:pt idx="1">
                  <c:v>Royal Shrewsbury Hospital (271)</c:v>
                </c:pt>
                <c:pt idx="2">
                  <c:v>The Princess Royal Hospital (174)</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2A4-4705-ADBD-3E12E917FA7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(445)</c:v>
                </c:pt>
                <c:pt idx="1">
                  <c:v>Royal Shrewsbury Hospital (271)</c:v>
                </c:pt>
                <c:pt idx="2">
                  <c:v>The Princess Royal Hospital (174)</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2A4-4705-ADBD-3E12E917FA7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(445)</c:v>
                </c:pt>
                <c:pt idx="1">
                  <c:v>Royal Shrewsbury Hospital (271)</c:v>
                </c:pt>
                <c:pt idx="2">
                  <c:v>The Princess Royal Hospital (174)</c:v>
                </c:pt>
              </c:strCache>
            </c:strRef>
          </c:cat>
          <c:val>
            <c:numRef>
              <c:f>Sheet1!$G$2:$G$4</c:f>
              <c:numCache>
                <c:formatCode>0.0;;</c:formatCode>
                <c:ptCount val="3"/>
                <c:pt idx="0">
                  <c:v>7.7152088390079658</c:v>
                </c:pt>
                <c:pt idx="1">
                  <c:v>7.6973362946643196</c:v>
                </c:pt>
                <c:pt idx="2">
                  <c:v>7.6893509303205221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2A4-4705-ADBD-3E12E917FA7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(445)</c:v>
                </c:pt>
                <c:pt idx="1">
                  <c:v>Royal Shrewsbury Hospital (271)</c:v>
                </c:pt>
                <c:pt idx="2">
                  <c:v>The Princess Royal Hospital (174)</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2A4-4705-ADBD-3E12E917FA7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(445)</c:v>
                </c:pt>
                <c:pt idx="1">
                  <c:v>Royal Shrewsbury Hospital (271)</c:v>
                </c:pt>
                <c:pt idx="2">
                  <c:v>The Princess Royal Hospital (174)</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2A4-4705-ADBD-3E12E917FA7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(445)</c:v>
                </c:pt>
                <c:pt idx="1">
                  <c:v>Royal Shrewsbury Hospital (271)</c:v>
                </c:pt>
                <c:pt idx="2">
                  <c:v>The Princess Royal Hospital (174)</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2A4-4705-ADBD-3E12E917FA7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2.2847911609920342</c:v>
                </c:pt>
                <c:pt idx="1">
                  <c:v>2.3026637053356804</c:v>
                </c:pt>
                <c:pt idx="2">
                  <c:v>2.3106490696794779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2A4-4705-ADBD-3E12E917FA7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2A4-4705-ADBD-3E12E917FA7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02A4-4705-ADBD-3E12E917FA7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(407)</c:v>
                </c:pt>
                <c:pt idx="1">
                  <c:v>Royal Shrewsbury Hospital (252)</c:v>
                </c:pt>
                <c:pt idx="2">
                  <c:v>The Princess Royal Hospital (155)</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C9A-49C2-9850-CDB00B5348C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(407)</c:v>
                </c:pt>
                <c:pt idx="1">
                  <c:v>Royal Shrewsbury Hospital (252)</c:v>
                </c:pt>
                <c:pt idx="2">
                  <c:v>The Princess Royal Hospital (155)</c:v>
                </c:pt>
              </c:strCache>
            </c:strRef>
          </c:cat>
          <c:val>
            <c:numRef>
              <c:f>Sheet1!$E$2:$E$4</c:f>
              <c:numCache>
                <c:formatCode>0.0;;</c:formatCode>
                <c:ptCount val="3"/>
                <c:pt idx="0">
                  <c:v>7.1936580949870228</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C9A-49C2-9850-CDB00B5348C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(407)</c:v>
                </c:pt>
                <c:pt idx="1">
                  <c:v>Royal Shrewsbury Hospital (252)</c:v>
                </c:pt>
                <c:pt idx="2">
                  <c:v>The Princess Royal Hospital (155)</c:v>
                </c:pt>
              </c:strCache>
            </c:strRef>
          </c:cat>
          <c:val>
            <c:numRef>
              <c:f>Sheet1!$F$2:$F$4</c:f>
              <c:numCache>
                <c:formatCode>0.0;;</c:formatCode>
                <c:ptCount val="3"/>
                <c:pt idx="0">
                  <c:v>0</c:v>
                </c:pt>
                <c:pt idx="1">
                  <c:v>0</c:v>
                </c:pt>
                <c:pt idx="2">
                  <c:v>6.8712118750525404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C9A-49C2-9850-CDB00B5348C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(407)</c:v>
                </c:pt>
                <c:pt idx="1">
                  <c:v>Royal Shrewsbury Hospital (252)</c:v>
                </c:pt>
                <c:pt idx="2">
                  <c:v>The Princess Royal Hospital (155)</c:v>
                </c:pt>
              </c:strCache>
            </c:strRef>
          </c:cat>
          <c:val>
            <c:numRef>
              <c:f>Sheet1!$G$2:$G$4</c:f>
              <c:numCache>
                <c:formatCode>0.0;;</c:formatCode>
                <c:ptCount val="3"/>
                <c:pt idx="0">
                  <c:v>0</c:v>
                </c:pt>
                <c:pt idx="1">
                  <c:v>7.2039873736985642</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C9A-49C2-9850-CDB00B5348C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(407)</c:v>
                </c:pt>
                <c:pt idx="1">
                  <c:v>Royal Shrewsbury Hospital (252)</c:v>
                </c:pt>
                <c:pt idx="2">
                  <c:v>The Princess Royal Hospital (155)</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C9A-49C2-9850-CDB00B5348C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(407)</c:v>
                </c:pt>
                <c:pt idx="1">
                  <c:v>Royal Shrewsbury Hospital (252)</c:v>
                </c:pt>
                <c:pt idx="2">
                  <c:v>The Princess Royal Hospital (155)</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C9A-49C2-9850-CDB00B5348C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(407)</c:v>
                </c:pt>
                <c:pt idx="1">
                  <c:v>Royal Shrewsbury Hospital (252)</c:v>
                </c:pt>
                <c:pt idx="2">
                  <c:v>The Princess Royal Hospital (155)</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C9A-49C2-9850-CDB00B5348CE}"/>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2.8063419050129772</c:v>
                </c:pt>
                <c:pt idx="1">
                  <c:v>2.7960126263014358</c:v>
                </c:pt>
                <c:pt idx="2">
                  <c:v>3.1287881249474596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C9A-49C2-9850-CDB00B5348C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C9A-49C2-9850-CDB00B5348C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1C9A-49C2-9850-CDB00B5348C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(427)</c:v>
                </c:pt>
                <c:pt idx="1">
                  <c:v>Royal Shrewsbury Hospital (260)</c:v>
                </c:pt>
                <c:pt idx="2">
                  <c:v>The Princess Royal Hospital (167)</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F72-42BD-97AD-0FEC3074B57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(427)</c:v>
                </c:pt>
                <c:pt idx="1">
                  <c:v>Royal Shrewsbury Hospital (260)</c:v>
                </c:pt>
                <c:pt idx="2">
                  <c:v>The Princess Royal Hospital (167)</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F72-42BD-97AD-0FEC3074B57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(427)</c:v>
                </c:pt>
                <c:pt idx="1">
                  <c:v>Royal Shrewsbury Hospital (260)</c:v>
                </c:pt>
                <c:pt idx="2">
                  <c:v>The Princess Royal Hospital (167)</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F72-42BD-97AD-0FEC3074B57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(427)</c:v>
                </c:pt>
                <c:pt idx="1">
                  <c:v>Royal Shrewsbury Hospital (260)</c:v>
                </c:pt>
                <c:pt idx="2">
                  <c:v>The Princess Royal Hospital (167)</c:v>
                </c:pt>
              </c:strCache>
            </c:strRef>
          </c:cat>
          <c:val>
            <c:numRef>
              <c:f>Sheet1!$G$2:$G$4</c:f>
              <c:numCache>
                <c:formatCode>0.0;;</c:formatCode>
                <c:ptCount val="3"/>
                <c:pt idx="0">
                  <c:v>7.1155856847365939</c:v>
                </c:pt>
                <c:pt idx="1">
                  <c:v>7.0943507669580326</c:v>
                </c:pt>
                <c:pt idx="2">
                  <c:v>7.0604357018655843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F72-42BD-97AD-0FEC3074B57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(427)</c:v>
                </c:pt>
                <c:pt idx="1">
                  <c:v>Royal Shrewsbury Hospital (260)</c:v>
                </c:pt>
                <c:pt idx="2">
                  <c:v>The Princess Royal Hospital (167)</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F72-42BD-97AD-0FEC3074B57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(427)</c:v>
                </c:pt>
                <c:pt idx="1">
                  <c:v>Royal Shrewsbury Hospital (260)</c:v>
                </c:pt>
                <c:pt idx="2">
                  <c:v>The Princess Royal Hospital (167)</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F72-42BD-97AD-0FEC3074B57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(427)</c:v>
                </c:pt>
                <c:pt idx="1">
                  <c:v>Royal Shrewsbury Hospital (260)</c:v>
                </c:pt>
                <c:pt idx="2">
                  <c:v>The Princess Royal Hospital (167)</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F72-42BD-97AD-0FEC3074B57A}"/>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2.8844143152634061</c:v>
                </c:pt>
                <c:pt idx="1">
                  <c:v>2.9056492330419674</c:v>
                </c:pt>
                <c:pt idx="2">
                  <c:v>2.9395642981344157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F72-42BD-97AD-0FEC3074B57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F72-42BD-97AD-0FEC3074B57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2F72-42BD-97AD-0FEC3074B57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(429)</c:v>
                </c:pt>
                <c:pt idx="1">
                  <c:v>Royal Shrewsbury Hospital (264)</c:v>
                </c:pt>
                <c:pt idx="2">
                  <c:v>The Princess Royal Hospital (165)</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E27-40F8-9D90-804C13A987E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(429)</c:v>
                </c:pt>
                <c:pt idx="1">
                  <c:v>Royal Shrewsbury Hospital (264)</c:v>
                </c:pt>
                <c:pt idx="2">
                  <c:v>The Princess Royal Hospital (165)</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E27-40F8-9D90-804C13A987E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(429)</c:v>
                </c:pt>
                <c:pt idx="1">
                  <c:v>Royal Shrewsbury Hospital (264)</c:v>
                </c:pt>
                <c:pt idx="2">
                  <c:v>The Princess Royal Hospital (165)</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E27-40F8-9D90-804C13A987E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(429)</c:v>
                </c:pt>
                <c:pt idx="1">
                  <c:v>Royal Shrewsbury Hospital (264)</c:v>
                </c:pt>
                <c:pt idx="2">
                  <c:v>The Princess Royal Hospital (165)</c:v>
                </c:pt>
              </c:strCache>
            </c:strRef>
          </c:cat>
          <c:val>
            <c:numRef>
              <c:f>Sheet1!$G$2:$G$4</c:f>
              <c:numCache>
                <c:formatCode>0.0;;</c:formatCode>
                <c:ptCount val="3"/>
                <c:pt idx="0">
                  <c:v>8.6737801500088629</c:v>
                </c:pt>
                <c:pt idx="1">
                  <c:v>8.5305252915781011</c:v>
                </c:pt>
                <c:pt idx="2">
                  <c:v>8.7517730326288117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E27-40F8-9D90-804C13A987E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(429)</c:v>
                </c:pt>
                <c:pt idx="1">
                  <c:v>Royal Shrewsbury Hospital (264)</c:v>
                </c:pt>
                <c:pt idx="2">
                  <c:v>The Princess Royal Hospital (165)</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E27-40F8-9D90-804C13A987E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(429)</c:v>
                </c:pt>
                <c:pt idx="1">
                  <c:v>Royal Shrewsbury Hospital (264)</c:v>
                </c:pt>
                <c:pt idx="2">
                  <c:v>The Princess Royal Hospital (165)</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E27-40F8-9D90-804C13A987E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(429)</c:v>
                </c:pt>
                <c:pt idx="1">
                  <c:v>Royal Shrewsbury Hospital (264)</c:v>
                </c:pt>
                <c:pt idx="2">
                  <c:v>The Princess Royal Hospital (165)</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E27-40F8-9D90-804C13A987E8}"/>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1.3262198499911371</c:v>
                </c:pt>
                <c:pt idx="1">
                  <c:v>1.4694747084218989</c:v>
                </c:pt>
                <c:pt idx="2">
                  <c:v>1.2482269673711883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E27-40F8-9D90-804C13A987E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E27-40F8-9D90-804C13A987E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DE27-40F8-9D90-804C13A987E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(388)</c:v>
                </c:pt>
                <c:pt idx="1">
                  <c:v>Royal Shrewsbury Hospital (240)</c:v>
                </c:pt>
                <c:pt idx="2">
                  <c:v>The Princess Royal Hospital (148)</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781-46C3-8CAC-7930FBB88ED1}"/>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(388)</c:v>
                </c:pt>
                <c:pt idx="1">
                  <c:v>Royal Shrewsbury Hospital (240)</c:v>
                </c:pt>
                <c:pt idx="2">
                  <c:v>The Princess Royal Hospital (148)</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781-46C3-8CAC-7930FBB88ED1}"/>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(388)</c:v>
                </c:pt>
                <c:pt idx="1">
                  <c:v>Royal Shrewsbury Hospital (240)</c:v>
                </c:pt>
                <c:pt idx="2">
                  <c:v>The Princess Royal Hospital (148)</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781-46C3-8CAC-7930FBB88ED1}"/>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(388)</c:v>
                </c:pt>
                <c:pt idx="1">
                  <c:v>Royal Shrewsbury Hospital (240)</c:v>
                </c:pt>
                <c:pt idx="2">
                  <c:v>The Princess Royal Hospital (148)</c:v>
                </c:pt>
              </c:strCache>
            </c:strRef>
          </c:cat>
          <c:val>
            <c:numRef>
              <c:f>Sheet1!$G$2:$G$4</c:f>
              <c:numCache>
                <c:formatCode>0.0;;</c:formatCode>
                <c:ptCount val="3"/>
                <c:pt idx="0">
                  <c:v>7.771054748239127</c:v>
                </c:pt>
                <c:pt idx="1">
                  <c:v>7.9030244939629437</c:v>
                </c:pt>
                <c:pt idx="2">
                  <c:v>7.4925371690319871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781-46C3-8CAC-7930FBB88ED1}"/>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(388)</c:v>
                </c:pt>
                <c:pt idx="1">
                  <c:v>Royal Shrewsbury Hospital (240)</c:v>
                </c:pt>
                <c:pt idx="2">
                  <c:v>The Princess Royal Hospital (148)</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781-46C3-8CAC-7930FBB88ED1}"/>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(388)</c:v>
                </c:pt>
                <c:pt idx="1">
                  <c:v>Royal Shrewsbury Hospital (240)</c:v>
                </c:pt>
                <c:pt idx="2">
                  <c:v>The Princess Royal Hospital (148)</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781-46C3-8CAC-7930FBB88ED1}"/>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(388)</c:v>
                </c:pt>
                <c:pt idx="1">
                  <c:v>Royal Shrewsbury Hospital (240)</c:v>
                </c:pt>
                <c:pt idx="2">
                  <c:v>The Princess Royal Hospital (148)</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781-46C3-8CAC-7930FBB88ED1}"/>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2.228945251760873</c:v>
                </c:pt>
                <c:pt idx="1">
                  <c:v>2.0969755060370563</c:v>
                </c:pt>
                <c:pt idx="2">
                  <c:v>2.5074628309680129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781-46C3-8CAC-7930FBB88ED1}"/>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781-46C3-8CAC-7930FBB88ED1}"/>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B781-46C3-8CAC-7930FBB88ED1}"/>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(445)</c:v>
                </c:pt>
                <c:pt idx="1">
                  <c:v>Royal Shrewsbury Hospital (271)</c:v>
                </c:pt>
                <c:pt idx="2">
                  <c:v>The Princess Royal Hospital (174)</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969-4E64-8CCE-F14F050D0E4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(445)</c:v>
                </c:pt>
                <c:pt idx="1">
                  <c:v>Royal Shrewsbury Hospital (271)</c:v>
                </c:pt>
                <c:pt idx="2">
                  <c:v>The Princess Royal Hospital (174)</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969-4E64-8CCE-F14F050D0E4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(445)</c:v>
                </c:pt>
                <c:pt idx="1">
                  <c:v>Royal Shrewsbury Hospital (271)</c:v>
                </c:pt>
                <c:pt idx="2">
                  <c:v>The Princess Royal Hospital (174)</c:v>
                </c:pt>
              </c:strCache>
            </c:strRef>
          </c:cat>
          <c:val>
            <c:numRef>
              <c:f>Sheet1!$F$2:$F$4</c:f>
              <c:numCache>
                <c:formatCode>0.0;;</c:formatCode>
                <c:ptCount val="3"/>
                <c:pt idx="0">
                  <c:v>0</c:v>
                </c:pt>
                <c:pt idx="1">
                  <c:v>0</c:v>
                </c:pt>
                <c:pt idx="2">
                  <c:v>9.1800704878434676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969-4E64-8CCE-F14F050D0E4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(445)</c:v>
                </c:pt>
                <c:pt idx="1">
                  <c:v>Royal Shrewsbury Hospital (271)</c:v>
                </c:pt>
                <c:pt idx="2">
                  <c:v>The Princess Royal Hospital (174)</c:v>
                </c:pt>
              </c:strCache>
            </c:strRef>
          </c:cat>
          <c:val>
            <c:numRef>
              <c:f>Sheet1!$G$2:$G$4</c:f>
              <c:numCache>
                <c:formatCode>0.0;;</c:formatCode>
                <c:ptCount val="3"/>
                <c:pt idx="0">
                  <c:v>9.3634280606174034</c:v>
                </c:pt>
                <c:pt idx="1">
                  <c:v>9.5066954447739391</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969-4E64-8CCE-F14F050D0E4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(445)</c:v>
                </c:pt>
                <c:pt idx="1">
                  <c:v>Royal Shrewsbury Hospital (271)</c:v>
                </c:pt>
                <c:pt idx="2">
                  <c:v>The Princess Royal Hospital (174)</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969-4E64-8CCE-F14F050D0E4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(445)</c:v>
                </c:pt>
                <c:pt idx="1">
                  <c:v>Royal Shrewsbury Hospital (271)</c:v>
                </c:pt>
                <c:pt idx="2">
                  <c:v>The Princess Royal Hospital (174)</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969-4E64-8CCE-F14F050D0E4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(445)</c:v>
                </c:pt>
                <c:pt idx="1">
                  <c:v>Royal Shrewsbury Hospital (271)</c:v>
                </c:pt>
                <c:pt idx="2">
                  <c:v>The Princess Royal Hospital (174)</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969-4E64-8CCE-F14F050D0E45}"/>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0.6365719393825966</c:v>
                </c:pt>
                <c:pt idx="1">
                  <c:v>0.49330455522606087</c:v>
                </c:pt>
                <c:pt idx="2">
                  <c:v>0.81992951215653243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969-4E64-8CCE-F14F050D0E4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969-4E64-8CCE-F14F050D0E4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E969-4E64-8CCE-F14F050D0E4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(365)</c:v>
                </c:pt>
                <c:pt idx="1">
                  <c:v>Royal Shrewsbury Hospital (222)</c:v>
                </c:pt>
                <c:pt idx="2">
                  <c:v>The Princess Royal Hospital (143)</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F7-4888-AC2A-F037669B815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(365)</c:v>
                </c:pt>
                <c:pt idx="1">
                  <c:v>Royal Shrewsbury Hospital (222)</c:v>
                </c:pt>
                <c:pt idx="2">
                  <c:v>The Princess Royal Hospital (143)</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F7-4888-AC2A-F037669B815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(365)</c:v>
                </c:pt>
                <c:pt idx="1">
                  <c:v>Royal Shrewsbury Hospital (222)</c:v>
                </c:pt>
                <c:pt idx="2">
                  <c:v>The Princess Royal Hospital (143)</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F7-4888-AC2A-F037669B815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(365)</c:v>
                </c:pt>
                <c:pt idx="1">
                  <c:v>Royal Shrewsbury Hospital (222)</c:v>
                </c:pt>
                <c:pt idx="2">
                  <c:v>The Princess Royal Hospital (143)</c:v>
                </c:pt>
              </c:strCache>
            </c:strRef>
          </c:cat>
          <c:val>
            <c:numRef>
              <c:f>Sheet1!$G$2:$G$4</c:f>
              <c:numCache>
                <c:formatCode>0.0;;</c:formatCode>
                <c:ptCount val="3"/>
                <c:pt idx="0">
                  <c:v>8.7770876264154545</c:v>
                </c:pt>
                <c:pt idx="1">
                  <c:v>8.7813772061731541</c:v>
                </c:pt>
                <c:pt idx="2">
                  <c:v>8.7648281656015712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F7-4888-AC2A-F037669B815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(365)</c:v>
                </c:pt>
                <c:pt idx="1">
                  <c:v>Royal Shrewsbury Hospital (222)</c:v>
                </c:pt>
                <c:pt idx="2">
                  <c:v>The Princess Royal Hospital (143)</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F7-4888-AC2A-F037669B815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(365)</c:v>
                </c:pt>
                <c:pt idx="1">
                  <c:v>Royal Shrewsbury Hospital (222)</c:v>
                </c:pt>
                <c:pt idx="2">
                  <c:v>The Princess Royal Hospital (143)</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F7-4888-AC2A-F037669B815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(365)</c:v>
                </c:pt>
                <c:pt idx="1">
                  <c:v>Royal Shrewsbury Hospital (222)</c:v>
                </c:pt>
                <c:pt idx="2">
                  <c:v>The Princess Royal Hospital (143)</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F7-4888-AC2A-F037669B815A}"/>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1.2229123735845455</c:v>
                </c:pt>
                <c:pt idx="1">
                  <c:v>1.2186227938268459</c:v>
                </c:pt>
                <c:pt idx="2">
                  <c:v>1.2351718343984288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F7-4888-AC2A-F037669B815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F7-4888-AC2A-F037669B815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BCF7-4888-AC2A-F037669B815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(401)</c:v>
                </c:pt>
                <c:pt idx="1">
                  <c:v>Royal Shrewsbury Hospital (247)</c:v>
                </c:pt>
                <c:pt idx="2">
                  <c:v>The Princess Royal Hospital (154)</c:v>
                </c:pt>
              </c:strCache>
            </c:strRef>
          </c:cat>
          <c:val>
            <c:numRef>
              <c:f>Sheet1!$D$2:$D$4</c:f>
              <c:numCache>
                <c:formatCode>0.0;;</c:formatCode>
                <c:ptCount val="3"/>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(401)</c:v>
                </c:pt>
                <c:pt idx="1">
                  <c:v>Royal Shrewsbury Hospital (247)</c:v>
                </c:pt>
                <c:pt idx="2">
                  <c:v>The Princess Royal Hospital (154)</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(401)</c:v>
                </c:pt>
                <c:pt idx="1">
                  <c:v>Royal Shrewsbury Hospital (247)</c:v>
                </c:pt>
                <c:pt idx="2">
                  <c:v>The Princess Royal Hospital (154)</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(401)</c:v>
                </c:pt>
                <c:pt idx="1">
                  <c:v>Royal Shrewsbury Hospital (247)</c:v>
                </c:pt>
                <c:pt idx="2">
                  <c:v>The Princess Royal Hospital (154)</c:v>
                </c:pt>
              </c:strCache>
            </c:strRef>
          </c:cat>
          <c:val>
            <c:numRef>
              <c:f>Sheet1!$G$2:$G$4</c:f>
              <c:numCache>
                <c:formatCode>0.0;;</c:formatCode>
                <c:ptCount val="3"/>
                <c:pt idx="0">
                  <c:v>8.311545230597762</c:v>
                </c:pt>
                <c:pt idx="1">
                  <c:v>8.3221442355397475</c:v>
                </c:pt>
                <c:pt idx="2">
                  <c:v>8.3748704934982516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(401)</c:v>
                </c:pt>
                <c:pt idx="1">
                  <c:v>Royal Shrewsbury Hospital (247)</c:v>
                </c:pt>
                <c:pt idx="2">
                  <c:v>The Princess Royal Hospital (154)</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(401)</c:v>
                </c:pt>
                <c:pt idx="1">
                  <c:v>Royal Shrewsbury Hospital (247)</c:v>
                </c:pt>
                <c:pt idx="2">
                  <c:v>The Princess Royal Hospital (154)</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(401)</c:v>
                </c:pt>
                <c:pt idx="1">
                  <c:v>Royal Shrewsbury Hospital (247)</c:v>
                </c:pt>
                <c:pt idx="2">
                  <c:v>The Princess Royal Hospital (154)</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1.688454769402238</c:v>
                </c:pt>
                <c:pt idx="1">
                  <c:v>1.6778557644602525</c:v>
                </c:pt>
                <c:pt idx="2">
                  <c:v>1.6251295065017484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(65)</c:v>
                </c:pt>
                <c:pt idx="1">
                  <c:v>Royal Shrewsbury Hospital (34)</c:v>
                </c:pt>
                <c:pt idx="2">
                  <c:v>The Princess Royal Hospital (31)</c:v>
                </c:pt>
              </c:strCache>
            </c:strRef>
          </c:cat>
          <c:val>
            <c:numRef>
              <c:f>Sheet1!$D$2:$D$4</c:f>
              <c:numCache>
                <c:formatCode>0.0;;</c:formatCode>
                <c:ptCount val="3"/>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(65)</c:v>
                </c:pt>
                <c:pt idx="1">
                  <c:v>Royal Shrewsbury Hospital (34)</c:v>
                </c:pt>
                <c:pt idx="2">
                  <c:v>The Princess Royal Hospital (31)</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(65)</c:v>
                </c:pt>
                <c:pt idx="1">
                  <c:v>Royal Shrewsbury Hospital (34)</c:v>
                </c:pt>
                <c:pt idx="2">
                  <c:v>The Princess Royal Hospital (31)</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(65)</c:v>
                </c:pt>
                <c:pt idx="1">
                  <c:v>Royal Shrewsbury Hospital (34)</c:v>
                </c:pt>
                <c:pt idx="2">
                  <c:v>The Princess Royal Hospital (31)</c:v>
                </c:pt>
              </c:strCache>
            </c:strRef>
          </c:cat>
          <c:val>
            <c:numRef>
              <c:f>Sheet1!$G$2:$G$4</c:f>
              <c:numCache>
                <c:formatCode>0.0;;</c:formatCode>
                <c:ptCount val="3"/>
                <c:pt idx="0">
                  <c:v>8.8364581662695194</c:v>
                </c:pt>
                <c:pt idx="1">
                  <c:v>8.8591846687993581</c:v>
                </c:pt>
                <c:pt idx="2">
                  <c:v>9.2656338510202101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(65)</c:v>
                </c:pt>
                <c:pt idx="1">
                  <c:v>Royal Shrewsbury Hospital (34)</c:v>
                </c:pt>
                <c:pt idx="2">
                  <c:v>The Princess Royal Hospital (31)</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(65)</c:v>
                </c:pt>
                <c:pt idx="1">
                  <c:v>Royal Shrewsbury Hospital (34)</c:v>
                </c:pt>
                <c:pt idx="2">
                  <c:v>The Princess Royal Hospital (31)</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(65)</c:v>
                </c:pt>
                <c:pt idx="1">
                  <c:v>Royal Shrewsbury Hospital (34)</c:v>
                </c:pt>
                <c:pt idx="2">
                  <c:v>The Princess Royal Hospital (31)</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1.1635418337304806</c:v>
                </c:pt>
                <c:pt idx="1">
                  <c:v>1.1408153312006419</c:v>
                </c:pt>
                <c:pt idx="2">
                  <c:v>0.73436614897978991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(67)</c:v>
                </c:pt>
                <c:pt idx="1">
                  <c:v>Royal Shrewsbury Hospital (38)</c:v>
                </c:pt>
                <c:pt idx="2">
                  <c:v>The Princess Royal Hospital (-)</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CD2-4C11-85B3-193F8A14DA1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(67)</c:v>
                </c:pt>
                <c:pt idx="1">
                  <c:v>Royal Shrewsbury Hospital (38)</c:v>
                </c:pt>
                <c:pt idx="2">
                  <c:v>The Princess Royal Hospital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CD2-4C11-85B3-193F8A14DA1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(67)</c:v>
                </c:pt>
                <c:pt idx="1">
                  <c:v>Royal Shrewsbury Hospital (38)</c:v>
                </c:pt>
                <c:pt idx="2">
                  <c:v>The Princess Royal Hospital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CD2-4C11-85B3-193F8A14DA1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(67)</c:v>
                </c:pt>
                <c:pt idx="1">
                  <c:v>Royal Shrewsbury Hospital (38)</c:v>
                </c:pt>
                <c:pt idx="2">
                  <c:v>The Princess Royal Hospital (-)</c:v>
                </c:pt>
              </c:strCache>
            </c:strRef>
          </c:cat>
          <c:val>
            <c:numRef>
              <c:f>Sheet1!$G$2:$G$4</c:f>
              <c:numCache>
                <c:formatCode>0.0;;</c:formatCode>
                <c:ptCount val="3"/>
                <c:pt idx="0">
                  <c:v>8.8411633629966939</c:v>
                </c:pt>
                <c:pt idx="1">
                  <c:v>8.710047441970179</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CD2-4C11-85B3-193F8A14DA1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(67)</c:v>
                </c:pt>
                <c:pt idx="1">
                  <c:v>Royal Shrewsbury Hospital (38)</c:v>
                </c:pt>
                <c:pt idx="2">
                  <c:v>The Princess Royal Hospital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CD2-4C11-85B3-193F8A14DA1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(67)</c:v>
                </c:pt>
                <c:pt idx="1">
                  <c:v>Royal Shrewsbury Hospital (38)</c:v>
                </c:pt>
                <c:pt idx="2">
                  <c:v>The Princess Royal Hospital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CD2-4C11-85B3-193F8A14DA1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(67)</c:v>
                </c:pt>
                <c:pt idx="1">
                  <c:v>Royal Shrewsbury Hospital (38)</c:v>
                </c:pt>
                <c:pt idx="2">
                  <c:v>The Princess Royal Hospital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CD2-4C11-85B3-193F8A14DA1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1.1588366370033061</c:v>
                </c:pt>
                <c:pt idx="1">
                  <c:v>1.289952558029821</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CD2-4C11-85B3-193F8A14DA1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CD2-4C11-85B3-193F8A14DA1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2CD2-4C11-85B3-193F8A14DA1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c:v>
                </c:pt>
                <c:pt idx="1">
                  <c:v>Royal Shrewsbury Hospital (-)</c:v>
                </c:pt>
                <c:pt idx="2">
                  <c:v>The Princess Royal Hospital (-)</c:v>
                </c:pt>
              </c:strCache>
            </c:strRef>
          </c:cat>
          <c:val>
            <c:numRef>
              <c:f>Sheet1!$D$2:$D$4</c:f>
              <c:numCache>
                <c:formatCode>0.0;;</c:formatCode>
                <c:ptCount val="3"/>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841E-46BA-974E-38514A7AB3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c:v>
                </c:pt>
                <c:pt idx="1">
                  <c:v>Royal Shrewsbury Hospital (-)</c:v>
                </c:pt>
                <c:pt idx="2">
                  <c:v>The Princess Royal Hospital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841E-46BA-974E-38514A7AB3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c:v>
                </c:pt>
                <c:pt idx="1">
                  <c:v>Royal Shrewsbury Hospital (-)</c:v>
                </c:pt>
                <c:pt idx="2">
                  <c:v>The Princess Royal Hospital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841E-46BA-974E-38514A7AB3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c:v>
                </c:pt>
                <c:pt idx="1">
                  <c:v>Royal Shrewsbury Hospital (-)</c:v>
                </c:pt>
                <c:pt idx="2">
                  <c:v>The Princess Royal Hospital (-)</c:v>
                </c:pt>
              </c:strCache>
            </c:strRef>
          </c:cat>
          <c:val>
            <c:numRef>
              <c:f>Sheet1!$G$2:$G$4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841E-46BA-974E-38514A7AB3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c:v>
                </c:pt>
                <c:pt idx="1">
                  <c:v>Royal Shrewsbury Hospital (-)</c:v>
                </c:pt>
                <c:pt idx="2">
                  <c:v>The Princess Royal Hospital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841E-46BA-974E-38514A7AB3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c:v>
                </c:pt>
                <c:pt idx="1">
                  <c:v>Royal Shrewsbury Hospital (-)</c:v>
                </c:pt>
                <c:pt idx="2">
                  <c:v>The Princess Royal Hospital (-)</c:v>
                </c:pt>
              </c:strCache>
            </c:strRef>
          </c:cat>
          <c:val>
            <c:numRef>
              <c:f>Sheet1!$I$2:$I$4</c:f>
              <c:numCache>
                <c:formatCode>0.0;;</c:formatCode>
                <c:ptCount val="3"/>
                <c:pt idx="0">
                  <c:v>9.2655015892879398</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841E-46BA-974E-38514A7AB3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c:v>
                </c:pt>
                <c:pt idx="1">
                  <c:v>Royal Shrewsbury Hospital (-)</c:v>
                </c:pt>
                <c:pt idx="2">
                  <c:v>The Princess Royal Hospital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841E-46BA-974E-38514A7AB3E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0.73449841071206023</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841E-46BA-974E-38514A7AB3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1E-46BA-974E-38514A7AB3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41E-46BA-974E-38514A7AB3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(163)</c:v>
                </c:pt>
                <c:pt idx="1">
                  <c:v>Royal Shrewsbury Hospital (98)</c:v>
                </c:pt>
                <c:pt idx="2">
                  <c:v>The Princess Royal Hospital (65)</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107-4A21-BE73-89DE60967FA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(163)</c:v>
                </c:pt>
                <c:pt idx="1">
                  <c:v>Royal Shrewsbury Hospital (98)</c:v>
                </c:pt>
                <c:pt idx="2">
                  <c:v>The Princess Royal Hospital (65)</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107-4A21-BE73-89DE60967FA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(163)</c:v>
                </c:pt>
                <c:pt idx="1">
                  <c:v>Royal Shrewsbury Hospital (98)</c:v>
                </c:pt>
                <c:pt idx="2">
                  <c:v>The Princess Royal Hospital (65)</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107-4A21-BE73-89DE60967FA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(163)</c:v>
                </c:pt>
                <c:pt idx="1">
                  <c:v>Royal Shrewsbury Hospital (98)</c:v>
                </c:pt>
                <c:pt idx="2">
                  <c:v>The Princess Royal Hospital (65)</c:v>
                </c:pt>
              </c:strCache>
            </c:strRef>
          </c:cat>
          <c:val>
            <c:numRef>
              <c:f>Sheet1!$G$2:$G$4</c:f>
              <c:numCache>
                <c:formatCode>0.0;;</c:formatCode>
                <c:ptCount val="3"/>
                <c:pt idx="0">
                  <c:v>8.445557153930773</c:v>
                </c:pt>
                <c:pt idx="1">
                  <c:v>8.4795239921136893</c:v>
                </c:pt>
                <c:pt idx="2">
                  <c:v>8.7181483827569615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107-4A21-BE73-89DE60967FA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(163)</c:v>
                </c:pt>
                <c:pt idx="1">
                  <c:v>Royal Shrewsbury Hospital (98)</c:v>
                </c:pt>
                <c:pt idx="2">
                  <c:v>The Princess Royal Hospital (65)</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107-4A21-BE73-89DE60967FA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(163)</c:v>
                </c:pt>
                <c:pt idx="1">
                  <c:v>Royal Shrewsbury Hospital (98)</c:v>
                </c:pt>
                <c:pt idx="2">
                  <c:v>The Princess Royal Hospital (65)</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107-4A21-BE73-89DE60967FA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(163)</c:v>
                </c:pt>
                <c:pt idx="1">
                  <c:v>Royal Shrewsbury Hospital (98)</c:v>
                </c:pt>
                <c:pt idx="2">
                  <c:v>The Princess Royal Hospital (65)</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107-4A21-BE73-89DE60967FA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1.554442846069227</c:v>
                </c:pt>
                <c:pt idx="1">
                  <c:v>1.5204760078863107</c:v>
                </c:pt>
                <c:pt idx="2">
                  <c:v>1.2818516172430385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107-4A21-BE73-89DE60967FA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07-4A21-BE73-89DE60967FA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107-4A21-BE73-89DE60967FA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(137)</c:v>
                </c:pt>
                <c:pt idx="1">
                  <c:v>Royal Shrewsbury Hospital (81)</c:v>
                </c:pt>
                <c:pt idx="2">
                  <c:v>The Princess Royal Hospital (56)</c:v>
                </c:pt>
              </c:strCache>
            </c:strRef>
          </c:cat>
          <c:val>
            <c:numRef>
              <c:f>Sheet1!$D$2:$D$4</c:f>
              <c:numCache>
                <c:formatCode>0.0;;</c:formatCode>
                <c:ptCount val="3"/>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61F5-4C4F-818E-B850D26DCF4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(137)</c:v>
                </c:pt>
                <c:pt idx="1">
                  <c:v>Royal Shrewsbury Hospital (81)</c:v>
                </c:pt>
                <c:pt idx="2">
                  <c:v>The Princess Royal Hospital (56)</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61F5-4C4F-818E-B850D26DCF4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(137)</c:v>
                </c:pt>
                <c:pt idx="1">
                  <c:v>Royal Shrewsbury Hospital (81)</c:v>
                </c:pt>
                <c:pt idx="2">
                  <c:v>The Princess Royal Hospital (56)</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61F5-4C4F-818E-B850D26DCF4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(137)</c:v>
                </c:pt>
                <c:pt idx="1">
                  <c:v>Royal Shrewsbury Hospital (81)</c:v>
                </c:pt>
                <c:pt idx="2">
                  <c:v>The Princess Royal Hospital (56)</c:v>
                </c:pt>
              </c:strCache>
            </c:strRef>
          </c:cat>
          <c:val>
            <c:numRef>
              <c:f>Sheet1!$G$2:$G$4</c:f>
              <c:numCache>
                <c:formatCode>0.0;;</c:formatCode>
                <c:ptCount val="3"/>
                <c:pt idx="0">
                  <c:v>8.0876556163567752</c:v>
                </c:pt>
                <c:pt idx="1">
                  <c:v>8.1040717058678347</c:v>
                </c:pt>
                <c:pt idx="2">
                  <c:v>7.8283013947650213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61F5-4C4F-818E-B850D26DCF4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(137)</c:v>
                </c:pt>
                <c:pt idx="1">
                  <c:v>Royal Shrewsbury Hospital (81)</c:v>
                </c:pt>
                <c:pt idx="2">
                  <c:v>The Princess Royal Hospital (56)</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61F5-4C4F-818E-B850D26DCF4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(137)</c:v>
                </c:pt>
                <c:pt idx="1">
                  <c:v>Royal Shrewsbury Hospital (81)</c:v>
                </c:pt>
                <c:pt idx="2">
                  <c:v>The Princess Royal Hospital (56)</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61F5-4C4F-818E-B850D26DCF4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(137)</c:v>
                </c:pt>
                <c:pt idx="1">
                  <c:v>Royal Shrewsbury Hospital (81)</c:v>
                </c:pt>
                <c:pt idx="2">
                  <c:v>The Princess Royal Hospital (56)</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61F5-4C4F-818E-B850D26DCF4E}"/>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1.9123443836432248</c:v>
                </c:pt>
                <c:pt idx="1">
                  <c:v>1.8959282941321653</c:v>
                </c:pt>
                <c:pt idx="2">
                  <c:v>2.1716986052349787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61F5-4C4F-818E-B850D26DCF4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61F5-4C4F-818E-B850D26DCF4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61F5-4C4F-818E-B850D26DCF4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(97)</c:v>
                </c:pt>
                <c:pt idx="1">
                  <c:v>Royal Shrewsbury Hospital (60)</c:v>
                </c:pt>
                <c:pt idx="2">
                  <c:v>The Princess Royal Hospital (37)</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5B7-4649-AD4C-A3A89DC9C23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(97)</c:v>
                </c:pt>
                <c:pt idx="1">
                  <c:v>Royal Shrewsbury Hospital (60)</c:v>
                </c:pt>
                <c:pt idx="2">
                  <c:v>The Princess Royal Hospital (37)</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5B7-4649-AD4C-A3A89DC9C23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(97)</c:v>
                </c:pt>
                <c:pt idx="1">
                  <c:v>Royal Shrewsbury Hospital (60)</c:v>
                </c:pt>
                <c:pt idx="2">
                  <c:v>The Princess Royal Hospital (37)</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5B7-4649-AD4C-A3A89DC9C23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(97)</c:v>
                </c:pt>
                <c:pt idx="1">
                  <c:v>Royal Shrewsbury Hospital (60)</c:v>
                </c:pt>
                <c:pt idx="2">
                  <c:v>The Princess Royal Hospital (37)</c:v>
                </c:pt>
              </c:strCache>
            </c:strRef>
          </c:cat>
          <c:val>
            <c:numRef>
              <c:f>Sheet1!$G$2:$G$4</c:f>
              <c:numCache>
                <c:formatCode>0.0;;</c:formatCode>
                <c:ptCount val="3"/>
                <c:pt idx="0">
                  <c:v>6.0129003126872957</c:v>
                </c:pt>
                <c:pt idx="1">
                  <c:v>6.2180788851877056</c:v>
                </c:pt>
                <c:pt idx="2">
                  <c:v>6.5111838217823292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5B7-4649-AD4C-A3A89DC9C23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(97)</c:v>
                </c:pt>
                <c:pt idx="1">
                  <c:v>Royal Shrewsbury Hospital (60)</c:v>
                </c:pt>
                <c:pt idx="2">
                  <c:v>The Princess Royal Hospital (37)</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5B7-4649-AD4C-A3A89DC9C23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(97)</c:v>
                </c:pt>
                <c:pt idx="1">
                  <c:v>Royal Shrewsbury Hospital (60)</c:v>
                </c:pt>
                <c:pt idx="2">
                  <c:v>The Princess Royal Hospital (37)</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5B7-4649-AD4C-A3A89DC9C23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(97)</c:v>
                </c:pt>
                <c:pt idx="1">
                  <c:v>Royal Shrewsbury Hospital (60)</c:v>
                </c:pt>
                <c:pt idx="2">
                  <c:v>The Princess Royal Hospital (37)</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5B7-4649-AD4C-A3A89DC9C23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3.9870996873127043</c:v>
                </c:pt>
                <c:pt idx="1">
                  <c:v>3.7819211148122944</c:v>
                </c:pt>
                <c:pt idx="2">
                  <c:v>3.4888161782176708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5B7-4649-AD4C-A3A89DC9C23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5B7-4649-AD4C-A3A89DC9C23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45B7-4649-AD4C-A3A89DC9C23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(57)</c:v>
                </c:pt>
                <c:pt idx="1">
                  <c:v>Royal Shrewsbury Hospital (36)</c:v>
                </c:pt>
                <c:pt idx="2">
                  <c:v>The Princess Royal Hospital (-)</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498-4336-818C-51C9CD2CC2C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(57)</c:v>
                </c:pt>
                <c:pt idx="1">
                  <c:v>Royal Shrewsbury Hospital (36)</c:v>
                </c:pt>
                <c:pt idx="2">
                  <c:v>The Princess Royal Hospital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498-4336-818C-51C9CD2CC2C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(57)</c:v>
                </c:pt>
                <c:pt idx="1">
                  <c:v>Royal Shrewsbury Hospital (36)</c:v>
                </c:pt>
                <c:pt idx="2">
                  <c:v>The Princess Royal Hospital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498-4336-818C-51C9CD2CC2C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(57)</c:v>
                </c:pt>
                <c:pt idx="1">
                  <c:v>Royal Shrewsbury Hospital (36)</c:v>
                </c:pt>
                <c:pt idx="2">
                  <c:v>The Princess Royal Hospital (-)</c:v>
                </c:pt>
              </c:strCache>
            </c:strRef>
          </c:cat>
          <c:val>
            <c:numRef>
              <c:f>Sheet1!$G$2:$G$4</c:f>
              <c:numCache>
                <c:formatCode>0.0;;</c:formatCode>
                <c:ptCount val="3"/>
                <c:pt idx="0">
                  <c:v>6.2509348500145219</c:v>
                </c:pt>
                <c:pt idx="1">
                  <c:v>5.8119851579810486</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498-4336-818C-51C9CD2CC2C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(57)</c:v>
                </c:pt>
                <c:pt idx="1">
                  <c:v>Royal Shrewsbury Hospital (36)</c:v>
                </c:pt>
                <c:pt idx="2">
                  <c:v>The Princess Royal Hospital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498-4336-818C-51C9CD2CC2C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(57)</c:v>
                </c:pt>
                <c:pt idx="1">
                  <c:v>Royal Shrewsbury Hospital (36)</c:v>
                </c:pt>
                <c:pt idx="2">
                  <c:v>The Princess Royal Hospital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498-4336-818C-51C9CD2CC2C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(57)</c:v>
                </c:pt>
                <c:pt idx="1">
                  <c:v>Royal Shrewsbury Hospital (36)</c:v>
                </c:pt>
                <c:pt idx="2">
                  <c:v>The Princess Royal Hospital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498-4336-818C-51C9CD2CC2C2}"/>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3.7490651499854781</c:v>
                </c:pt>
                <c:pt idx="1">
                  <c:v>4.1880148420189514</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498-4336-818C-51C9CD2CC2C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498-4336-818C-51C9CD2CC2C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4498-4336-818C-51C9CD2CC2C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(58)</c:v>
                </c:pt>
                <c:pt idx="1">
                  <c:v>Royal Shrewsbury Hospital (35)</c:v>
                </c:pt>
                <c:pt idx="2">
                  <c:v>The Princess Royal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A6C-4138-96C2-4A25AF91546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(58)</c:v>
                </c:pt>
                <c:pt idx="1">
                  <c:v>Royal Shrewsbury Hospital (35)</c:v>
                </c:pt>
                <c:pt idx="2">
                  <c:v>The Princess Royal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A6C-4138-96C2-4A25AF91546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(58)</c:v>
                </c:pt>
                <c:pt idx="1">
                  <c:v>Royal Shrewsbury Hospital (35)</c:v>
                </c:pt>
                <c:pt idx="2">
                  <c:v>The Princess Royal Hospital (-)</c:v>
                </c:pt>
              </c:strCache>
            </c:strRef>
          </c:cat>
          <c:val>
            <c:numRef>
              <c:f>Sheet1!$F$2:$F$4</c:f>
              <c:numCache>
                <c:formatCode>0.0;;</c:formatCode>
                <c:ptCount val="3"/>
                <c:pt idx="0">
                  <c:v>0</c:v>
                </c:pt>
                <c:pt idx="1">
                  <c:v>5.6907185122747403</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A6C-4138-96C2-4A25AF91546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(58)</c:v>
                </c:pt>
                <c:pt idx="1">
                  <c:v>Royal Shrewsbury Hospital (35)</c:v>
                </c:pt>
                <c:pt idx="2">
                  <c:v>The Princess Royal Hospital (-)</c:v>
                </c:pt>
              </c:strCache>
            </c:strRef>
          </c:cat>
          <c:val>
            <c:numRef>
              <c:f>Sheet1!$G$2:$G$4</c:f>
              <c:numCache>
                <c:formatCode>0.0;;</c:formatCode>
                <c:ptCount val="3"/>
                <c:pt idx="0">
                  <c:v>6.2863254886373472</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A6C-4138-96C2-4A25AF91546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(58)</c:v>
                </c:pt>
                <c:pt idx="1">
                  <c:v>Royal Shrewsbury Hospital (35)</c:v>
                </c:pt>
                <c:pt idx="2">
                  <c:v>The Princess Royal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A6C-4138-96C2-4A25AF91546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(58)</c:v>
                </c:pt>
                <c:pt idx="1">
                  <c:v>Royal Shrewsbury Hospital (35)</c:v>
                </c:pt>
                <c:pt idx="2">
                  <c:v>The Princess Royal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A6C-4138-96C2-4A25AF91546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(58)</c:v>
                </c:pt>
                <c:pt idx="1">
                  <c:v>Royal Shrewsbury Hospital (35)</c:v>
                </c:pt>
                <c:pt idx="2">
                  <c:v>The Princess Royal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A6C-4138-96C2-4A25AF91546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3.7136745113626528</c:v>
                </c:pt>
                <c:pt idx="1">
                  <c:v>4.3092814877252597</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A6C-4138-96C2-4A25AF91546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A6C-4138-96C2-4A25AF91546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BA6C-4138-96C2-4A25AF91546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(422)</c:v>
                </c:pt>
                <c:pt idx="1">
                  <c:v>Royal Shrewsbury Hospital (258)</c:v>
                </c:pt>
                <c:pt idx="2">
                  <c:v>The Princess Royal Hospital (164)</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9BF-4FF6-B384-3F933E29CCA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(422)</c:v>
                </c:pt>
                <c:pt idx="1">
                  <c:v>Royal Shrewsbury Hospital (258)</c:v>
                </c:pt>
                <c:pt idx="2">
                  <c:v>The Princess Royal Hospital (164)</c:v>
                </c:pt>
              </c:strCache>
            </c:strRef>
          </c:cat>
          <c:val>
            <c:numRef>
              <c:f>Sheet1!$E$2:$E$4</c:f>
              <c:numCache>
                <c:formatCode>0.0;;</c:formatCode>
                <c:ptCount val="3"/>
                <c:pt idx="0">
                  <c:v>6.1327102842504733</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9BF-4FF6-B384-3F933E29CCA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(422)</c:v>
                </c:pt>
                <c:pt idx="1">
                  <c:v>Royal Shrewsbury Hospital (258)</c:v>
                </c:pt>
                <c:pt idx="2">
                  <c:v>The Princess Royal Hospital (164)</c:v>
                </c:pt>
              </c:strCache>
            </c:strRef>
          </c:cat>
          <c:val>
            <c:numRef>
              <c:f>Sheet1!$F$2:$F$4</c:f>
              <c:numCache>
                <c:formatCode>0.0;;</c:formatCode>
                <c:ptCount val="3"/>
                <c:pt idx="0">
                  <c:v>0</c:v>
                </c:pt>
                <c:pt idx="1">
                  <c:v>6.1073364322325361</c:v>
                </c:pt>
                <c:pt idx="2">
                  <c:v>6.0263254241836144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9BF-4FF6-B384-3F933E29CCA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(422)</c:v>
                </c:pt>
                <c:pt idx="1">
                  <c:v>Royal Shrewsbury Hospital (258)</c:v>
                </c:pt>
                <c:pt idx="2">
                  <c:v>The Princess Royal Hospital (164)</c:v>
                </c:pt>
              </c:strCache>
            </c:strRef>
          </c:cat>
          <c:val>
            <c:numRef>
              <c:f>Sheet1!$G$2:$G$4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9BF-4FF6-B384-3F933E29CCA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(422)</c:v>
                </c:pt>
                <c:pt idx="1">
                  <c:v>Royal Shrewsbury Hospital (258)</c:v>
                </c:pt>
                <c:pt idx="2">
                  <c:v>The Princess Royal Hospital (164)</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9BF-4FF6-B384-3F933E29CCA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(422)</c:v>
                </c:pt>
                <c:pt idx="1">
                  <c:v>Royal Shrewsbury Hospital (258)</c:v>
                </c:pt>
                <c:pt idx="2">
                  <c:v>The Princess Royal Hospital (164)</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9BF-4FF6-B384-3F933E29CCA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(422)</c:v>
                </c:pt>
                <c:pt idx="1">
                  <c:v>Royal Shrewsbury Hospital (258)</c:v>
                </c:pt>
                <c:pt idx="2">
                  <c:v>The Princess Royal Hospital (164)</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9BF-4FF6-B384-3F933E29CCAD}"/>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3.8672897157495267</c:v>
                </c:pt>
                <c:pt idx="1">
                  <c:v>3.8926635677674639</c:v>
                </c:pt>
                <c:pt idx="2">
                  <c:v>3.9736745758163856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9BF-4FF6-B384-3F933E29CCA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9BF-4FF6-B384-3F933E29CCA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19BF-4FF6-B384-3F933E29CCA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(305)</c:v>
                </c:pt>
                <c:pt idx="1">
                  <c:v>Royal Shrewsbury Hospital (187)</c:v>
                </c:pt>
                <c:pt idx="2">
                  <c:v>The Princess Royal Hospital (118)</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B7-4715-9EF3-1E6BED363FD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(305)</c:v>
                </c:pt>
                <c:pt idx="1">
                  <c:v>Royal Shrewsbury Hospital (187)</c:v>
                </c:pt>
                <c:pt idx="2">
                  <c:v>The Princess Royal Hospital (118)</c:v>
                </c:pt>
              </c:strCache>
            </c:strRef>
          </c:cat>
          <c:val>
            <c:numRef>
              <c:f>Sheet1!$E$2:$E$4</c:f>
              <c:numCache>
                <c:formatCode>0.0;;</c:formatCode>
                <c:ptCount val="3"/>
                <c:pt idx="0">
                  <c:v>5.1607427820775698</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B7-4715-9EF3-1E6BED363FD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(305)</c:v>
                </c:pt>
                <c:pt idx="1">
                  <c:v>Royal Shrewsbury Hospital (187)</c:v>
                </c:pt>
                <c:pt idx="2">
                  <c:v>The Princess Royal Hospital (118)</c:v>
                </c:pt>
              </c:strCache>
            </c:strRef>
          </c:cat>
          <c:val>
            <c:numRef>
              <c:f>Sheet1!$F$2:$F$4</c:f>
              <c:numCache>
                <c:formatCode>0.0;;</c:formatCode>
                <c:ptCount val="3"/>
                <c:pt idx="0">
                  <c:v>0</c:v>
                </c:pt>
                <c:pt idx="1">
                  <c:v>0</c:v>
                </c:pt>
                <c:pt idx="2">
                  <c:v>4.8591429404929842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B7-4715-9EF3-1E6BED363FD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(305)</c:v>
                </c:pt>
                <c:pt idx="1">
                  <c:v>Royal Shrewsbury Hospital (187)</c:v>
                </c:pt>
                <c:pt idx="2">
                  <c:v>The Princess Royal Hospital (118)</c:v>
                </c:pt>
              </c:strCache>
            </c:strRef>
          </c:cat>
          <c:val>
            <c:numRef>
              <c:f>Sheet1!$G$2:$G$4</c:f>
              <c:numCache>
                <c:formatCode>0.0;;</c:formatCode>
                <c:ptCount val="3"/>
                <c:pt idx="0">
                  <c:v>0</c:v>
                </c:pt>
                <c:pt idx="1">
                  <c:v>5.5265665003331117</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B7-4715-9EF3-1E6BED363FD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(305)</c:v>
                </c:pt>
                <c:pt idx="1">
                  <c:v>Royal Shrewsbury Hospital (187)</c:v>
                </c:pt>
                <c:pt idx="2">
                  <c:v>The Princess Royal Hospital (118)</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B7-4715-9EF3-1E6BED363FD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(305)</c:v>
                </c:pt>
                <c:pt idx="1">
                  <c:v>Royal Shrewsbury Hospital (187)</c:v>
                </c:pt>
                <c:pt idx="2">
                  <c:v>The Princess Royal Hospital (118)</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B7-4715-9EF3-1E6BED363FD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(305)</c:v>
                </c:pt>
                <c:pt idx="1">
                  <c:v>Royal Shrewsbury Hospital (187)</c:v>
                </c:pt>
                <c:pt idx="2">
                  <c:v>The Princess Royal Hospital (118)</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B7-4715-9EF3-1E6BED363FD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4.8392572179224302</c:v>
                </c:pt>
                <c:pt idx="1">
                  <c:v>4.4734334996668883</c:v>
                </c:pt>
                <c:pt idx="2">
                  <c:v>5.1408570595070158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B7-4715-9EF3-1E6BED363FD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B7-4715-9EF3-1E6BED363FD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BCB7-4715-9EF3-1E6BED363FD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(145)</c:v>
                </c:pt>
                <c:pt idx="1">
                  <c:v>Royal Shrewsbury Hospital (93)</c:v>
                </c:pt>
                <c:pt idx="2">
                  <c:v>The Princess Royal Hospital (52)</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0D3-4BFD-B681-97AE57E25F5C}"/>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(145)</c:v>
                </c:pt>
                <c:pt idx="1">
                  <c:v>Royal Shrewsbury Hospital (93)</c:v>
                </c:pt>
                <c:pt idx="2">
                  <c:v>The Princess Royal Hospital (52)</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0D3-4BFD-B681-97AE57E25F5C}"/>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(145)</c:v>
                </c:pt>
                <c:pt idx="1">
                  <c:v>Royal Shrewsbury Hospital (93)</c:v>
                </c:pt>
                <c:pt idx="2">
                  <c:v>The Princess Royal Hospital (52)</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40D3-4BFD-B681-97AE57E25F5C}"/>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(145)</c:v>
                </c:pt>
                <c:pt idx="1">
                  <c:v>Royal Shrewsbury Hospital (93)</c:v>
                </c:pt>
                <c:pt idx="2">
                  <c:v>The Princess Royal Hospital (52)</c:v>
                </c:pt>
              </c:strCache>
            </c:strRef>
          </c:cat>
          <c:val>
            <c:numRef>
              <c:f>Sheet1!$G$2:$G$4</c:f>
              <c:numCache>
                <c:formatCode>0.0;;</c:formatCode>
                <c:ptCount val="3"/>
                <c:pt idx="0">
                  <c:v>8.026259496339776</c:v>
                </c:pt>
                <c:pt idx="1">
                  <c:v>8.1661461780366071</c:v>
                </c:pt>
                <c:pt idx="2">
                  <c:v>7.727003037789963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40D3-4BFD-B681-97AE57E25F5C}"/>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(145)</c:v>
                </c:pt>
                <c:pt idx="1">
                  <c:v>Royal Shrewsbury Hospital (93)</c:v>
                </c:pt>
                <c:pt idx="2">
                  <c:v>The Princess Royal Hospital (52)</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40D3-4BFD-B681-97AE57E25F5C}"/>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(145)</c:v>
                </c:pt>
                <c:pt idx="1">
                  <c:v>Royal Shrewsbury Hospital (93)</c:v>
                </c:pt>
                <c:pt idx="2">
                  <c:v>The Princess Royal Hospital (52)</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40D3-4BFD-B681-97AE57E25F5C}"/>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(145)</c:v>
                </c:pt>
                <c:pt idx="1">
                  <c:v>Royal Shrewsbury Hospital (93)</c:v>
                </c:pt>
                <c:pt idx="2">
                  <c:v>The Princess Royal Hospital (52)</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40D3-4BFD-B681-97AE57E25F5C}"/>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1.973740503660224</c:v>
                </c:pt>
                <c:pt idx="1">
                  <c:v>1.8338538219633929</c:v>
                </c:pt>
                <c:pt idx="2">
                  <c:v>2.272996962210037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40D3-4BFD-B681-97AE57E25F5C}"/>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0D3-4BFD-B681-97AE57E25F5C}"/>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40D3-4BFD-B681-97AE57E25F5C}"/>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(442)</c:v>
                </c:pt>
                <c:pt idx="1">
                  <c:v>Royal Shrewsbury Hospital (269)</c:v>
                </c:pt>
                <c:pt idx="2">
                  <c:v>The Princess Royal Hospital (173)</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3D9-40D2-AF5F-832E240C1F1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(442)</c:v>
                </c:pt>
                <c:pt idx="1">
                  <c:v>Royal Shrewsbury Hospital (269)</c:v>
                </c:pt>
                <c:pt idx="2">
                  <c:v>The Princess Royal Hospital (173)</c:v>
                </c:pt>
              </c:strCache>
            </c:strRef>
          </c:cat>
          <c:val>
            <c:numRef>
              <c:f>Sheet1!$E$2:$E$4</c:f>
              <c:numCache>
                <c:formatCode>0.0;;</c:formatCode>
                <c:ptCount val="3"/>
                <c:pt idx="0">
                  <c:v>0</c:v>
                </c:pt>
                <c:pt idx="1">
                  <c:v>6.2098231207082986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3D9-40D2-AF5F-832E240C1F1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(442)</c:v>
                </c:pt>
                <c:pt idx="1">
                  <c:v>Royal Shrewsbury Hospital (269)</c:v>
                </c:pt>
                <c:pt idx="2">
                  <c:v>The Princess Royal Hospital (173)</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3D9-40D2-AF5F-832E240C1F1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(442)</c:v>
                </c:pt>
                <c:pt idx="1">
                  <c:v>Royal Shrewsbury Hospital (269)</c:v>
                </c:pt>
                <c:pt idx="2">
                  <c:v>The Princess Royal Hospital (173)</c:v>
                </c:pt>
              </c:strCache>
            </c:strRef>
          </c:cat>
          <c:val>
            <c:numRef>
              <c:f>Sheet1!$G$2:$G$4</c:f>
              <c:numCache>
                <c:formatCode>0.0;;</c:formatCode>
                <c:ptCount val="3"/>
                <c:pt idx="0">
                  <c:v>6.4743688686159544</c:v>
                </c:pt>
                <c:pt idx="1">
                  <c:v>0</c:v>
                </c:pt>
                <c:pt idx="2">
                  <c:v>6.6889943777510092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3D9-40D2-AF5F-832E240C1F1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(442)</c:v>
                </c:pt>
                <c:pt idx="1">
                  <c:v>Royal Shrewsbury Hospital (269)</c:v>
                </c:pt>
                <c:pt idx="2">
                  <c:v>The Princess Royal Hospital (173)</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3D9-40D2-AF5F-832E240C1F1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(442)</c:v>
                </c:pt>
                <c:pt idx="1">
                  <c:v>Royal Shrewsbury Hospital (269)</c:v>
                </c:pt>
                <c:pt idx="2">
                  <c:v>The Princess Royal Hospital (173)</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3D9-40D2-AF5F-832E240C1F1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(442)</c:v>
                </c:pt>
                <c:pt idx="1">
                  <c:v>Royal Shrewsbury Hospital (269)</c:v>
                </c:pt>
                <c:pt idx="2">
                  <c:v>The Princess Royal Hospital (173)</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3D9-40D2-AF5F-832E240C1F12}"/>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3.5256311313840456</c:v>
                </c:pt>
                <c:pt idx="1">
                  <c:v>3.7901768792917014</c:v>
                </c:pt>
                <c:pt idx="2">
                  <c:v>3.3110056222489908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3D9-40D2-AF5F-832E240C1F1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D9-40D2-AF5F-832E240C1F1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3D9-40D2-AF5F-832E240C1F1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(410)</c:v>
                </c:pt>
                <c:pt idx="1">
                  <c:v>Royal Shrewsbury Hospital (249)</c:v>
                </c:pt>
                <c:pt idx="2">
                  <c:v>The Princess Royal Hospital (161)</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(410)</c:v>
                </c:pt>
                <c:pt idx="1">
                  <c:v>Royal Shrewsbury Hospital (249)</c:v>
                </c:pt>
                <c:pt idx="2">
                  <c:v>The Princess Royal Hospital (161)</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(410)</c:v>
                </c:pt>
                <c:pt idx="1">
                  <c:v>Royal Shrewsbury Hospital (249)</c:v>
                </c:pt>
                <c:pt idx="2">
                  <c:v>The Princess Royal Hospital (161)</c:v>
                </c:pt>
              </c:strCache>
            </c:strRef>
          </c:cat>
          <c:val>
            <c:numRef>
              <c:f>Sheet1!$F$2:$F$4</c:f>
              <c:numCache>
                <c:formatCode>0.0;;</c:formatCode>
                <c:ptCount val="3"/>
                <c:pt idx="0">
                  <c:v>0</c:v>
                </c:pt>
                <c:pt idx="1">
                  <c:v>0</c:v>
                </c:pt>
                <c:pt idx="2">
                  <c:v>7.1144007247101859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(410)</c:v>
                </c:pt>
                <c:pt idx="1">
                  <c:v>Royal Shrewsbury Hospital (249)</c:v>
                </c:pt>
                <c:pt idx="2">
                  <c:v>The Princess Royal Hospital (161)</c:v>
                </c:pt>
              </c:strCache>
            </c:strRef>
          </c:cat>
          <c:val>
            <c:numRef>
              <c:f>Sheet1!$G$2:$G$4</c:f>
              <c:numCache>
                <c:formatCode>0.0;;</c:formatCode>
                <c:ptCount val="3"/>
                <c:pt idx="0">
                  <c:v>7.3519291662319928</c:v>
                </c:pt>
                <c:pt idx="1">
                  <c:v>7.5312006276555161</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(410)</c:v>
                </c:pt>
                <c:pt idx="1">
                  <c:v>Royal Shrewsbury Hospital (249)</c:v>
                </c:pt>
                <c:pt idx="2">
                  <c:v>The Princess Royal Hospital (161)</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(410)</c:v>
                </c:pt>
                <c:pt idx="1">
                  <c:v>Royal Shrewsbury Hospital (249)</c:v>
                </c:pt>
                <c:pt idx="2">
                  <c:v>The Princess Royal Hospital (161)</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(410)</c:v>
                </c:pt>
                <c:pt idx="1">
                  <c:v>Royal Shrewsbury Hospital (249)</c:v>
                </c:pt>
                <c:pt idx="2">
                  <c:v>The Princess Royal Hospital (161)</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2.6480708337680072</c:v>
                </c:pt>
                <c:pt idx="1">
                  <c:v>2.4687993723444839</c:v>
                </c:pt>
                <c:pt idx="2">
                  <c:v>2.8855992752898141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(282)</c:v>
                </c:pt>
                <c:pt idx="1">
                  <c:v>Royal Shrewsbury Hospital (178)</c:v>
                </c:pt>
                <c:pt idx="2">
                  <c:v>The Princess Royal Hospital (104)</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(282)</c:v>
                </c:pt>
                <c:pt idx="1">
                  <c:v>Royal Shrewsbury Hospital (178)</c:v>
                </c:pt>
                <c:pt idx="2">
                  <c:v>The Princess Royal Hospital (104)</c:v>
                </c:pt>
              </c:strCache>
            </c:strRef>
          </c:cat>
          <c:val>
            <c:numRef>
              <c:f>Sheet1!$E$2:$E$4</c:f>
              <c:numCache>
                <c:formatCode>0.0;;</c:formatCode>
                <c:ptCount val="3"/>
                <c:pt idx="0">
                  <c:v>0</c:v>
                </c:pt>
                <c:pt idx="1">
                  <c:v>0</c:v>
                </c:pt>
                <c:pt idx="2">
                  <c:v>8.3915000558140616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(282)</c:v>
                </c:pt>
                <c:pt idx="1">
                  <c:v>Royal Shrewsbury Hospital (178)</c:v>
                </c:pt>
                <c:pt idx="2">
                  <c:v>The Princess Royal Hospital (104)</c:v>
                </c:pt>
              </c:strCache>
            </c:strRef>
          </c:cat>
          <c:val>
            <c:numRef>
              <c:f>Sheet1!$F$2:$F$4</c:f>
              <c:numCache>
                <c:formatCode>0.0;;</c:formatCode>
                <c:ptCount val="3"/>
                <c:pt idx="0">
                  <c:v>8.7434335495288806</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(282)</c:v>
                </c:pt>
                <c:pt idx="1">
                  <c:v>Royal Shrewsbury Hospital (178)</c:v>
                </c:pt>
                <c:pt idx="2">
                  <c:v>The Princess Royal Hospital (104)</c:v>
                </c:pt>
              </c:strCache>
            </c:strRef>
          </c:cat>
          <c:val>
            <c:numRef>
              <c:f>Sheet1!$G$2:$G$4</c:f>
              <c:numCache>
                <c:formatCode>0.0;;</c:formatCode>
                <c:ptCount val="3"/>
                <c:pt idx="0">
                  <c:v>0</c:v>
                </c:pt>
                <c:pt idx="1">
                  <c:v>8.7904303189072017</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(282)</c:v>
                </c:pt>
                <c:pt idx="1">
                  <c:v>Royal Shrewsbury Hospital (178)</c:v>
                </c:pt>
                <c:pt idx="2">
                  <c:v>The Princess Royal Hospital (104)</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(282)</c:v>
                </c:pt>
                <c:pt idx="1">
                  <c:v>Royal Shrewsbury Hospital (178)</c:v>
                </c:pt>
                <c:pt idx="2">
                  <c:v>The Princess Royal Hospital (104)</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(282)</c:v>
                </c:pt>
                <c:pt idx="1">
                  <c:v>Royal Shrewsbury Hospital (178)</c:v>
                </c:pt>
                <c:pt idx="2">
                  <c:v>The Princess Royal Hospital (104)</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1.2565664504711194</c:v>
                </c:pt>
                <c:pt idx="1">
                  <c:v>1.2095696810927983</c:v>
                </c:pt>
                <c:pt idx="2">
                  <c:v>1.6084999441859384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(265)</c:v>
                </c:pt>
                <c:pt idx="1">
                  <c:v>Royal Shrewsbury Hospital (164)</c:v>
                </c:pt>
                <c:pt idx="2">
                  <c:v>The Princess Royal Hospital (101)</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(265)</c:v>
                </c:pt>
                <c:pt idx="1">
                  <c:v>Royal Shrewsbury Hospital (164)</c:v>
                </c:pt>
                <c:pt idx="2">
                  <c:v>The Princess Royal Hospital (101)</c:v>
                </c:pt>
              </c:strCache>
            </c:strRef>
          </c:cat>
          <c:val>
            <c:numRef>
              <c:f>Sheet1!$E$2:$E$4</c:f>
              <c:numCache>
                <c:formatCode>0.0;;</c:formatCode>
                <c:ptCount val="3"/>
                <c:pt idx="0">
                  <c:v>0</c:v>
                </c:pt>
                <c:pt idx="1">
                  <c:v>0</c:v>
                </c:pt>
                <c:pt idx="2">
                  <c:v>4.9527183388786504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(265)</c:v>
                </c:pt>
                <c:pt idx="1">
                  <c:v>Royal Shrewsbury Hospital (164)</c:v>
                </c:pt>
                <c:pt idx="2">
                  <c:v>The Princess Royal Hospital (101)</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(265)</c:v>
                </c:pt>
                <c:pt idx="1">
                  <c:v>Royal Shrewsbury Hospital (164)</c:v>
                </c:pt>
                <c:pt idx="2">
                  <c:v>The Princess Royal Hospital (101)</c:v>
                </c:pt>
              </c:strCache>
            </c:strRef>
          </c:cat>
          <c:val>
            <c:numRef>
              <c:f>Sheet1!$G$2:$G$4</c:f>
              <c:numCache>
                <c:formatCode>0.0;;</c:formatCode>
                <c:ptCount val="3"/>
                <c:pt idx="0">
                  <c:v>5.7852109015877957</c:v>
                </c:pt>
                <c:pt idx="1">
                  <c:v>6.1094458033789554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(265)</c:v>
                </c:pt>
                <c:pt idx="1">
                  <c:v>Royal Shrewsbury Hospital (164)</c:v>
                </c:pt>
                <c:pt idx="2">
                  <c:v>The Princess Royal Hospital (101)</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(265)</c:v>
                </c:pt>
                <c:pt idx="1">
                  <c:v>Royal Shrewsbury Hospital (164)</c:v>
                </c:pt>
                <c:pt idx="2">
                  <c:v>The Princess Royal Hospital (101)</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(265)</c:v>
                </c:pt>
                <c:pt idx="1">
                  <c:v>Royal Shrewsbury Hospital (164)</c:v>
                </c:pt>
                <c:pt idx="2">
                  <c:v>The Princess Royal Hospital (101)</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4.2147890984122043</c:v>
                </c:pt>
                <c:pt idx="1">
                  <c:v>3.8905541966210446</c:v>
                </c:pt>
                <c:pt idx="2">
                  <c:v>5.0472816611213496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(323)</c:v>
                </c:pt>
                <c:pt idx="1">
                  <c:v>Royal Shrewsbury Hospital (190)</c:v>
                </c:pt>
                <c:pt idx="2">
                  <c:v>The Princess Royal Hospital (133)</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(323)</c:v>
                </c:pt>
                <c:pt idx="1">
                  <c:v>Royal Shrewsbury Hospital (190)</c:v>
                </c:pt>
                <c:pt idx="2">
                  <c:v>The Princess Royal Hospital (133)</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(323)</c:v>
                </c:pt>
                <c:pt idx="1">
                  <c:v>Royal Shrewsbury Hospital (190)</c:v>
                </c:pt>
                <c:pt idx="2">
                  <c:v>The Princess Royal Hospital (133)</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(323)</c:v>
                </c:pt>
                <c:pt idx="1">
                  <c:v>Royal Shrewsbury Hospital (190)</c:v>
                </c:pt>
                <c:pt idx="2">
                  <c:v>The Princess Royal Hospital (133)</c:v>
                </c:pt>
              </c:strCache>
            </c:strRef>
          </c:cat>
          <c:val>
            <c:numRef>
              <c:f>Sheet1!$G$2:$G$4</c:f>
              <c:numCache>
                <c:formatCode>0.0;;</c:formatCode>
                <c:ptCount val="3"/>
                <c:pt idx="0">
                  <c:v>4.0858836718894089</c:v>
                </c:pt>
                <c:pt idx="1">
                  <c:v>4.3693663678962622</c:v>
                </c:pt>
                <c:pt idx="2">
                  <c:v>3.9378809877560479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(323)</c:v>
                </c:pt>
                <c:pt idx="1">
                  <c:v>Royal Shrewsbury Hospital (190)</c:v>
                </c:pt>
                <c:pt idx="2">
                  <c:v>The Princess Royal Hospital (133)</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(323)</c:v>
                </c:pt>
                <c:pt idx="1">
                  <c:v>Royal Shrewsbury Hospital (190)</c:v>
                </c:pt>
                <c:pt idx="2">
                  <c:v>The Princess Royal Hospital (133)</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(323)</c:v>
                </c:pt>
                <c:pt idx="1">
                  <c:v>Royal Shrewsbury Hospital (190)</c:v>
                </c:pt>
                <c:pt idx="2">
                  <c:v>The Princess Royal Hospital (133)</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5.9141163281105911</c:v>
                </c:pt>
                <c:pt idx="1">
                  <c:v>5.6306336321037378</c:v>
                </c:pt>
                <c:pt idx="2">
                  <c:v>6.0621190122439526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(392)</c:v>
                </c:pt>
                <c:pt idx="1">
                  <c:v>Royal Shrewsbury Hospital (241)</c:v>
                </c:pt>
                <c:pt idx="2">
                  <c:v>The Princess Royal Hospital (151)</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EF2-448D-9F2E-67C0DDEC433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(392)</c:v>
                </c:pt>
                <c:pt idx="1">
                  <c:v>Royal Shrewsbury Hospital (241)</c:v>
                </c:pt>
                <c:pt idx="2">
                  <c:v>The Princess Royal Hospital (151)</c:v>
                </c:pt>
              </c:strCache>
            </c:strRef>
          </c:cat>
          <c:val>
            <c:numRef>
              <c:f>Sheet1!$E$2:$E$4</c:f>
              <c:numCache>
                <c:formatCode>0.0;;</c:formatCode>
                <c:ptCount val="3"/>
                <c:pt idx="0">
                  <c:v>0</c:v>
                </c:pt>
                <c:pt idx="1">
                  <c:v>0</c:v>
                </c:pt>
                <c:pt idx="2">
                  <c:v>5.7802600042619181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EF2-448D-9F2E-67C0DDEC433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(392)</c:v>
                </c:pt>
                <c:pt idx="1">
                  <c:v>Royal Shrewsbury Hospital (241)</c:v>
                </c:pt>
                <c:pt idx="2">
                  <c:v>The Princess Royal Hospital (151)</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EF2-448D-9F2E-67C0DDEC433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(392)</c:v>
                </c:pt>
                <c:pt idx="1">
                  <c:v>Royal Shrewsbury Hospital (241)</c:v>
                </c:pt>
                <c:pt idx="2">
                  <c:v>The Princess Royal Hospital (151)</c:v>
                </c:pt>
              </c:strCache>
            </c:strRef>
          </c:cat>
          <c:val>
            <c:numRef>
              <c:f>Sheet1!$G$2:$G$4</c:f>
              <c:numCache>
                <c:formatCode>0.0;;</c:formatCode>
                <c:ptCount val="3"/>
                <c:pt idx="0">
                  <c:v>6.2840392609172913</c:v>
                </c:pt>
                <c:pt idx="1">
                  <c:v>6.5352028014468413</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EF2-448D-9F2E-67C0DDEC433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(392)</c:v>
                </c:pt>
                <c:pt idx="1">
                  <c:v>Royal Shrewsbury Hospital (241)</c:v>
                </c:pt>
                <c:pt idx="2">
                  <c:v>The Princess Royal Hospital (151)</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EF2-448D-9F2E-67C0DDEC433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(392)</c:v>
                </c:pt>
                <c:pt idx="1">
                  <c:v>Royal Shrewsbury Hospital (241)</c:v>
                </c:pt>
                <c:pt idx="2">
                  <c:v>The Princess Royal Hospital (151)</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EF2-448D-9F2E-67C0DDEC433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(392)</c:v>
                </c:pt>
                <c:pt idx="1">
                  <c:v>Royal Shrewsbury Hospital (241)</c:v>
                </c:pt>
                <c:pt idx="2">
                  <c:v>The Princess Royal Hospital (151)</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EF2-448D-9F2E-67C0DDEC433B}"/>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3.7159607390827087</c:v>
                </c:pt>
                <c:pt idx="1">
                  <c:v>3.4647971985531587</c:v>
                </c:pt>
                <c:pt idx="2">
                  <c:v>4.2197399957380819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EF2-448D-9F2E-67C0DDEC433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EF2-448D-9F2E-67C0DDEC433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0EF2-448D-9F2E-67C0DDEC433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(387)</c:v>
                </c:pt>
                <c:pt idx="1">
                  <c:v>Royal Shrewsbury Hospital (235)</c:v>
                </c:pt>
                <c:pt idx="2">
                  <c:v>The Princess Royal Hospital (152)</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FDA-461B-AA4A-C2C355E8E7F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(387)</c:v>
                </c:pt>
                <c:pt idx="1">
                  <c:v>Royal Shrewsbury Hospital (235)</c:v>
                </c:pt>
                <c:pt idx="2">
                  <c:v>The Princess Royal Hospital (152)</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FDA-461B-AA4A-C2C355E8E7F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(387)</c:v>
                </c:pt>
                <c:pt idx="1">
                  <c:v>Royal Shrewsbury Hospital (235)</c:v>
                </c:pt>
                <c:pt idx="2">
                  <c:v>The Princess Royal Hospital (152)</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FDA-461B-AA4A-C2C355E8E7F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(387)</c:v>
                </c:pt>
                <c:pt idx="1">
                  <c:v>Royal Shrewsbury Hospital (235)</c:v>
                </c:pt>
                <c:pt idx="2">
                  <c:v>The Princess Royal Hospital (152)</c:v>
                </c:pt>
              </c:strCache>
            </c:strRef>
          </c:cat>
          <c:val>
            <c:numRef>
              <c:f>Sheet1!$G$2:$G$4</c:f>
              <c:numCache>
                <c:formatCode>0.0;;</c:formatCode>
                <c:ptCount val="3"/>
                <c:pt idx="0">
                  <c:v>7.6117435749820794</c:v>
                </c:pt>
                <c:pt idx="1">
                  <c:v>7.9018918830078366</c:v>
                </c:pt>
                <c:pt idx="2">
                  <c:v>6.966866552430421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FDA-461B-AA4A-C2C355E8E7F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(387)</c:v>
                </c:pt>
                <c:pt idx="1">
                  <c:v>Royal Shrewsbury Hospital (235)</c:v>
                </c:pt>
                <c:pt idx="2">
                  <c:v>The Princess Royal Hospital (152)</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FDA-461B-AA4A-C2C355E8E7F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(387)</c:v>
                </c:pt>
                <c:pt idx="1">
                  <c:v>Royal Shrewsbury Hospital (235)</c:v>
                </c:pt>
                <c:pt idx="2">
                  <c:v>The Princess Royal Hospital (152)</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FDA-461B-AA4A-C2C355E8E7F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(387)</c:v>
                </c:pt>
                <c:pt idx="1">
                  <c:v>Royal Shrewsbury Hospital (235)</c:v>
                </c:pt>
                <c:pt idx="2">
                  <c:v>The Princess Royal Hospital (152)</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FDA-461B-AA4A-C2C355E8E7FD}"/>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2.3882564250179206</c:v>
                </c:pt>
                <c:pt idx="1">
                  <c:v>2.0981081169921634</c:v>
                </c:pt>
                <c:pt idx="2">
                  <c:v>3.033133447569579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FDA-461B-AA4A-C2C355E8E7F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FDA-461B-AA4A-C2C355E8E7F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5FDA-461B-AA4A-C2C355E8E7F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(215)</c:v>
                </c:pt>
                <c:pt idx="1">
                  <c:v>Royal Shrewsbury Hospital (139)</c:v>
                </c:pt>
                <c:pt idx="2">
                  <c:v>The Princess Royal Hospital (76)</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DF9-45E8-9D52-F20F9BCD04B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(215)</c:v>
                </c:pt>
                <c:pt idx="1">
                  <c:v>Royal Shrewsbury Hospital (139)</c:v>
                </c:pt>
                <c:pt idx="2">
                  <c:v>The Princess Royal Hospital (76)</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DF9-45E8-9D52-F20F9BCD04B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(215)</c:v>
                </c:pt>
                <c:pt idx="1">
                  <c:v>Royal Shrewsbury Hospital (139)</c:v>
                </c:pt>
                <c:pt idx="2">
                  <c:v>The Princess Royal Hospital (76)</c:v>
                </c:pt>
              </c:strCache>
            </c:strRef>
          </c:cat>
          <c:val>
            <c:numRef>
              <c:f>Sheet1!$F$2:$F$4</c:f>
              <c:numCache>
                <c:formatCode>0.0;;</c:formatCode>
                <c:ptCount val="3"/>
                <c:pt idx="0">
                  <c:v>0</c:v>
                </c:pt>
                <c:pt idx="1">
                  <c:v>0</c:v>
                </c:pt>
                <c:pt idx="2">
                  <c:v>6.8018678175396641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DF9-45E8-9D52-F20F9BCD04B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(215)</c:v>
                </c:pt>
                <c:pt idx="1">
                  <c:v>Royal Shrewsbury Hospital (139)</c:v>
                </c:pt>
                <c:pt idx="2">
                  <c:v>The Princess Royal Hospital (76)</c:v>
                </c:pt>
              </c:strCache>
            </c:strRef>
          </c:cat>
          <c:val>
            <c:numRef>
              <c:f>Sheet1!$G$2:$G$4</c:f>
              <c:numCache>
                <c:formatCode>0.0;;</c:formatCode>
                <c:ptCount val="3"/>
                <c:pt idx="0">
                  <c:v>7.4423956191645901</c:v>
                </c:pt>
                <c:pt idx="1">
                  <c:v>7.6809239283289621</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DF9-45E8-9D52-F20F9BCD04B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(215)</c:v>
                </c:pt>
                <c:pt idx="1">
                  <c:v>Royal Shrewsbury Hospital (139)</c:v>
                </c:pt>
                <c:pt idx="2">
                  <c:v>The Princess Royal Hospital (76)</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DF9-45E8-9D52-F20F9BCD04B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(215)</c:v>
                </c:pt>
                <c:pt idx="1">
                  <c:v>Royal Shrewsbury Hospital (139)</c:v>
                </c:pt>
                <c:pt idx="2">
                  <c:v>The Princess Royal Hospital (76)</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DF9-45E8-9D52-F20F9BCD04B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(215)</c:v>
                </c:pt>
                <c:pt idx="1">
                  <c:v>Royal Shrewsbury Hospital (139)</c:v>
                </c:pt>
                <c:pt idx="2">
                  <c:v>The Princess Royal Hospital (76)</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DF9-45E8-9D52-F20F9BCD04B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2.5576043808354099</c:v>
                </c:pt>
                <c:pt idx="1">
                  <c:v>2.3190760716710379</c:v>
                </c:pt>
                <c:pt idx="2">
                  <c:v>3.1981321824603359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DF9-45E8-9D52-F20F9BCD04B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DF9-45E8-9D52-F20F9BCD04B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DF9-45E8-9D52-F20F9BCD04B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(246)</c:v>
                </c:pt>
                <c:pt idx="1">
                  <c:v>Royal Shrewsbury Hospital (152)</c:v>
                </c:pt>
                <c:pt idx="2">
                  <c:v>The Princess Royal Hospital (94)</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A05-457F-AF2B-406A7442035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(246)</c:v>
                </c:pt>
                <c:pt idx="1">
                  <c:v>Royal Shrewsbury Hospital (152)</c:v>
                </c:pt>
                <c:pt idx="2">
                  <c:v>The Princess Royal Hospital (94)</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A05-457F-AF2B-406A7442035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(246)</c:v>
                </c:pt>
                <c:pt idx="1">
                  <c:v>Royal Shrewsbury Hospital (152)</c:v>
                </c:pt>
                <c:pt idx="2">
                  <c:v>The Princess Royal Hospital (94)</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A05-457F-AF2B-406A7442035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(246)</c:v>
                </c:pt>
                <c:pt idx="1">
                  <c:v>Royal Shrewsbury Hospital (152)</c:v>
                </c:pt>
                <c:pt idx="2">
                  <c:v>The Princess Royal Hospital (94)</c:v>
                </c:pt>
              </c:strCache>
            </c:strRef>
          </c:cat>
          <c:val>
            <c:numRef>
              <c:f>Sheet1!$G$2:$G$4</c:f>
              <c:numCache>
                <c:formatCode>0.0;;</c:formatCode>
                <c:ptCount val="3"/>
                <c:pt idx="0">
                  <c:v>5.9425402746430267</c:v>
                </c:pt>
                <c:pt idx="1">
                  <c:v>6.2213231427222446</c:v>
                </c:pt>
                <c:pt idx="2">
                  <c:v>5.7138209685281582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A05-457F-AF2B-406A7442035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(246)</c:v>
                </c:pt>
                <c:pt idx="1">
                  <c:v>Royal Shrewsbury Hospital (152)</c:v>
                </c:pt>
                <c:pt idx="2">
                  <c:v>The Princess Royal Hospital (94)</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A05-457F-AF2B-406A7442035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(246)</c:v>
                </c:pt>
                <c:pt idx="1">
                  <c:v>Royal Shrewsbury Hospital (152)</c:v>
                </c:pt>
                <c:pt idx="2">
                  <c:v>The Princess Royal Hospital (94)</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A05-457F-AF2B-406A7442035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(246)</c:v>
                </c:pt>
                <c:pt idx="1">
                  <c:v>Royal Shrewsbury Hospital (152)</c:v>
                </c:pt>
                <c:pt idx="2">
                  <c:v>The Princess Royal Hospital (94)</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A05-457F-AF2B-406A7442035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4.0574597253569733</c:v>
                </c:pt>
                <c:pt idx="1">
                  <c:v>3.7786768572777554</c:v>
                </c:pt>
                <c:pt idx="2">
                  <c:v>4.2861790314718418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A05-457F-AF2B-406A7442035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A05-457F-AF2B-406A7442035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1A05-457F-AF2B-406A7442035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(443)</c:v>
                </c:pt>
                <c:pt idx="1">
                  <c:v>Royal Shrewsbury Hospital (269)</c:v>
                </c:pt>
                <c:pt idx="2">
                  <c:v>The Princess Royal Hospital (174)</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(443)</c:v>
                </c:pt>
                <c:pt idx="1">
                  <c:v>Royal Shrewsbury Hospital (269)</c:v>
                </c:pt>
                <c:pt idx="2">
                  <c:v>The Princess Royal Hospital (174)</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(443)</c:v>
                </c:pt>
                <c:pt idx="1">
                  <c:v>Royal Shrewsbury Hospital (269)</c:v>
                </c:pt>
                <c:pt idx="2">
                  <c:v>The Princess Royal Hospital (174)</c:v>
                </c:pt>
              </c:strCache>
            </c:strRef>
          </c:cat>
          <c:val>
            <c:numRef>
              <c:f>Sheet1!$F$2:$F$4</c:f>
              <c:numCache>
                <c:formatCode>0.0;;</c:formatCode>
                <c:ptCount val="3"/>
                <c:pt idx="0">
                  <c:v>0</c:v>
                </c:pt>
                <c:pt idx="1">
                  <c:v>8.8125878092386962</c:v>
                </c:pt>
                <c:pt idx="2">
                  <c:v>8.7532936331980817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(443)</c:v>
                </c:pt>
                <c:pt idx="1">
                  <c:v>Royal Shrewsbury Hospital (269)</c:v>
                </c:pt>
                <c:pt idx="2">
                  <c:v>The Princess Royal Hospital (174)</c:v>
                </c:pt>
              </c:strCache>
            </c:strRef>
          </c:cat>
          <c:val>
            <c:numRef>
              <c:f>Sheet1!$G$2:$G$4</c:f>
              <c:numCache>
                <c:formatCode>0.0;;</c:formatCode>
                <c:ptCount val="3"/>
                <c:pt idx="0">
                  <c:v>8.807581566101744</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(443)</c:v>
                </c:pt>
                <c:pt idx="1">
                  <c:v>Royal Shrewsbury Hospital (269)</c:v>
                </c:pt>
                <c:pt idx="2">
                  <c:v>The Princess Royal Hospital (174)</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(443)</c:v>
                </c:pt>
                <c:pt idx="1">
                  <c:v>Royal Shrewsbury Hospital (269)</c:v>
                </c:pt>
                <c:pt idx="2">
                  <c:v>The Princess Royal Hospital (174)</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(443)</c:v>
                </c:pt>
                <c:pt idx="1">
                  <c:v>Royal Shrewsbury Hospital (269)</c:v>
                </c:pt>
                <c:pt idx="2">
                  <c:v>The Princess Royal Hospital (174)</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1.192418433898256</c:v>
                </c:pt>
                <c:pt idx="1">
                  <c:v>1.1874121907613038</c:v>
                </c:pt>
                <c:pt idx="2">
                  <c:v>1.2467063668019183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(439)</c:v>
                </c:pt>
                <c:pt idx="1">
                  <c:v>Royal Shrewsbury Hospital (265)</c:v>
                </c:pt>
                <c:pt idx="2">
                  <c:v>The Princess Royal Hospital (174)</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(439)</c:v>
                </c:pt>
                <c:pt idx="1">
                  <c:v>Royal Shrewsbury Hospital (265)</c:v>
                </c:pt>
                <c:pt idx="2">
                  <c:v>The Princess Royal Hospital (174)</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(439)</c:v>
                </c:pt>
                <c:pt idx="1">
                  <c:v>Royal Shrewsbury Hospital (265)</c:v>
                </c:pt>
                <c:pt idx="2">
                  <c:v>The Princess Royal Hospital (174)</c:v>
                </c:pt>
              </c:strCache>
            </c:strRef>
          </c:cat>
          <c:val>
            <c:numRef>
              <c:f>Sheet1!$F$2:$F$4</c:f>
              <c:numCache>
                <c:formatCode>0.0;;</c:formatCode>
                <c:ptCount val="3"/>
                <c:pt idx="0">
                  <c:v>0</c:v>
                </c:pt>
                <c:pt idx="1">
                  <c:v>8.9125480726983195</c:v>
                </c:pt>
                <c:pt idx="2">
                  <c:v>8.828277812019417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(439)</c:v>
                </c:pt>
                <c:pt idx="1">
                  <c:v>Royal Shrewsbury Hospital (265)</c:v>
                </c:pt>
                <c:pt idx="2">
                  <c:v>The Princess Royal Hospital (174)</c:v>
                </c:pt>
              </c:strCache>
            </c:strRef>
          </c:cat>
          <c:val>
            <c:numRef>
              <c:f>Sheet1!$G$2:$G$4</c:f>
              <c:numCache>
                <c:formatCode>0.0;;</c:formatCode>
                <c:ptCount val="3"/>
                <c:pt idx="0">
                  <c:v>8.8999041474300125</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(439)</c:v>
                </c:pt>
                <c:pt idx="1">
                  <c:v>Royal Shrewsbury Hospital (265)</c:v>
                </c:pt>
                <c:pt idx="2">
                  <c:v>The Princess Royal Hospital (174)</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(439)</c:v>
                </c:pt>
                <c:pt idx="1">
                  <c:v>Royal Shrewsbury Hospital (265)</c:v>
                </c:pt>
                <c:pt idx="2">
                  <c:v>The Princess Royal Hospital (174)</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(439)</c:v>
                </c:pt>
                <c:pt idx="1">
                  <c:v>Royal Shrewsbury Hospital (265)</c:v>
                </c:pt>
                <c:pt idx="2">
                  <c:v>The Princess Royal Hospital (174)</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1.1000958525699875</c:v>
                </c:pt>
                <c:pt idx="1">
                  <c:v>1.0874519273016805</c:v>
                </c:pt>
                <c:pt idx="2">
                  <c:v>1.171722187980583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(443)</c:v>
                </c:pt>
                <c:pt idx="1">
                  <c:v>Royal Shrewsbury Hospital (268)</c:v>
                </c:pt>
                <c:pt idx="2">
                  <c:v>The Princess Royal Hospital (175)</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D21-443E-84D1-076D4606C4B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(443)</c:v>
                </c:pt>
                <c:pt idx="1">
                  <c:v>Royal Shrewsbury Hospital (268)</c:v>
                </c:pt>
                <c:pt idx="2">
                  <c:v>The Princess Royal Hospital (175)</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D21-443E-84D1-076D4606C4B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(443)</c:v>
                </c:pt>
                <c:pt idx="1">
                  <c:v>Royal Shrewsbury Hospital (268)</c:v>
                </c:pt>
                <c:pt idx="2">
                  <c:v>The Princess Royal Hospital (175)</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D21-443E-84D1-076D4606C4B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(443)</c:v>
                </c:pt>
                <c:pt idx="1">
                  <c:v>Royal Shrewsbury Hospital (268)</c:v>
                </c:pt>
                <c:pt idx="2">
                  <c:v>The Princess Royal Hospital (175)</c:v>
                </c:pt>
              </c:strCache>
            </c:strRef>
          </c:cat>
          <c:val>
            <c:numRef>
              <c:f>Sheet1!$G$2:$G$4</c:f>
              <c:numCache>
                <c:formatCode>0.0;;</c:formatCode>
                <c:ptCount val="3"/>
                <c:pt idx="0">
                  <c:v>8.010801017235778</c:v>
                </c:pt>
                <c:pt idx="1">
                  <c:v>7.9894327899823923</c:v>
                </c:pt>
                <c:pt idx="2">
                  <c:v>7.8569561903549783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D21-443E-84D1-076D4606C4B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(443)</c:v>
                </c:pt>
                <c:pt idx="1">
                  <c:v>Royal Shrewsbury Hospital (268)</c:v>
                </c:pt>
                <c:pt idx="2">
                  <c:v>The Princess Royal Hospital (175)</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D21-443E-84D1-076D4606C4B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(443)</c:v>
                </c:pt>
                <c:pt idx="1">
                  <c:v>Royal Shrewsbury Hospital (268)</c:v>
                </c:pt>
                <c:pt idx="2">
                  <c:v>The Princess Royal Hospital (175)</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D21-443E-84D1-076D4606C4B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(443)</c:v>
                </c:pt>
                <c:pt idx="1">
                  <c:v>Royal Shrewsbury Hospital (268)</c:v>
                </c:pt>
                <c:pt idx="2">
                  <c:v>The Princess Royal Hospital (175)</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D21-443E-84D1-076D4606C4B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1.989198982764222</c:v>
                </c:pt>
                <c:pt idx="1">
                  <c:v>2.0105672100176077</c:v>
                </c:pt>
                <c:pt idx="2">
                  <c:v>2.1430438096450217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D21-443E-84D1-076D4606C4B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D21-443E-84D1-076D4606C4B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FD21-443E-84D1-076D4606C4B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Sheet1!$C$2:$C$3</c:f>
              <c:numCache>
                <c:formatCode>General</c:formatCode>
                <c:ptCount val="2"/>
                <c:pt idx="0">
                  <c:v>6.2166944487787061</c:v>
                </c:pt>
                <c:pt idx="1">
                  <c:v>7.8313117411158313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Sheet1!$D$2:$D$3</c:f>
              <c:numCache>
                <c:formatCode>General</c:formatCode>
                <c:ptCount val="2"/>
                <c:pt idx="0">
                  <c:v>6.8928339503528786</c:v>
                </c:pt>
                <c:pt idx="1">
                  <c:v>6.9467437999047208</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Sheet1!$C$2:$C$3</c:f>
              <c:numCache>
                <c:formatCode>General</c:formatCode>
                <c:ptCount val="2"/>
                <c:pt idx="0">
                  <c:v>6.9943196863843129</c:v>
                </c:pt>
                <c:pt idx="1">
                  <c:v>8.2351218592495581</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Sheet1!$D$2:$D$3</c:f>
              <c:numCache>
                <c:formatCode>General</c:formatCode>
                <c:ptCount val="2"/>
                <c:pt idx="0">
                  <c:v>7.637202179542828</c:v>
                </c:pt>
                <c:pt idx="1">
                  <c:v>7.6374498808406006</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Sheet1!$C$2:$C$7</c:f>
              <c:numCache>
                <c:formatCode>General</c:formatCode>
                <c:ptCount val="6"/>
                <c:pt idx="0">
                  <c:v>6.8428202083473701</c:v>
                </c:pt>
                <c:pt idx="1">
                  <c:v>6.1244432139101619</c:v>
                </c:pt>
                <c:pt idx="2">
                  <c:v>5.5405149004832293</c:v>
                </c:pt>
                <c:pt idx="3">
                  <c:v>5.6615618591409449</c:v>
                </c:pt>
                <c:pt idx="4">
                  <c:v>5.5984822437123007</c:v>
                </c:pt>
                <c:pt idx="5">
                  <c:v>6.3765471270087373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Sheet1!$D$2:$D$7</c:f>
              <c:numCache>
                <c:formatCode>General</c:formatCode>
                <c:ptCount val="6"/>
                <c:pt idx="0">
                  <c:v>7.4572730734024164</c:v>
                </c:pt>
                <c:pt idx="1">
                  <c:v>6.8274949891708872</c:v>
                </c:pt>
                <c:pt idx="2">
                  <c:v>6.5734925286039374</c:v>
                </c:pt>
                <c:pt idx="3">
                  <c:v>6.6538712361636367</c:v>
                </c:pt>
                <c:pt idx="4">
                  <c:v>6.6213835006130024</c:v>
                </c:pt>
                <c:pt idx="5">
                  <c:v>6.8350548756956853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Sheet1!$C$2:$C$4</c:f>
              <c:numCache>
                <c:formatCode>General</c:formatCode>
                <c:ptCount val="3"/>
                <c:pt idx="0">
                  <c:v>6.6425618719552286</c:v>
                </c:pt>
                <c:pt idx="1">
                  <c:v>6.3076315297414558</c:v>
                </c:pt>
                <c:pt idx="2">
                  <c:v>6.5346704462885192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Sheet1!$D$2:$D$4</c:f>
              <c:numCache>
                <c:formatCode>General</c:formatCode>
                <c:ptCount val="3"/>
                <c:pt idx="0">
                  <c:v>6.5220203368560563</c:v>
                </c:pt>
                <c:pt idx="1">
                  <c:v>6.5325733279171949</c:v>
                </c:pt>
                <c:pt idx="2">
                  <c:v>6.5806743221252262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Sheet1!$C$2:$C$4</c:f>
              <c:numCache>
                <c:formatCode>General</c:formatCode>
                <c:ptCount val="3"/>
                <c:pt idx="0">
                  <c:v>8.1554099394225723</c:v>
                </c:pt>
                <c:pt idx="1">
                  <c:v>8.0903719859239427</c:v>
                </c:pt>
                <c:pt idx="2">
                  <c:v>7.7439996429159326</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Sheet1!$D$2:$D$4</c:f>
              <c:numCache>
                <c:formatCode>General</c:formatCode>
                <c:ptCount val="3"/>
                <c:pt idx="0">
                  <c:v>8.3527922165966917</c:v>
                </c:pt>
                <c:pt idx="1">
                  <c:v>8.3481296111449694</c:v>
                </c:pt>
                <c:pt idx="2">
                  <c:v>8.4401685040398924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Sheet1!$C$2:$C$4</c:f>
              <c:numCache>
                <c:formatCode>General</c:formatCode>
                <c:ptCount val="3"/>
                <c:pt idx="0">
                  <c:v>8.1238754002378464</c:v>
                </c:pt>
                <c:pt idx="1">
                  <c:v>8.4571234189630822</c:v>
                </c:pt>
                <c:pt idx="2">
                  <c:v>7.9076145806434059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Sheet1!$D$2:$D$4</c:f>
              <c:numCache>
                <c:formatCode>General</c:formatCode>
                <c:ptCount val="3"/>
                <c:pt idx="0">
                  <c:v>8.3646440893199099</c:v>
                </c:pt>
                <c:pt idx="1">
                  <c:v>8.3573565174024438</c:v>
                </c:pt>
                <c:pt idx="2">
                  <c:v>8.3923759285549409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Sheet1!$C$2:$C$4</c:f>
              <c:numCache>
                <c:formatCode>General</c:formatCode>
                <c:ptCount val="3"/>
                <c:pt idx="0">
                  <c:v>9.0604138637763647</c:v>
                </c:pt>
                <c:pt idx="1">
                  <c:v>8.9992358824519076</c:v>
                </c:pt>
                <c:pt idx="2">
                  <c:v>8.7833067254066002</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Sheet1!$D$2:$D$4</c:f>
              <c:numCache>
                <c:formatCode>General</c:formatCode>
                <c:ptCount val="3"/>
                <c:pt idx="0">
                  <c:v>9.0545230174929277</c:v>
                </c:pt>
                <c:pt idx="1">
                  <c:v>9.0860703319617109</c:v>
                </c:pt>
                <c:pt idx="2">
                  <c:v>9.1125653313527284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Sheet1!$C$2:$C$4</c:f>
              <c:numCache>
                <c:formatCode>General</c:formatCode>
                <c:ptCount val="3"/>
                <c:pt idx="0">
                  <c:v>3.012395733998015</c:v>
                </c:pt>
                <c:pt idx="1">
                  <c:v>3.7736195152718301</c:v>
                </c:pt>
                <c:pt idx="2">
                  <c:v>3.6496131993561232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Sheet1!$D$2:$D$4</c:f>
              <c:numCache>
                <c:formatCode>General</c:formatCode>
                <c:ptCount val="3"/>
                <c:pt idx="0">
                  <c:v>3.761485727133008</c:v>
                </c:pt>
                <c:pt idx="1">
                  <c:v>3.79949150847817</c:v>
                </c:pt>
                <c:pt idx="2">
                  <c:v>3.896451143097206</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1968815513626835"/>
          <c:w val="0.86087345988249719"/>
          <c:h val="0.6518346436058700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Sheet1!$C$2:$C$7</c:f>
              <c:numCache>
                <c:formatCode>General</c:formatCode>
                <c:ptCount val="6"/>
                <c:pt idx="0">
                  <c:v>9.1403881205457473</c:v>
                </c:pt>
                <c:pt idx="1">
                  <c:v>9.140125164381768</c:v>
                </c:pt>
                <c:pt idx="2">
                  <c:v>9.0101845476522371</c:v>
                </c:pt>
                <c:pt idx="3">
                  <c:v>8.9467585891013286</c:v>
                </c:pt>
                <c:pt idx="4">
                  <c:v>8.8336438188738775</c:v>
                </c:pt>
                <c:pt idx="5">
                  <c:v>8.8380642161760452</c:v>
                </c:pt>
              </c:numCache>
            </c:numRef>
          </c:val>
          <c:smooth val="0"/>
          <c:extLst>
            <c:ext xmlns:c16="http://schemas.microsoft.com/office/drawing/2014/chart" uri="{C3380CC4-5D6E-409C-BE32-E72D297353CC}">
              <c16:uniqueId val="{00000000-6716-42CC-94F4-0D1AAEF38050}"/>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Sheet1!$D$2:$D$7</c:f>
              <c:numCache>
                <c:formatCode>General</c:formatCode>
                <c:ptCount val="6"/>
                <c:pt idx="0">
                  <c:v>9.2079627385529044</c:v>
                </c:pt>
                <c:pt idx="1">
                  <c:v>9.0839161902279599</c:v>
                </c:pt>
                <c:pt idx="2">
                  <c:v>8.9699866401422153</c:v>
                </c:pt>
                <c:pt idx="3">
                  <c:v>8.961290345076625</c:v>
                </c:pt>
                <c:pt idx="4">
                  <c:v>8.9376783155810227</c:v>
                </c:pt>
                <c:pt idx="5">
                  <c:v>8.9278934581560083</c:v>
                </c:pt>
              </c:numCache>
            </c:numRef>
          </c:val>
          <c:smooth val="0"/>
          <c:extLst>
            <c:ext xmlns:c16="http://schemas.microsoft.com/office/drawing/2014/chart" uri="{C3380CC4-5D6E-409C-BE32-E72D297353CC}">
              <c16:uniqueId val="{00000001-6716-42CC-94F4-0D1AAEF38050}"/>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Sheet1!$C$2:$C$7</c:f>
              <c:numCache>
                <c:formatCode>General</c:formatCode>
                <c:ptCount val="6"/>
                <c:pt idx="0">
                  <c:v>8.0598736036509191</c:v>
                </c:pt>
                <c:pt idx="1">
                  <c:v>7.6858277638679313</c:v>
                </c:pt>
                <c:pt idx="2">
                  <c:v>7.7052764523005823</c:v>
                </c:pt>
                <c:pt idx="3">
                  <c:v>7.8561958126009142</c:v>
                </c:pt>
                <c:pt idx="4">
                  <c:v>7.8577171721009336</c:v>
                </c:pt>
                <c:pt idx="5">
                  <c:v>8.3012997605450334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Sheet1!$D$2:$D$7</c:f>
              <c:numCache>
                <c:formatCode>General</c:formatCode>
                <c:ptCount val="6"/>
                <c:pt idx="0">
                  <c:v>8.4777580337821021</c:v>
                </c:pt>
                <c:pt idx="1">
                  <c:v>8.1207435807596298</c:v>
                </c:pt>
                <c:pt idx="2">
                  <c:v>8.131014732481745</c:v>
                </c:pt>
                <c:pt idx="3">
                  <c:v>8.1483093880043107</c:v>
                </c:pt>
                <c:pt idx="4">
                  <c:v>8.0947399821825279</c:v>
                </c:pt>
                <c:pt idx="5">
                  <c:v>8.2319565789914719</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Sheet1!$C$2:$C$7</c:f>
              <c:numCache>
                <c:formatCode>General</c:formatCode>
                <c:ptCount val="6"/>
                <c:pt idx="0">
                  <c:v>7.910463626414054</c:v>
                </c:pt>
                <c:pt idx="1">
                  <c:v>8.0596209351004209</c:v>
                </c:pt>
                <c:pt idx="2">
                  <c:v>7.6971116830086759</c:v>
                </c:pt>
                <c:pt idx="3">
                  <c:v>7.7724871111617508</c:v>
                </c:pt>
                <c:pt idx="4">
                  <c:v>8.2710803649772142</c:v>
                </c:pt>
                <c:pt idx="5">
                  <c:v>8.0253620658385394</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Sheet1!$D$2:$D$7</c:f>
              <c:numCache>
                <c:formatCode>General</c:formatCode>
                <c:ptCount val="6"/>
                <c:pt idx="0">
                  <c:v>8.2750507550689463</c:v>
                </c:pt>
                <c:pt idx="1">
                  <c:v>8.1215053897840264</c:v>
                </c:pt>
                <c:pt idx="2">
                  <c:v>7.9672149510966026</c:v>
                </c:pt>
                <c:pt idx="3">
                  <c:v>7.9609752263092961</c:v>
                </c:pt>
                <c:pt idx="4">
                  <c:v>7.962676384641771</c:v>
                </c:pt>
                <c:pt idx="5">
                  <c:v>8.2027226053960973</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Q11. Did you get enough help from staff to eat your meals?</c:v>
                  </c:pt>
                </c:lvl>
              </c:multiLvlStrCache>
            </c:multiLvlStrRef>
          </c:cat>
          <c:val>
            <c:numRef>
              <c:f>Sheet1!$C$2:$C$3</c:f>
              <c:numCache>
                <c:formatCode>General</c:formatCode>
                <c:ptCount val="2"/>
                <c:pt idx="0">
                  <c:v>7.6889434363410301</c:v>
                </c:pt>
                <c:pt idx="1">
                  <c:v>8.5180031888600212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Q11. Did you get enough help from staff to eat your meals?</c:v>
                  </c:pt>
                </c:lvl>
              </c:multiLvlStrCache>
            </c:multiLvlStrRef>
          </c:cat>
          <c:val>
            <c:numRef>
              <c:f>Sheet1!$D$2:$D$3</c:f>
              <c:numCache>
                <c:formatCode>General</c:formatCode>
                <c:ptCount val="2"/>
                <c:pt idx="0">
                  <c:v>7.9619392085868821</c:v>
                </c:pt>
                <c:pt idx="1">
                  <c:v>8.1241544526414895</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Q12. Were you able to get hospital food outside of set mealtimes?</c:v>
                  </c:pt>
                </c:lvl>
              </c:multiLvlStrCache>
            </c:multiLvlStrRef>
          </c:cat>
          <c:val>
            <c:numRef>
              <c:f>Sheet1!$C$2:$C$3</c:f>
              <c:numCache>
                <c:formatCode>General</c:formatCode>
                <c:ptCount val="2"/>
                <c:pt idx="0">
                  <c:v>6.1168030556871891</c:v>
                </c:pt>
                <c:pt idx="1">
                  <c:v>5.9963523220727346</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Q12. Were you able to get hospital food outside of set mealtimes?</c:v>
                  </c:pt>
                </c:lvl>
              </c:multiLvlStrCache>
            </c:multiLvlStrRef>
          </c:cat>
          <c:val>
            <c:numRef>
              <c:f>Sheet1!$D$2:$D$3</c:f>
              <c:numCache>
                <c:formatCode>General</c:formatCode>
                <c:ptCount val="2"/>
                <c:pt idx="0">
                  <c:v>6.3030187844839478</c:v>
                </c:pt>
                <c:pt idx="1">
                  <c:v>6.4655850303107192</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Sheet1!$C$2:$C$7</c:f>
              <c:numCache>
                <c:formatCode>General</c:formatCode>
                <c:ptCount val="6"/>
                <c:pt idx="0">
                  <c:v>9.3030895978028223</c:v>
                </c:pt>
                <c:pt idx="1">
                  <c:v>9.2937343296871635</c:v>
                </c:pt>
                <c:pt idx="2">
                  <c:v>9.2830511855532887</c:v>
                </c:pt>
                <c:pt idx="3">
                  <c:v>9.4152971799459806</c:v>
                </c:pt>
                <c:pt idx="4">
                  <c:v>9.1555716585237175</c:v>
                </c:pt>
                <c:pt idx="5">
                  <c:v>9.1848591323812983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Sheet1!$D$2:$D$7</c:f>
              <c:numCache>
                <c:formatCode>General</c:formatCode>
                <c:ptCount val="6"/>
                <c:pt idx="0">
                  <c:v>9.4767080167841389</c:v>
                </c:pt>
                <c:pt idx="1">
                  <c:v>9.3891867004907681</c:v>
                </c:pt>
                <c:pt idx="2">
                  <c:v>9.4137057717052137</c:v>
                </c:pt>
                <c:pt idx="3">
                  <c:v>9.4091350535958593</c:v>
                </c:pt>
                <c:pt idx="4">
                  <c:v>9.4033428184744263</c:v>
                </c:pt>
                <c:pt idx="5">
                  <c:v>9.4183027497717333</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Sheet1!$C$2:$C$7</c:f>
              <c:numCache>
                <c:formatCode>General</c:formatCode>
                <c:ptCount val="6"/>
                <c:pt idx="0">
                  <c:v>8.3641001217481161</c:v>
                </c:pt>
                <c:pt idx="1">
                  <c:v>8.2704146046891154</c:v>
                </c:pt>
                <c:pt idx="2">
                  <c:v>8.2149550928242103</c:v>
                </c:pt>
                <c:pt idx="3">
                  <c:v>7.9333811072468059</c:v>
                </c:pt>
                <c:pt idx="4">
                  <c:v>8.3610901572084568</c:v>
                </c:pt>
                <c:pt idx="5">
                  <c:v>8.3447009139094845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Sheet1!$D$2:$D$7</c:f>
              <c:numCache>
                <c:formatCode>General</c:formatCode>
                <c:ptCount val="6"/>
                <c:pt idx="0">
                  <c:v>8.7756224967728915</c:v>
                </c:pt>
                <c:pt idx="1">
                  <c:v>8.6530079790710808</c:v>
                </c:pt>
                <c:pt idx="2">
                  <c:v>8.6383160082047521</c:v>
                </c:pt>
                <c:pt idx="3">
                  <c:v>8.6289362290331191</c:v>
                </c:pt>
                <c:pt idx="4">
                  <c:v>8.6768139706798433</c:v>
                </c:pt>
                <c:pt idx="5">
                  <c:v>8.6990573958189152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Sheet1!$C$2:$C$7</c:f>
              <c:numCache>
                <c:formatCode>General</c:formatCode>
                <c:ptCount val="6"/>
                <c:pt idx="0">
                  <c:v>9.0232459780092764</c:v>
                </c:pt>
                <c:pt idx="1">
                  <c:v>8.8501531379201968</c:v>
                </c:pt>
                <c:pt idx="2">
                  <c:v>8.6819555460449838</c:v>
                </c:pt>
                <c:pt idx="3">
                  <c:v>8.680048110221545</c:v>
                </c:pt>
                <c:pt idx="4">
                  <c:v>8.727837147095677</c:v>
                </c:pt>
                <c:pt idx="5">
                  <c:v>8.8697373213471646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Sheet1!$D$2:$D$7</c:f>
              <c:numCache>
                <c:formatCode>General</c:formatCode>
                <c:ptCount val="6"/>
                <c:pt idx="0">
                  <c:v>9.2134228839061461</c:v>
                </c:pt>
                <c:pt idx="1">
                  <c:v>9.090088854968883</c:v>
                </c:pt>
                <c:pt idx="2">
                  <c:v>9.0896840922070758</c:v>
                </c:pt>
                <c:pt idx="3">
                  <c:v>9.0445847462484945</c:v>
                </c:pt>
                <c:pt idx="4">
                  <c:v>9.0393150577890147</c:v>
                </c:pt>
                <c:pt idx="5">
                  <c:v>9.0684828826339032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Sheet1!$C$2:$C$7</c:f>
              <c:numCache>
                <c:formatCode>General</c:formatCode>
                <c:ptCount val="6"/>
                <c:pt idx="0">
                  <c:v>8.4048846288797936</c:v>
                </c:pt>
                <c:pt idx="1">
                  <c:v>8.1712369438487986</c:v>
                </c:pt>
                <c:pt idx="2">
                  <c:v>8.4236787666833113</c:v>
                </c:pt>
                <c:pt idx="3">
                  <c:v>8.1885470969098151</c:v>
                </c:pt>
                <c:pt idx="4">
                  <c:v>8.3524988974149341</c:v>
                </c:pt>
                <c:pt idx="5">
                  <c:v>8.5452906229705707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Sheet1!$D$2:$D$7</c:f>
              <c:numCache>
                <c:formatCode>General</c:formatCode>
                <c:ptCount val="6"/>
                <c:pt idx="0">
                  <c:v>8.6097129052160177</c:v>
                </c:pt>
                <c:pt idx="1">
                  <c:v>8.5418691779085485</c:v>
                </c:pt>
                <c:pt idx="2">
                  <c:v>8.5750820699436439</c:v>
                </c:pt>
                <c:pt idx="3">
                  <c:v>8.641430583880739</c:v>
                </c:pt>
                <c:pt idx="4">
                  <c:v>8.7275497767524755</c:v>
                </c:pt>
                <c:pt idx="5">
                  <c:v>8.7953011292308787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Sheet1!$C$2:$C$7</c:f>
              <c:numCache>
                <c:formatCode>General</c:formatCode>
                <c:ptCount val="6"/>
                <c:pt idx="0">
                  <c:v>8.7748720128198805</c:v>
                </c:pt>
                <c:pt idx="1">
                  <c:v>8.6964376728465407</c:v>
                </c:pt>
                <c:pt idx="2">
                  <c:v>8.636147818181799</c:v>
                </c:pt>
                <c:pt idx="3">
                  <c:v>8.377226055606986</c:v>
                </c:pt>
                <c:pt idx="4">
                  <c:v>8.5722535332999499</c:v>
                </c:pt>
                <c:pt idx="5">
                  <c:v>8.7261807785424086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Sheet1!$D$2:$D$7</c:f>
              <c:numCache>
                <c:formatCode>General</c:formatCode>
                <c:ptCount val="6"/>
                <c:pt idx="0">
                  <c:v>8.8677211085935159</c:v>
                </c:pt>
                <c:pt idx="1">
                  <c:v>8.7150298698027076</c:v>
                </c:pt>
                <c:pt idx="2">
                  <c:v>8.6617677518380347</c:v>
                </c:pt>
                <c:pt idx="3">
                  <c:v>8.6244850916513442</c:v>
                </c:pt>
                <c:pt idx="4">
                  <c:v>8.638434075859962</c:v>
                </c:pt>
                <c:pt idx="5">
                  <c:v>8.6696130061632175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Sheet1!$C$2:$C$7</c:f>
              <c:numCache>
                <c:formatCode>General</c:formatCode>
                <c:ptCount val="6"/>
                <c:pt idx="0">
                  <c:v>9.050678059512375</c:v>
                </c:pt>
                <c:pt idx="1">
                  <c:v>8.9229260915116484</c:v>
                </c:pt>
                <c:pt idx="2">
                  <c:v>8.8304688883680864</c:v>
                </c:pt>
                <c:pt idx="3">
                  <c:v>8.7376911629940821</c:v>
                </c:pt>
                <c:pt idx="4">
                  <c:v>8.9024208769678577</c:v>
                </c:pt>
                <c:pt idx="5">
                  <c:v>8.8618705021170854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Sheet1!$D$2:$D$7</c:f>
              <c:numCache>
                <c:formatCode>General</c:formatCode>
                <c:ptCount val="6"/>
                <c:pt idx="0">
                  <c:v>9.1230020318506941</c:v>
                </c:pt>
                <c:pt idx="1">
                  <c:v>8.9576326804869542</c:v>
                </c:pt>
                <c:pt idx="2">
                  <c:v>8.947825493165448</c:v>
                </c:pt>
                <c:pt idx="3">
                  <c:v>8.8889776195519374</c:v>
                </c:pt>
                <c:pt idx="4">
                  <c:v>8.9116328906011013</c:v>
                </c:pt>
                <c:pt idx="5">
                  <c:v>8.9639979073951164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Sheet1!$C$2:$C$7</c:f>
              <c:numCache>
                <c:formatCode>General</c:formatCode>
                <c:ptCount val="6"/>
                <c:pt idx="0">
                  <c:v>8.8345101705836964</c:v>
                </c:pt>
                <c:pt idx="1">
                  <c:v>8.5289162723936318</c:v>
                </c:pt>
                <c:pt idx="2">
                  <c:v>8.5583912786200749</c:v>
                </c:pt>
                <c:pt idx="3">
                  <c:v>8.6028528719744415</c:v>
                </c:pt>
                <c:pt idx="4">
                  <c:v>8.6483103350090538</c:v>
                </c:pt>
                <c:pt idx="5">
                  <c:v>8.6876048749395363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Sheet1!$D$2:$D$7</c:f>
              <c:numCache>
                <c:formatCode>General</c:formatCode>
                <c:ptCount val="6"/>
                <c:pt idx="0">
                  <c:v>8.7236833998788992</c:v>
                </c:pt>
                <c:pt idx="1">
                  <c:v>8.5978495852873333</c:v>
                </c:pt>
                <c:pt idx="2">
                  <c:v>8.6208180192327255</c:v>
                </c:pt>
                <c:pt idx="3">
                  <c:v>8.6477852952246934</c:v>
                </c:pt>
                <c:pt idx="4">
                  <c:v>8.7279303199679497</c:v>
                </c:pt>
                <c:pt idx="5">
                  <c:v>8.7675288243969831</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Sheet1!$C$2:$C$7</c:f>
              <c:numCache>
                <c:formatCode>General</c:formatCode>
                <c:ptCount val="6"/>
                <c:pt idx="0">
                  <c:v>7.5923384416118758</c:v>
                </c:pt>
                <c:pt idx="1">
                  <c:v>6.8709224459790237</c:v>
                </c:pt>
                <c:pt idx="2">
                  <c:v>6.9991484855285089</c:v>
                </c:pt>
                <c:pt idx="3">
                  <c:v>7.1035428375596483</c:v>
                </c:pt>
                <c:pt idx="4">
                  <c:v>7.4962466540331532</c:v>
                </c:pt>
                <c:pt idx="5">
                  <c:v>7.7152088390079658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Sheet1!$D$2:$D$7</c:f>
              <c:numCache>
                <c:formatCode>General</c:formatCode>
                <c:ptCount val="6"/>
                <c:pt idx="0">
                  <c:v>7.8721896791978434</c:v>
                </c:pt>
                <c:pt idx="1">
                  <c:v>7.3370010904440974</c:v>
                </c:pt>
                <c:pt idx="2">
                  <c:v>7.1310689724051866</c:v>
                </c:pt>
                <c:pt idx="3">
                  <c:v>7.4260021254247217</c:v>
                </c:pt>
                <c:pt idx="4">
                  <c:v>7.5540678216351358</c:v>
                </c:pt>
                <c:pt idx="5">
                  <c:v>7.6397934948219302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Sheet1!$C$2:$C$7</c:f>
              <c:numCache>
                <c:formatCode>General</c:formatCode>
                <c:ptCount val="6"/>
                <c:pt idx="0">
                  <c:v>7.7664393806069816</c:v>
                </c:pt>
                <c:pt idx="1">
                  <c:v>7.6828176133683241</c:v>
                </c:pt>
                <c:pt idx="2">
                  <c:v>7.5885089954573477</c:v>
                </c:pt>
                <c:pt idx="3">
                  <c:v>7.3977755107157268</c:v>
                </c:pt>
                <c:pt idx="4">
                  <c:v>7.2396004260947091</c:v>
                </c:pt>
                <c:pt idx="5">
                  <c:v>7.1936580949870228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Sheet1!$D$2:$D$7</c:f>
              <c:numCache>
                <c:formatCode>General</c:formatCode>
                <c:ptCount val="6"/>
                <c:pt idx="0">
                  <c:v>8.0305477228951201</c:v>
                </c:pt>
                <c:pt idx="1">
                  <c:v>7.8743776432768398</c:v>
                </c:pt>
                <c:pt idx="2">
                  <c:v>7.7804356403657247</c:v>
                </c:pt>
                <c:pt idx="3">
                  <c:v>7.7249257855793916</c:v>
                </c:pt>
                <c:pt idx="4">
                  <c:v>7.7300042801247946</c:v>
                </c:pt>
                <c:pt idx="5">
                  <c:v>7.770551125057457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Sheet1!$C$2:$C$7</c:f>
              <c:numCache>
                <c:formatCode>General</c:formatCode>
                <c:ptCount val="6"/>
                <c:pt idx="0">
                  <c:v>7.0724702956639343</c:v>
                </c:pt>
                <c:pt idx="1">
                  <c:v>6.9011040380913142</c:v>
                </c:pt>
                <c:pt idx="2">
                  <c:v>6.8541604054816432</c:v>
                </c:pt>
                <c:pt idx="3">
                  <c:v>6.4718338187505786</c:v>
                </c:pt>
                <c:pt idx="4">
                  <c:v>6.8216745213582994</c:v>
                </c:pt>
                <c:pt idx="5">
                  <c:v>7.1155856847365939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Sheet1!$D$2:$D$7</c:f>
              <c:numCache>
                <c:formatCode>General</c:formatCode>
                <c:ptCount val="6"/>
                <c:pt idx="0">
                  <c:v>7.2442437815628322</c:v>
                </c:pt>
                <c:pt idx="1">
                  <c:v>7.0593327232719414</c:v>
                </c:pt>
                <c:pt idx="2">
                  <c:v>6.9775825838458649</c:v>
                </c:pt>
                <c:pt idx="3">
                  <c:v>7.0593788221985694</c:v>
                </c:pt>
                <c:pt idx="4">
                  <c:v>7.1831577821189896</c:v>
                </c:pt>
                <c:pt idx="5">
                  <c:v>7.274678920936851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Sheet1!$C$2:$C$7</c:f>
              <c:numCache>
                <c:formatCode>General</c:formatCode>
                <c:ptCount val="6"/>
                <c:pt idx="0">
                  <c:v>8.6740350316652943</c:v>
                </c:pt>
                <c:pt idx="1">
                  <c:v>8.6401790773400489</c:v>
                </c:pt>
                <c:pt idx="2">
                  <c:v>8.4881377188931335</c:v>
                </c:pt>
                <c:pt idx="3">
                  <c:v>8.5798272963355142</c:v>
                </c:pt>
                <c:pt idx="4">
                  <c:v>8.5795393146780778</c:v>
                </c:pt>
                <c:pt idx="5">
                  <c:v>8.6737801500088629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Sheet1!$D$2:$D$7</c:f>
              <c:numCache>
                <c:formatCode>General</c:formatCode>
                <c:ptCount val="6"/>
                <c:pt idx="0">
                  <c:v>8.9289346284692446</c:v>
                </c:pt>
                <c:pt idx="1">
                  <c:v>8.8170575552148911</c:v>
                </c:pt>
                <c:pt idx="2">
                  <c:v>8.7881056995094031</c:v>
                </c:pt>
                <c:pt idx="3">
                  <c:v>8.8337631148363975</c:v>
                </c:pt>
                <c:pt idx="4">
                  <c:v>8.8558985971288067</c:v>
                </c:pt>
                <c:pt idx="5">
                  <c:v>8.8892181336064997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Sheet1!$C$2:$C$7</c:f>
              <c:numCache>
                <c:formatCode>General</c:formatCode>
                <c:ptCount val="6"/>
                <c:pt idx="0">
                  <c:v>7.6469358513725263</c:v>
                </c:pt>
                <c:pt idx="1">
                  <c:v>7.5199999474656511</c:v>
                </c:pt>
                <c:pt idx="2">
                  <c:v>7.3545606828589323</c:v>
                </c:pt>
                <c:pt idx="3">
                  <c:v>7.1444262323530872</c:v>
                </c:pt>
                <c:pt idx="4">
                  <c:v>7.3665796368960583</c:v>
                </c:pt>
                <c:pt idx="5">
                  <c:v>7.771054748239127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Sheet1!$D$2:$D$7</c:f>
              <c:numCache>
                <c:formatCode>General</c:formatCode>
                <c:ptCount val="6"/>
                <c:pt idx="0">
                  <c:v>7.8101992795557749</c:v>
                </c:pt>
                <c:pt idx="1">
                  <c:v>7.6285685208090488</c:v>
                </c:pt>
                <c:pt idx="2">
                  <c:v>7.6153828327793924</c:v>
                </c:pt>
                <c:pt idx="3">
                  <c:v>7.6506992559674893</c:v>
                </c:pt>
                <c:pt idx="4">
                  <c:v>7.7149965260744189</c:v>
                </c:pt>
                <c:pt idx="5">
                  <c:v>7.8074284812697616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Sheet1!$C$2:$C$7</c:f>
              <c:numCache>
                <c:formatCode>General</c:formatCode>
                <c:ptCount val="6"/>
                <c:pt idx="0">
                  <c:v>9.4253100476706564</c:v>
                </c:pt>
                <c:pt idx="1">
                  <c:v>9.3215277270696202</c:v>
                </c:pt>
                <c:pt idx="2">
                  <c:v>9.3980985863320807</c:v>
                </c:pt>
                <c:pt idx="3">
                  <c:v>9.3175687480782408</c:v>
                </c:pt>
                <c:pt idx="4">
                  <c:v>9.2294017540511177</c:v>
                </c:pt>
                <c:pt idx="5">
                  <c:v>9.3634280606174034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Sheet1!$D$2:$D$7</c:f>
              <c:numCache>
                <c:formatCode>General</c:formatCode>
                <c:ptCount val="6"/>
                <c:pt idx="0">
                  <c:v>9.4892435076713788</c:v>
                </c:pt>
                <c:pt idx="1">
                  <c:v>9.4102776685233565</c:v>
                </c:pt>
                <c:pt idx="2">
                  <c:v>9.5040545387536604</c:v>
                </c:pt>
                <c:pt idx="3">
                  <c:v>9.4837476501021456</c:v>
                </c:pt>
                <c:pt idx="4">
                  <c:v>9.448559337634082</c:v>
                </c:pt>
                <c:pt idx="5">
                  <c:v>9.4537424228622822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Sheet1!$C$2:$C$7</c:f>
              <c:numCache>
                <c:formatCode>General</c:formatCode>
                <c:ptCount val="6"/>
                <c:pt idx="0">
                  <c:v>8.8500439479267303</c:v>
                </c:pt>
                <c:pt idx="1">
                  <c:v>8.5961096819576781</c:v>
                </c:pt>
                <c:pt idx="2">
                  <c:v>8.6321317792418313</c:v>
                </c:pt>
                <c:pt idx="3">
                  <c:v>8.8086671567122661</c:v>
                </c:pt>
                <c:pt idx="4">
                  <c:v>8.801634798188017</c:v>
                </c:pt>
                <c:pt idx="5">
                  <c:v>8.7770876264154545</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Sheet1!$D$2:$D$7</c:f>
              <c:numCache>
                <c:formatCode>General</c:formatCode>
                <c:ptCount val="6"/>
                <c:pt idx="0">
                  <c:v>8.9764199436022434</c:v>
                </c:pt>
                <c:pt idx="1">
                  <c:v>8.8444835397989152</c:v>
                </c:pt>
                <c:pt idx="2">
                  <c:v>8.844166637270467</c:v>
                </c:pt>
                <c:pt idx="3">
                  <c:v>8.8040940946800941</c:v>
                </c:pt>
                <c:pt idx="4">
                  <c:v>8.8272606992339782</c:v>
                </c:pt>
                <c:pt idx="5">
                  <c:v>8.8485214279783406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Sheet1!$C$2:$C$7</c:f>
              <c:numCache>
                <c:formatCode>General</c:formatCode>
                <c:ptCount val="6"/>
                <c:pt idx="0">
                  <c:v>8.1219323400913481</c:v>
                </c:pt>
                <c:pt idx="1">
                  <c:v>7.8646862686365617</c:v>
                </c:pt>
                <c:pt idx="2">
                  <c:v>7.7903558789239904</c:v>
                </c:pt>
                <c:pt idx="3">
                  <c:v>7.9946649266148011</c:v>
                </c:pt>
                <c:pt idx="4">
                  <c:v>8.1333495822156614</c:v>
                </c:pt>
                <c:pt idx="5">
                  <c:v>8.311545230597762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Sheet1!$D$2:$D$7</c:f>
              <c:numCache>
                <c:formatCode>General</c:formatCode>
                <c:ptCount val="6"/>
                <c:pt idx="0">
                  <c:v>8.344912188191465</c:v>
                </c:pt>
                <c:pt idx="1">
                  <c:v>8.1427411322948426</c:v>
                </c:pt>
                <c:pt idx="2">
                  <c:v>8.0945319601609516</c:v>
                </c:pt>
                <c:pt idx="3">
                  <c:v>8.1790518719400307</c:v>
                </c:pt>
                <c:pt idx="4">
                  <c:v>8.2493818926396916</c:v>
                </c:pt>
                <c:pt idx="5">
                  <c:v>8.3010708521688095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Sheet1!$C$2:$C$3</c:f>
              <c:numCache>
                <c:formatCode>General</c:formatCode>
                <c:ptCount val="2"/>
                <c:pt idx="0">
                  <c:v>7.095400826944946</c:v>
                </c:pt>
                <c:pt idx="1">
                  <c:v>6.2509348500145219</c:v>
                </c:pt>
              </c:numCache>
            </c:numRef>
          </c:val>
          <c:smooth val="0"/>
          <c:extLst>
            <c:ext xmlns:c16="http://schemas.microsoft.com/office/drawing/2014/chart" uri="{C3380CC4-5D6E-409C-BE32-E72D297353CC}">
              <c16:uniqueId val="{00000000-7A7D-4802-B66B-243C663AA9A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Sheet1!$D$2:$D$3</c:f>
              <c:numCache>
                <c:formatCode>General</c:formatCode>
                <c:ptCount val="2"/>
                <c:pt idx="0">
                  <c:v>6.7874547888115169</c:v>
                </c:pt>
                <c:pt idx="1">
                  <c:v>6.7802757958390529</c:v>
                </c:pt>
              </c:numCache>
            </c:numRef>
          </c:val>
          <c:smooth val="0"/>
          <c:extLst>
            <c:ext xmlns:c16="http://schemas.microsoft.com/office/drawing/2014/chart" uri="{C3380CC4-5D6E-409C-BE32-E72D297353CC}">
              <c16:uniqueId val="{00000001-7A7D-4802-B66B-243C663AA9A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Sheet1!$C$2:$C$3</c:f>
              <c:numCache>
                <c:formatCode>General</c:formatCode>
                <c:ptCount val="2"/>
                <c:pt idx="0">
                  <c:v>7.0473074540296921</c:v>
                </c:pt>
                <c:pt idx="1">
                  <c:v>6.2863254886373472</c:v>
                </c:pt>
              </c:numCache>
            </c:numRef>
          </c:val>
          <c:smooth val="0"/>
          <c:extLst>
            <c:ext xmlns:c16="http://schemas.microsoft.com/office/drawing/2014/chart" uri="{C3380CC4-5D6E-409C-BE32-E72D297353CC}">
              <c16:uniqueId val="{00000000-C0C7-43AF-ACFD-DC0AF51A8C88}"/>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Sheet1!$D$2:$D$3</c:f>
              <c:numCache>
                <c:formatCode>General</c:formatCode>
                <c:ptCount val="2"/>
                <c:pt idx="0">
                  <c:v>7.2955149638519314</c:v>
                </c:pt>
                <c:pt idx="1">
                  <c:v>7.3393608906108776</c:v>
                </c:pt>
              </c:numCache>
            </c:numRef>
          </c:val>
          <c:smooth val="0"/>
          <c:extLst>
            <c:ext xmlns:c16="http://schemas.microsoft.com/office/drawing/2014/chart" uri="{C3380CC4-5D6E-409C-BE32-E72D297353CC}">
              <c16:uniqueId val="{00000001-C0C7-43AF-ACFD-DC0AF51A8C88}"/>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Sheet1!$C$2:$C$7</c:f>
              <c:numCache>
                <c:formatCode>General</c:formatCode>
                <c:ptCount val="6"/>
                <c:pt idx="0">
                  <c:v>6.7098837010189074</c:v>
                </c:pt>
                <c:pt idx="1">
                  <c:v>6.8415922738007264</c:v>
                </c:pt>
                <c:pt idx="2">
                  <c:v>6.5387883988236526</c:v>
                </c:pt>
                <c:pt idx="3">
                  <c:v>6.032105215148226</c:v>
                </c:pt>
                <c:pt idx="4">
                  <c:v>6.2099278672541027</c:v>
                </c:pt>
                <c:pt idx="5">
                  <c:v>6.1327102842504733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Sheet1!$D$2:$D$7</c:f>
              <c:numCache>
                <c:formatCode>General</c:formatCode>
                <c:ptCount val="6"/>
                <c:pt idx="0">
                  <c:v>7.1479804932256883</c:v>
                </c:pt>
                <c:pt idx="1">
                  <c:v>6.942881082282427</c:v>
                </c:pt>
                <c:pt idx="2">
                  <c:v>6.9341912777922614</c:v>
                </c:pt>
                <c:pt idx="3">
                  <c:v>6.6128626117817699</c:v>
                </c:pt>
                <c:pt idx="4">
                  <c:v>6.6682953803268443</c:v>
                </c:pt>
                <c:pt idx="5">
                  <c:v>6.7113017246326097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Sheet1!$C$2:$C$7</c:f>
              <c:numCache>
                <c:formatCode>General</c:formatCode>
                <c:ptCount val="6"/>
                <c:pt idx="0">
                  <c:v>8.0225925763878134</c:v>
                </c:pt>
                <c:pt idx="1">
                  <c:v>8.607096919411612</c:v>
                </c:pt>
                <c:pt idx="2">
                  <c:v>7.3548702102413452</c:v>
                </c:pt>
                <c:pt idx="3">
                  <c:v>7.5647153587626486</c:v>
                </c:pt>
                <c:pt idx="4">
                  <c:v>7.4784271442540184</c:v>
                </c:pt>
                <c:pt idx="5">
                  <c:v>8.026259496339776</c:v>
                </c:pt>
              </c:numCache>
            </c:numRef>
          </c:val>
          <c:smooth val="0"/>
          <c:extLst>
            <c:ext xmlns:c16="http://schemas.microsoft.com/office/drawing/2014/chart" uri="{C3380CC4-5D6E-409C-BE32-E72D297353CC}">
              <c16:uniqueId val="{00000000-40E0-45F0-9ABF-478BD2C03CD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Sheet1!$D$2:$D$7</c:f>
              <c:numCache>
                <c:formatCode>General</c:formatCode>
                <c:ptCount val="6"/>
                <c:pt idx="0">
                  <c:v>8.4903218205696476</c:v>
                </c:pt>
                <c:pt idx="1">
                  <c:v>8.3250889690432217</c:v>
                </c:pt>
                <c:pt idx="2">
                  <c:v>8.3168357802729354</c:v>
                </c:pt>
                <c:pt idx="3">
                  <c:v>8.2116201358151368</c:v>
                </c:pt>
                <c:pt idx="4">
                  <c:v>8.2169881909637006</c:v>
                </c:pt>
                <c:pt idx="5">
                  <c:v>8.2784530605964743</c:v>
                </c:pt>
              </c:numCache>
            </c:numRef>
          </c:val>
          <c:smooth val="0"/>
          <c:extLst>
            <c:ext xmlns:c16="http://schemas.microsoft.com/office/drawing/2014/chart" uri="{C3380CC4-5D6E-409C-BE32-E72D297353CC}">
              <c16:uniqueId val="{00000001-40E0-45F0-9ABF-478BD2C03CD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Sheet1!$C$2:$C$7</c:f>
              <c:numCache>
                <c:formatCode>General</c:formatCode>
                <c:ptCount val="6"/>
                <c:pt idx="0">
                  <c:v>7.048704670425133</c:v>
                </c:pt>
                <c:pt idx="1">
                  <c:v>6.9923169849613567</c:v>
                </c:pt>
                <c:pt idx="2">
                  <c:v>6.3607599902275513</c:v>
                </c:pt>
                <c:pt idx="3">
                  <c:v>6.3326233533921084</c:v>
                </c:pt>
                <c:pt idx="4">
                  <c:v>6.5017298904447633</c:v>
                </c:pt>
                <c:pt idx="5">
                  <c:v>6.4743688686159544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Sheet1!$D$2:$D$7</c:f>
              <c:numCache>
                <c:formatCode>General</c:formatCode>
                <c:ptCount val="6"/>
                <c:pt idx="0">
                  <c:v>7.2422648882896654</c:v>
                </c:pt>
                <c:pt idx="1">
                  <c:v>7.0116238497350976</c:v>
                </c:pt>
                <c:pt idx="2">
                  <c:v>6.8392238568444794</c:v>
                </c:pt>
                <c:pt idx="3">
                  <c:v>6.8070263253495886</c:v>
                </c:pt>
                <c:pt idx="4">
                  <c:v>6.9118557805074374</c:v>
                </c:pt>
                <c:pt idx="5">
                  <c:v>6.9479763668531804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Sheet1!$C$2:$C$7</c:f>
              <c:numCache>
                <c:formatCode>General</c:formatCode>
                <c:ptCount val="6"/>
                <c:pt idx="0">
                  <c:v>7.4311155556344977</c:v>
                </c:pt>
                <c:pt idx="1">
                  <c:v>7.7639259224244794</c:v>
                </c:pt>
                <c:pt idx="2">
                  <c:v>7.3855911173040472</c:v>
                </c:pt>
                <c:pt idx="3">
                  <c:v>7.1437152001979562</c:v>
                </c:pt>
                <c:pt idx="4">
                  <c:v>7.3882418540341384</c:v>
                </c:pt>
                <c:pt idx="5">
                  <c:v>7.3519291662319928</c:v>
                </c:pt>
              </c:numCache>
            </c:numRef>
          </c:val>
          <c:smooth val="0"/>
          <c:extLst>
            <c:ext xmlns:c16="http://schemas.microsoft.com/office/drawing/2014/chart" uri="{C3380CC4-5D6E-409C-BE32-E72D297353CC}">
              <c16:uniqueId val="{00000000-BB6A-467B-9178-522024158849}"/>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Sheet1!$D$2:$D$7</c:f>
              <c:numCache>
                <c:formatCode>General</c:formatCode>
                <c:ptCount val="6"/>
                <c:pt idx="0">
                  <c:v>7.2632527325076088</c:v>
                </c:pt>
                <c:pt idx="1">
                  <c:v>8.0266553117761337</c:v>
                </c:pt>
                <c:pt idx="2">
                  <c:v>7.9291216419967254</c:v>
                </c:pt>
                <c:pt idx="3">
                  <c:v>7.7642556386434203</c:v>
                </c:pt>
                <c:pt idx="4">
                  <c:v>7.9251794440750336</c:v>
                </c:pt>
                <c:pt idx="5">
                  <c:v>7.9379206023335218</c:v>
                </c:pt>
              </c:numCache>
            </c:numRef>
          </c:val>
          <c:smooth val="0"/>
          <c:extLst>
            <c:ext xmlns:c16="http://schemas.microsoft.com/office/drawing/2014/chart" uri="{C3380CC4-5D6E-409C-BE32-E72D297353CC}">
              <c16:uniqueId val="{00000001-BB6A-467B-9178-522024158849}"/>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Sheet1!$C$2:$C$6</c:f>
              <c:numCache>
                <c:formatCode>General</c:formatCode>
                <c:ptCount val="5"/>
                <c:pt idx="0">
                  <c:v>9.006486608883197</c:v>
                </c:pt>
                <c:pt idx="1">
                  <c:v>8.8844320948849198</c:v>
                </c:pt>
                <c:pt idx="2">
                  <c:v>8.813203170636374</c:v>
                </c:pt>
                <c:pt idx="3">
                  <c:v>8.9283711046343779</c:v>
                </c:pt>
                <c:pt idx="4">
                  <c:v>8.7434335495288806</c:v>
                </c:pt>
              </c:numCache>
            </c:numRef>
          </c:val>
          <c:smooth val="0"/>
          <c:extLst>
            <c:ext xmlns:c16="http://schemas.microsoft.com/office/drawing/2014/chart" uri="{C3380CC4-5D6E-409C-BE32-E72D297353CC}">
              <c16:uniqueId val="{00000000-E08E-451D-A864-EDEA0E88D3C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Sheet1!$D$2:$D$6</c:f>
              <c:numCache>
                <c:formatCode>General</c:formatCode>
                <c:ptCount val="5"/>
                <c:pt idx="0">
                  <c:v>8.9890074471642851</c:v>
                </c:pt>
                <c:pt idx="1">
                  <c:v>8.8783663575284582</c:v>
                </c:pt>
                <c:pt idx="2">
                  <c:v>8.9456209147433139</c:v>
                </c:pt>
                <c:pt idx="3">
                  <c:v>8.9641215045005698</c:v>
                </c:pt>
                <c:pt idx="4">
                  <c:v>8.9782665939633279</c:v>
                </c:pt>
              </c:numCache>
            </c:numRef>
          </c:val>
          <c:smooth val="0"/>
          <c:extLst>
            <c:ext xmlns:c16="http://schemas.microsoft.com/office/drawing/2014/chart" uri="{C3380CC4-5D6E-409C-BE32-E72D297353CC}">
              <c16:uniqueId val="{00000001-E08E-451D-A864-EDEA0E88D3C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9.9824710156248171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Sheet1!$C$2:$C$7</c:f>
              <c:numCache>
                <c:formatCode>General</c:formatCode>
                <c:ptCount val="6"/>
                <c:pt idx="0">
                  <c:v>4.4284511696851299</c:v>
                </c:pt>
                <c:pt idx="1">
                  <c:v>4.4786095516025366</c:v>
                </c:pt>
                <c:pt idx="2">
                  <c:v>3.7235160983609572</c:v>
                </c:pt>
                <c:pt idx="3">
                  <c:v>3.7106983825332072</c:v>
                </c:pt>
                <c:pt idx="4">
                  <c:v>3.9767123805303979</c:v>
                </c:pt>
                <c:pt idx="5">
                  <c:v>4.0858836718894089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Sheet1!$D$2:$D$7</c:f>
              <c:numCache>
                <c:formatCode>General</c:formatCode>
                <c:ptCount val="6"/>
                <c:pt idx="0">
                  <c:v>4.8700460563383174</c:v>
                </c:pt>
                <c:pt idx="1">
                  <c:v>4.5597795577169622</c:v>
                </c:pt>
                <c:pt idx="2">
                  <c:v>4.3932934388396756</c:v>
                </c:pt>
                <c:pt idx="3">
                  <c:v>4.3113209104700587</c:v>
                </c:pt>
                <c:pt idx="4">
                  <c:v>4.513074126480582</c:v>
                </c:pt>
                <c:pt idx="5">
                  <c:v>4.503883593177469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Sheet1!$C$2:$C$7</c:f>
              <c:numCache>
                <c:formatCode>General</c:formatCode>
                <c:ptCount val="6"/>
                <c:pt idx="0">
                  <c:v>6.4340663606965736</c:v>
                </c:pt>
                <c:pt idx="1">
                  <c:v>6.4835914859242587</c:v>
                </c:pt>
                <c:pt idx="2">
                  <c:v>6.2707052256884648</c:v>
                </c:pt>
                <c:pt idx="3">
                  <c:v>5.867238044349774</c:v>
                </c:pt>
                <c:pt idx="4">
                  <c:v>6.1722744992947138</c:v>
                </c:pt>
                <c:pt idx="5">
                  <c:v>6.2840392609172913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Sheet1!$D$2:$D$7</c:f>
              <c:numCache>
                <c:formatCode>General</c:formatCode>
                <c:ptCount val="6"/>
                <c:pt idx="0">
                  <c:v>6.6829189264579716</c:v>
                </c:pt>
                <c:pt idx="1">
                  <c:v>6.5786633371968692</c:v>
                </c:pt>
                <c:pt idx="2">
                  <c:v>6.6009352104210048</c:v>
                </c:pt>
                <c:pt idx="3">
                  <c:v>6.5503498353950684</c:v>
                </c:pt>
                <c:pt idx="4">
                  <c:v>6.6712874816900154</c:v>
                </c:pt>
                <c:pt idx="5">
                  <c:v>6.6930109997579761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Sheet1!$C$2:$C$7</c:f>
              <c:numCache>
                <c:formatCode>General</c:formatCode>
                <c:ptCount val="6"/>
                <c:pt idx="0">
                  <c:v>7.8972919538670787</c:v>
                </c:pt>
                <c:pt idx="1">
                  <c:v>7.1867970734167743</c:v>
                </c:pt>
                <c:pt idx="2">
                  <c:v>6.9572407566758274</c:v>
                </c:pt>
                <c:pt idx="3">
                  <c:v>7.0639688322332246</c:v>
                </c:pt>
                <c:pt idx="4">
                  <c:v>7.4400289829175401</c:v>
                </c:pt>
                <c:pt idx="5">
                  <c:v>7.6117435749820794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Sheet1!$D$2:$D$7</c:f>
              <c:numCache>
                <c:formatCode>General</c:formatCode>
                <c:ptCount val="6"/>
                <c:pt idx="0">
                  <c:v>7.8428578557551623</c:v>
                </c:pt>
                <c:pt idx="1">
                  <c:v>7.5714551798064313</c:v>
                </c:pt>
                <c:pt idx="2">
                  <c:v>7.468903342799158</c:v>
                </c:pt>
                <c:pt idx="3">
                  <c:v>7.4868122021162424</c:v>
                </c:pt>
                <c:pt idx="4">
                  <c:v>7.6033156939065893</c:v>
                </c:pt>
                <c:pt idx="5">
                  <c:v>7.689499552812527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Sheet1!$C$2:$C$7</c:f>
              <c:numCache>
                <c:formatCode>General</c:formatCode>
                <c:ptCount val="6"/>
                <c:pt idx="0">
                  <c:v>8.0705173036775051</c:v>
                </c:pt>
                <c:pt idx="1">
                  <c:v>7.7487131386189079</c:v>
                </c:pt>
                <c:pt idx="2">
                  <c:v>7.2819288506041433</c:v>
                </c:pt>
                <c:pt idx="3">
                  <c:v>7.6519990165645231</c:v>
                </c:pt>
                <c:pt idx="4">
                  <c:v>7.6775380920991889</c:v>
                </c:pt>
                <c:pt idx="5">
                  <c:v>7.4423956191645901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Sheet1!$D$2:$D$7</c:f>
              <c:numCache>
                <c:formatCode>General</c:formatCode>
                <c:ptCount val="6"/>
                <c:pt idx="0">
                  <c:v>8.265810726494152</c:v>
                </c:pt>
                <c:pt idx="1">
                  <c:v>7.9990736853464703</c:v>
                </c:pt>
                <c:pt idx="2">
                  <c:v>8.0400560535950181</c:v>
                </c:pt>
                <c:pt idx="3">
                  <c:v>7.8453265295444092</c:v>
                </c:pt>
                <c:pt idx="4">
                  <c:v>8.0505971283607618</c:v>
                </c:pt>
                <c:pt idx="5">
                  <c:v>7.9512256923204401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Sheet1!$C$2:$C$3</c:f>
              <c:numCache>
                <c:formatCode>General</c:formatCode>
                <c:ptCount val="2"/>
                <c:pt idx="0">
                  <c:v>5.9313508804351702</c:v>
                </c:pt>
                <c:pt idx="1">
                  <c:v>5.9425402746430267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Sheet1!$D$2:$D$3</c:f>
              <c:numCache>
                <c:formatCode>General</c:formatCode>
                <c:ptCount val="2"/>
                <c:pt idx="0">
                  <c:v>6.408272257290359</c:v>
                </c:pt>
                <c:pt idx="1">
                  <c:v>6.3422009433082183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Sheet1!$C$2:$C$4</c:f>
              <c:numCache>
                <c:formatCode>General</c:formatCode>
                <c:ptCount val="3"/>
                <c:pt idx="0">
                  <c:v>8.7320690516242188</c:v>
                </c:pt>
                <c:pt idx="1">
                  <c:v>8.732012805353035</c:v>
                </c:pt>
                <c:pt idx="2">
                  <c:v>8.807581566101744</c:v>
                </c:pt>
              </c:numCache>
            </c:numRef>
          </c:val>
          <c:smooth val="0"/>
          <c:extLst>
            <c:ext xmlns:c16="http://schemas.microsoft.com/office/drawing/2014/chart" uri="{C3380CC4-5D6E-409C-BE32-E72D297353CC}">
              <c16:uniqueId val="{00000000-F9F0-4233-9B62-06BC39265FF6}"/>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Sheet1!$D$2:$D$4</c:f>
              <c:numCache>
                <c:formatCode>General</c:formatCode>
                <c:ptCount val="3"/>
                <c:pt idx="0">
                  <c:v>9.0272015037337479</c:v>
                </c:pt>
                <c:pt idx="1">
                  <c:v>9.0149522484070381</c:v>
                </c:pt>
                <c:pt idx="2">
                  <c:v>9.0422069302225498</c:v>
                </c:pt>
              </c:numCache>
            </c:numRef>
          </c:val>
          <c:smooth val="0"/>
          <c:extLst>
            <c:ext xmlns:c16="http://schemas.microsoft.com/office/drawing/2014/chart" uri="{C3380CC4-5D6E-409C-BE32-E72D297353CC}">
              <c16:uniqueId val="{00000001-F9F0-4233-9B62-06BC39265FF6}"/>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Sheet1!$C$2:$C$7</c:f>
              <c:numCache>
                <c:formatCode>General</c:formatCode>
                <c:ptCount val="6"/>
                <c:pt idx="0">
                  <c:v>9.0806279713127136</c:v>
                </c:pt>
                <c:pt idx="1">
                  <c:v>9.0159157094416749</c:v>
                </c:pt>
                <c:pt idx="2">
                  <c:v>8.833064717321065</c:v>
                </c:pt>
                <c:pt idx="3">
                  <c:v>8.9091270418149229</c:v>
                </c:pt>
                <c:pt idx="4">
                  <c:v>8.8458229669693367</c:v>
                </c:pt>
                <c:pt idx="5">
                  <c:v>8.8999041474300125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Sheet1!$D$2:$D$7</c:f>
              <c:numCache>
                <c:formatCode>General</c:formatCode>
                <c:ptCount val="6"/>
                <c:pt idx="0">
                  <c:v>9.2256383254418903</c:v>
                </c:pt>
                <c:pt idx="1">
                  <c:v>9.0777524279554545</c:v>
                </c:pt>
                <c:pt idx="2">
                  <c:v>9.0962509931679527</c:v>
                </c:pt>
                <c:pt idx="3">
                  <c:v>9.1330406024815485</c:v>
                </c:pt>
                <c:pt idx="4">
                  <c:v>9.1184201214769232</c:v>
                </c:pt>
                <c:pt idx="5">
                  <c:v>9.1337740549797957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Sheet1!$C$2:$C$7</c:f>
              <c:numCache>
                <c:formatCode>General</c:formatCode>
                <c:ptCount val="6"/>
                <c:pt idx="0">
                  <c:v>8.2562202075097684</c:v>
                </c:pt>
                <c:pt idx="1">
                  <c:v>8.027020635823078</c:v>
                </c:pt>
                <c:pt idx="2">
                  <c:v>7.9127644080772441</c:v>
                </c:pt>
                <c:pt idx="3">
                  <c:v>7.666093098371312</c:v>
                </c:pt>
                <c:pt idx="4">
                  <c:v>7.7465194540991842</c:v>
                </c:pt>
                <c:pt idx="5">
                  <c:v>8.010801017235778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Sheet1!$D$2:$D$7</c:f>
              <c:numCache>
                <c:formatCode>General</c:formatCode>
                <c:ptCount val="6"/>
                <c:pt idx="0">
                  <c:v>8.3527125999071874</c:v>
                </c:pt>
                <c:pt idx="1">
                  <c:v>8.1476439003273367</c:v>
                </c:pt>
                <c:pt idx="2">
                  <c:v>8.1029975501389142</c:v>
                </c:pt>
                <c:pt idx="3">
                  <c:v>8.1362949069833466</c:v>
                </c:pt>
                <c:pt idx="4">
                  <c:v>8.1842649967041687</c:v>
                </c:pt>
                <c:pt idx="5">
                  <c:v>8.2359256584019107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FC1D28-5DE3-6865-C239-4B8FD5851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1E5BE9DD-FABD-FC72-B7FE-1A537D68F38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735B59-6023-4AE6-B780-9B316E0B5D36}" type="datetimeFigureOut">
              <a:rPr lang="en-GB" smtClean="0"/>
              <a:t>03/09/2026</a:t>
            </a:fld>
            <a:endParaRPr lang="en-GB"/>
          </a:p>
        </p:txBody>
      </p:sp>
      <p:sp>
        <p:nvSpPr>
          <p:cNvPr id="4" name="Footer Placeholder 3">
            <a:extLst>
              <a:ext uri="{FF2B5EF4-FFF2-40B4-BE49-F238E27FC236}">
                <a16:creationId xmlns:a16="http://schemas.microsoft.com/office/drawing/2014/main" id="{A257DDAF-C83E-52C3-D16C-6AB0E2153B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A422EBB-D090-2EE2-A569-8D8B738A8C1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0881FD-1E66-4E90-ACB8-42077D5CDE63}" type="slidenum">
              <a:rPr lang="en-GB" smtClean="0"/>
              <a:t>‹#›</a:t>
            </a:fld>
            <a:endParaRPr lang="en-GB"/>
          </a:p>
        </p:txBody>
      </p:sp>
    </p:spTree>
    <p:extLst>
      <p:ext uri="{BB962C8B-B14F-4D97-AF65-F5344CB8AC3E}">
        <p14:creationId xmlns:p14="http://schemas.microsoft.com/office/powerpoint/2010/main" val="331306371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C4F7EC-00E1-40DD-87FC-066154284E7A}" type="datetimeFigureOut">
              <a:rPr lang="en-GB" smtClean="0"/>
              <a:t>03/09/2026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95ADB6-A4C8-407F-AA7E-F37056F52D96}" type="slidenum">
              <a:rPr lang="en-GB" smtClean="0"/>
              <a:t>‹#›</a:t>
            </a:fld>
            <a:endParaRPr lang="en-GB"/>
          </a:p>
        </p:txBody>
      </p:sp>
    </p:spTree>
    <p:extLst>
      <p:ext uri="{BB962C8B-B14F-4D97-AF65-F5344CB8AC3E}">
        <p14:creationId xmlns:p14="http://schemas.microsoft.com/office/powerpoint/2010/main" val="3320299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6311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35233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532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1560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0595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4214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915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791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1663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32310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4514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0708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9674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88796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16</a:t>
            </a:fld>
            <a:endParaRPr lang="en-GB"/>
          </a:p>
        </p:txBody>
      </p:sp>
    </p:spTree>
    <p:extLst>
      <p:ext uri="{BB962C8B-B14F-4D97-AF65-F5344CB8AC3E}">
        <p14:creationId xmlns:p14="http://schemas.microsoft.com/office/powerpoint/2010/main" val="525885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17</a:t>
            </a:fld>
            <a:endParaRPr lang="en-GB"/>
          </a:p>
        </p:txBody>
      </p:sp>
    </p:spTree>
    <p:extLst>
      <p:ext uri="{BB962C8B-B14F-4D97-AF65-F5344CB8AC3E}">
        <p14:creationId xmlns:p14="http://schemas.microsoft.com/office/powerpoint/2010/main" val="1859375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Q6 (2023) has changed to Q8 (2024)</a:t>
            </a:r>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19</a:t>
            </a:fld>
            <a:endParaRPr lang="en-GB"/>
          </a:p>
        </p:txBody>
      </p:sp>
    </p:spTree>
    <p:extLst>
      <p:ext uri="{BB962C8B-B14F-4D97-AF65-F5344CB8AC3E}">
        <p14:creationId xmlns:p14="http://schemas.microsoft.com/office/powerpoint/2010/main" val="18669323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10627-5ADB-236D-113E-6FE8149AE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BB906-6657-1B64-FCCA-FD9FC1541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846728-F48D-573D-8C8B-393AE8271BA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CFBD78B-5D06-AAD7-61DD-8C6FF49B26F2}"/>
              </a:ext>
            </a:extLst>
          </p:cNvPr>
          <p:cNvSpPr>
            <a:spLocks noGrp="1"/>
          </p:cNvSpPr>
          <p:nvPr>
            <p:ph type="sldNum" sz="quarter" idx="5"/>
          </p:nvPr>
        </p:nvSpPr>
        <p:spPr/>
        <p:txBody>
          <a:bodyPr/>
          <a:lstStyle/>
          <a:p>
            <a:fld id="{F995ADB6-A4C8-407F-AA7E-F37056F52D96}" type="slidenum">
              <a:rPr lang="en-GB" smtClean="0"/>
              <a:t>20</a:t>
            </a:fld>
            <a:endParaRPr lang="en-GB"/>
          </a:p>
        </p:txBody>
      </p:sp>
    </p:spTree>
    <p:extLst>
      <p:ext uri="{BB962C8B-B14F-4D97-AF65-F5344CB8AC3E}">
        <p14:creationId xmlns:p14="http://schemas.microsoft.com/office/powerpoint/2010/main" val="1839715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570AF-85C6-8C08-F182-FEE3DDED14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DBE29-40C0-1086-11E8-405F9DFF50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789F91-D963-76E9-88EC-5787E3A853E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DFA4E3D-4D4C-C0D6-FDBA-01750D78CD11}"/>
              </a:ext>
            </a:extLst>
          </p:cNvPr>
          <p:cNvSpPr>
            <a:spLocks noGrp="1"/>
          </p:cNvSpPr>
          <p:nvPr>
            <p:ph type="sldNum" sz="quarter" idx="5"/>
          </p:nvPr>
        </p:nvSpPr>
        <p:spPr/>
        <p:txBody>
          <a:bodyPr/>
          <a:lstStyle/>
          <a:p>
            <a:fld id="{F995ADB6-A4C8-407F-AA7E-F37056F52D96}" type="slidenum">
              <a:rPr lang="en-GB" smtClean="0"/>
              <a:t>22</a:t>
            </a:fld>
            <a:endParaRPr lang="en-GB"/>
          </a:p>
        </p:txBody>
      </p:sp>
    </p:spTree>
    <p:extLst>
      <p:ext uri="{BB962C8B-B14F-4D97-AF65-F5344CB8AC3E}">
        <p14:creationId xmlns:p14="http://schemas.microsoft.com/office/powerpoint/2010/main" val="452537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24</a:t>
            </a:fld>
            <a:endParaRPr lang="en-GB"/>
          </a:p>
        </p:txBody>
      </p:sp>
    </p:spTree>
    <p:extLst>
      <p:ext uri="{BB962C8B-B14F-4D97-AF65-F5344CB8AC3E}">
        <p14:creationId xmlns:p14="http://schemas.microsoft.com/office/powerpoint/2010/main" val="1762221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26</a:t>
            </a:fld>
            <a:endParaRPr lang="en-GB"/>
          </a:p>
        </p:txBody>
      </p:sp>
    </p:spTree>
    <p:extLst>
      <p:ext uri="{BB962C8B-B14F-4D97-AF65-F5344CB8AC3E}">
        <p14:creationId xmlns:p14="http://schemas.microsoft.com/office/powerpoint/2010/main" val="18939972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28</a:t>
            </a:fld>
            <a:endParaRPr lang="en-GB"/>
          </a:p>
        </p:txBody>
      </p:sp>
    </p:spTree>
    <p:extLst>
      <p:ext uri="{BB962C8B-B14F-4D97-AF65-F5344CB8AC3E}">
        <p14:creationId xmlns:p14="http://schemas.microsoft.com/office/powerpoint/2010/main" val="1657504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29</a:t>
            </a:fld>
            <a:endParaRPr lang="en-GB"/>
          </a:p>
        </p:txBody>
      </p:sp>
    </p:spTree>
    <p:extLst>
      <p:ext uri="{BB962C8B-B14F-4D97-AF65-F5344CB8AC3E}">
        <p14:creationId xmlns:p14="http://schemas.microsoft.com/office/powerpoint/2010/main" val="9406086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670F8-9D95-411C-296D-A5C78AA6D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8ABE73-E47C-49C8-656F-622713A759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A55083-7E7F-593D-53B5-F12B66966FF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48D0237-2C2D-F2FA-38A4-623F3C93F0FA}"/>
              </a:ext>
            </a:extLst>
          </p:cNvPr>
          <p:cNvSpPr>
            <a:spLocks noGrp="1"/>
          </p:cNvSpPr>
          <p:nvPr>
            <p:ph type="sldNum" sz="quarter" idx="5"/>
          </p:nvPr>
        </p:nvSpPr>
        <p:spPr/>
        <p:txBody>
          <a:bodyPr/>
          <a:lstStyle/>
          <a:p>
            <a:fld id="{F995ADB6-A4C8-407F-AA7E-F37056F52D96}" type="slidenum">
              <a:rPr lang="en-GB" smtClean="0"/>
              <a:t>31</a:t>
            </a:fld>
            <a:endParaRPr lang="en-GB"/>
          </a:p>
        </p:txBody>
      </p:sp>
    </p:spTree>
    <p:extLst>
      <p:ext uri="{BB962C8B-B14F-4D97-AF65-F5344CB8AC3E}">
        <p14:creationId xmlns:p14="http://schemas.microsoft.com/office/powerpoint/2010/main" val="2728984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7DDF5-DAA3-26A5-29DB-BA6193F67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29FA6-646A-05D2-B48F-CC508777EE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3ACE3E-ED2F-9A66-CDA9-A77E69D6A13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6E09C1B-393C-26F5-79B2-FF97733E2830}"/>
              </a:ext>
            </a:extLst>
          </p:cNvPr>
          <p:cNvSpPr>
            <a:spLocks noGrp="1"/>
          </p:cNvSpPr>
          <p:nvPr>
            <p:ph type="sldNum" sz="quarter" idx="5"/>
          </p:nvPr>
        </p:nvSpPr>
        <p:spPr/>
        <p:txBody>
          <a:bodyPr/>
          <a:lstStyle/>
          <a:p>
            <a:fld id="{F995ADB6-A4C8-407F-AA7E-F37056F52D96}" type="slidenum">
              <a:rPr lang="en-GB" smtClean="0"/>
              <a:t>32</a:t>
            </a:fld>
            <a:endParaRPr lang="en-GB"/>
          </a:p>
        </p:txBody>
      </p:sp>
    </p:spTree>
    <p:extLst>
      <p:ext uri="{BB962C8B-B14F-4D97-AF65-F5344CB8AC3E}">
        <p14:creationId xmlns:p14="http://schemas.microsoft.com/office/powerpoint/2010/main" val="2615935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34</a:t>
            </a:fld>
            <a:endParaRPr lang="en-GB"/>
          </a:p>
        </p:txBody>
      </p:sp>
    </p:spTree>
    <p:extLst>
      <p:ext uri="{BB962C8B-B14F-4D97-AF65-F5344CB8AC3E}">
        <p14:creationId xmlns:p14="http://schemas.microsoft.com/office/powerpoint/2010/main" val="23630451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36</a:t>
            </a:fld>
            <a:endParaRPr lang="en-GB"/>
          </a:p>
        </p:txBody>
      </p:sp>
    </p:spTree>
    <p:extLst>
      <p:ext uri="{BB962C8B-B14F-4D97-AF65-F5344CB8AC3E}">
        <p14:creationId xmlns:p14="http://schemas.microsoft.com/office/powerpoint/2010/main" val="26503330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37</a:t>
            </a:fld>
            <a:endParaRPr lang="en-GB"/>
          </a:p>
        </p:txBody>
      </p:sp>
    </p:spTree>
    <p:extLst>
      <p:ext uri="{BB962C8B-B14F-4D97-AF65-F5344CB8AC3E}">
        <p14:creationId xmlns:p14="http://schemas.microsoft.com/office/powerpoint/2010/main" val="4187262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38</a:t>
            </a:fld>
            <a:endParaRPr lang="en-GB"/>
          </a:p>
        </p:txBody>
      </p:sp>
    </p:spTree>
    <p:extLst>
      <p:ext uri="{BB962C8B-B14F-4D97-AF65-F5344CB8AC3E}">
        <p14:creationId xmlns:p14="http://schemas.microsoft.com/office/powerpoint/2010/main" val="26315175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40</a:t>
            </a:fld>
            <a:endParaRPr lang="en-GB"/>
          </a:p>
        </p:txBody>
      </p:sp>
    </p:spTree>
    <p:extLst>
      <p:ext uri="{BB962C8B-B14F-4D97-AF65-F5344CB8AC3E}">
        <p14:creationId xmlns:p14="http://schemas.microsoft.com/office/powerpoint/2010/main" val="28780938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42</a:t>
            </a:fld>
            <a:endParaRPr lang="en-GB"/>
          </a:p>
        </p:txBody>
      </p:sp>
    </p:spTree>
    <p:extLst>
      <p:ext uri="{BB962C8B-B14F-4D97-AF65-F5344CB8AC3E}">
        <p14:creationId xmlns:p14="http://schemas.microsoft.com/office/powerpoint/2010/main" val="14624241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44</a:t>
            </a:fld>
            <a:endParaRPr lang="en-GB"/>
          </a:p>
        </p:txBody>
      </p:sp>
    </p:spTree>
    <p:extLst>
      <p:ext uri="{BB962C8B-B14F-4D97-AF65-F5344CB8AC3E}">
        <p14:creationId xmlns:p14="http://schemas.microsoft.com/office/powerpoint/2010/main" val="4198759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8110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311671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44563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9B35B-7203-07D6-93C8-38B71E20C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C792B-38FF-899C-8C94-5BFD0FC828F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B39EA571-6F12-FA19-EADC-73B02786272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E394843-A828-93A1-3B51-9FA308E1FC43}"/>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727661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60147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rial" panose="020B0604020202020204" pitchFamily="34"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897167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44606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95801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32564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3A068-6882-C414-25CD-DA4EACABFD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E70B6-ED5B-4198-E59B-ED732FF17E4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2ACB4A3-29FA-7196-85BA-896ACFC6E370}"/>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4F6699D8-AECB-9880-1572-00AF861CCA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560097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23565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935586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2903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662040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857632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6168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26717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81E3B-3E1E-E6F9-D3F5-DAFCEB4895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D43099-51C9-6050-64AD-F2FED1EF9340}"/>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9A2A571-402C-54C5-9CFD-DECA39CD33FA}"/>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54DD390-C0C8-A779-E0CC-54337EF051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935657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0CE09-EF5F-8D5E-D320-0E806B5DA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13AE4-16AE-C2BB-711B-6388DADCEFAE}"/>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08524D4-5019-9CE6-E730-CD5C849B231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27A34171-774F-BC03-5209-7ACED16BE99D}"/>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529515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7D2A6-CCFE-5B64-A06D-BE72C3ECA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F35ABA-10E3-46F3-0883-966012AB161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7844F5F2-286D-F5D6-6C06-2462BFCFC7F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FCACF3F-B2A6-51FB-088D-A91C26D31A08}"/>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488024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3B9C8-2EA6-4C48-9B0A-24724810A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42C78-C16E-CA98-505D-0684647834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F6C3ED3-4FF7-01A5-6C98-923FEDF3257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B083E2FC-C52A-9FC1-754D-60A918F088AC}"/>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3997504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041184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015938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682098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553CF-52BD-08CD-068D-756B9AF1B3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32840A-2DE3-26EB-0EC0-CBA94CDAA8A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FFA806-C5E4-A12E-6DC6-DF7F5669FD8D}"/>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4E917FF-D382-9F12-7CA5-7186B4768D8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93760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125436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15649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866918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7958E-1DE1-67FB-624F-3F61302B0E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7E6335-979D-B14B-65D3-12FA87A9FF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3B03A96-F7DB-A80F-B6B0-F598F0BB1507}"/>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1FA739CC-230B-28AC-A1DC-E61890A065B9}"/>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957864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767331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399698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BDA79-EB67-1006-E5D1-6FC4C14A37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9EBEF5-1E57-2251-B61A-C728C2DA47F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2F99A2C-33C6-62F3-909A-09B91AE58667}"/>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71CC83A6-5CB5-FEF9-9FF5-D90DF1D7F66F}"/>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95221010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C5E16-BCA3-06C1-EC63-FBF041C931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FE347-5517-B72A-15DC-CAC43F4F064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E6310B-8661-BB14-2804-7C03D9D09509}"/>
              </a:ext>
            </a:extLst>
          </p:cNvPr>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8272525-358A-5F8D-CC1E-40A4DA5497A5}"/>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74260073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6D876-7936-D5EB-8FA8-439A512B9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3822DD-9558-59B5-B27A-57A5D41762B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C7475902-CD5E-0CAA-1625-86509E16AA0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BDFA205-4F5D-FD06-2E94-CFF9EF0C97C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76984148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C0159-CF1A-C53C-C14B-F4126EE22B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0EB4F-6901-DB3B-D918-2AC016C1EB4D}"/>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3FAE16E3-90BF-9CA3-40B5-165059E689E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463BAC73-6C72-0188-307B-DC445A1B659A}"/>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45112563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5FA07-C7B1-BDE0-CC30-9873BBD08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3107AD-E91E-472C-3D16-2C7A6F6CD4E2}"/>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98AA0D5-E138-5083-4D22-CB43667DC91D}"/>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F45443B3-419D-C4B1-1007-C20C6CF63936}"/>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93773053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2636690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5D0E3-435C-C1C3-F8D8-82D601D1B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799ADA-66B2-E765-EAB8-A6AE688937A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885D7F5D-C79E-A8AE-BAE7-865FBC52BF3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694A293B-C35C-3296-786C-8706413DBB34}"/>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83</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8337927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11067231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7337977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32668961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3009737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63564408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9684573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25692222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8523987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2122461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90989248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3232351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1265681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0996076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62933062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C3D8B-89E0-869A-EA29-67B2FDFCDF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AD7A2E-C66E-A91E-CA96-5A0FA5358CA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33F4AD3-C89D-D139-3BD7-50FAE6BE5780}"/>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B3BA267B-E3BE-87DA-3B2A-1BA5BC25398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2974539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14792994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3E713-3ED4-C409-3254-002C5A23B8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062A20-8630-4DCD-52D5-87B7E7FD387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029862-A349-4B1A-A5D6-221E64E6F9A1}"/>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8FB5AFCC-1307-3E08-274E-9A0AB008D8BD}"/>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85820549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5375046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441630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2013953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1340131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3387710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071170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0736807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006485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31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8" Type="http://schemas.openxmlformats.org/officeDocument/2006/relationships/slide" Target="../slides/slide103.xml"/><Relationship Id="rId3" Type="http://schemas.openxmlformats.org/officeDocument/2006/relationships/slide" Target="../slides/slide3.xml"/><Relationship Id="rId7" Type="http://schemas.openxmlformats.org/officeDocument/2006/relationships/image" Target="../media/image6.png"/><Relationship Id="rId2" Type="http://schemas.openxmlformats.org/officeDocument/2006/relationships/slide" Target="../slides/slide45.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2.xml"/><Relationship Id="rId10" Type="http://schemas.openxmlformats.org/officeDocument/2006/relationships/image" Target="../media/image7.png"/><Relationship Id="rId4" Type="http://schemas.openxmlformats.org/officeDocument/2006/relationships/slide" Target="../slides/slide7.xml"/><Relationship Id="rId9" Type="http://schemas.openxmlformats.org/officeDocument/2006/relationships/slide" Target="../slides/slide75.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 Target="../slides/slide75.xml"/><Relationship Id="rId7" Type="http://schemas.openxmlformats.org/officeDocument/2006/relationships/image" Target="../media/image5.png"/><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12.xml"/><Relationship Id="rId5" Type="http://schemas.openxmlformats.org/officeDocument/2006/relationships/slide" Target="../slides/slide7.xml"/><Relationship Id="rId10" Type="http://schemas.openxmlformats.org/officeDocument/2006/relationships/slide" Target="../slides/slide45.xml"/><Relationship Id="rId4" Type="http://schemas.openxmlformats.org/officeDocument/2006/relationships/slide" Target="../slides/slide3.xml"/><Relationship Id="rId9"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s/slide7.xml"/><Relationship Id="rId7" Type="http://schemas.openxmlformats.org/officeDocument/2006/relationships/image" Target="../media/image6.png"/><Relationship Id="rId2" Type="http://schemas.openxmlformats.org/officeDocument/2006/relationships/slide" Target="../slides/slide3.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03.xml"/><Relationship Id="rId10" Type="http://schemas.openxmlformats.org/officeDocument/2006/relationships/slide" Target="../slides/slide75.xml"/><Relationship Id="rId4" Type="http://schemas.openxmlformats.org/officeDocument/2006/relationships/slide" Target="../slides/slide12.xml"/><Relationship Id="rId9" Type="http://schemas.openxmlformats.org/officeDocument/2006/relationships/slide" Target="../slides/slide45.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slide" Target="../slides/slide45.xml"/><Relationship Id="rId3" Type="http://schemas.openxmlformats.org/officeDocument/2006/relationships/image" Target="../media/image11.png"/><Relationship Id="rId7" Type="http://schemas.openxmlformats.org/officeDocument/2006/relationships/slide" Target="../slides/slide12.xml"/><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slide" Target="../slides/slide75.xml"/><Relationship Id="rId4" Type="http://schemas.openxmlformats.org/officeDocument/2006/relationships/image" Target="../media/image7.png"/><Relationship Id="rId9" Type="http://schemas.openxmlformats.org/officeDocument/2006/relationships/slide" Target="../slides/slide10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Divider style 3">
    <p:bg>
      <p:bgPr>
        <a:solidFill>
          <a:schemeClr val="accent1"/>
        </a:solidFill>
        <a:effectLst/>
      </p:bgPr>
    </p:bg>
    <p:spTree>
      <p:nvGrpSpPr>
        <p:cNvPr id="1" name=""/>
        <p:cNvGrpSpPr/>
        <p:nvPr/>
      </p:nvGrpSpPr>
      <p:grpSpPr>
        <a:xfrm>
          <a:off x="0" y="0"/>
          <a:ext cx="0" cy="0"/>
          <a:chOff x="0" y="0"/>
          <a:chExt cx="0" cy="0"/>
        </a:xfrm>
      </p:grpSpPr>
      <p:pic>
        <p:nvPicPr>
          <p:cNvPr id="5" name="Picture 4" descr="A close-up of a doctor holding a tablet">
            <a:extLst>
              <a:ext uri="{FF2B5EF4-FFF2-40B4-BE49-F238E27FC236}">
                <a16:creationId xmlns:a16="http://schemas.microsoft.com/office/drawing/2014/main" id="{719E0FC9-EA66-2E72-AFDE-1579080EF5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04643A05-CC1E-43FF-BDF9-CBC07D643D3C}"/>
              </a:ext>
            </a:extLst>
          </p:cNvPr>
          <p:cNvSpPr/>
          <p:nvPr userDrawn="1"/>
        </p:nvSpPr>
        <p:spPr>
          <a:xfrm>
            <a:off x="0" y="0"/>
            <a:ext cx="12192000" cy="6858000"/>
          </a:xfrm>
          <a:prstGeom prst="rect">
            <a:avLst/>
          </a:prstGeom>
          <a:solidFill>
            <a:srgbClr val="3E1B59">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8961720-B7CD-47CC-8F80-F39023C7498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37230" y="2511574"/>
            <a:ext cx="7422765" cy="553998"/>
          </a:xfrm>
        </p:spPr>
        <p:txBody>
          <a:bodyPr vert="horz" wrap="square" lIns="0" tIns="0" rIns="0" bIns="0" rtlCol="0" anchor="t">
            <a:spAutoFit/>
          </a:bodyPr>
          <a:lstStyle>
            <a:lvl1pPr>
              <a:defRPr lang="en-GB" sz="4000" cap="none" spc="0" dirty="0">
                <a:solidFill>
                  <a:schemeClr val="bg1"/>
                </a:solidFill>
                <a:latin typeface="Arial Black" panose="020B0A04020102020204" pitchFamily="34" charset="0"/>
              </a:defRPr>
            </a:lvl1pPr>
          </a:lstStyle>
          <a:p>
            <a:pPr lvl="0"/>
            <a:r>
              <a:rPr lang="en-GB"/>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3241641"/>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pic>
        <p:nvPicPr>
          <p:cNvPr id="16" name="Picture 15">
            <a:extLst>
              <a:ext uri="{FF2B5EF4-FFF2-40B4-BE49-F238E27FC236}">
                <a16:creationId xmlns:a16="http://schemas.microsoft.com/office/drawing/2014/main" id="{1A240452-EAA9-428C-8501-9896B6500935}"/>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7182856" y="6003019"/>
            <a:ext cx="1649489" cy="612569"/>
          </a:xfrm>
          <a:prstGeom prst="rect">
            <a:avLst/>
          </a:prstGeom>
        </p:spPr>
      </p:pic>
      <p:sp>
        <p:nvSpPr>
          <p:cNvPr id="18" name="organisation_info">
            <a:extLst>
              <a:ext uri="{FF2B5EF4-FFF2-40B4-BE49-F238E27FC236}">
                <a16:creationId xmlns:a16="http://schemas.microsoft.com/office/drawing/2014/main" id="{262D7776-E672-4066-A210-38979CA88CC8}"/>
              </a:ext>
            </a:extLst>
          </p:cNvPr>
          <p:cNvSpPr txBox="1">
            <a:spLocks/>
          </p:cNvSpPr>
          <p:nvPr userDrawn="1"/>
        </p:nvSpPr>
        <p:spPr>
          <a:xfrm>
            <a:off x="741600" y="6551318"/>
            <a:ext cx="390170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RXW | The Shrewsbury And Telford Hospital NHS Trust</a:t>
            </a:r>
            <a:endParaRPr lang="en-US" sz="800" dirty="0">
              <a:solidFill>
                <a:schemeClr val="bg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CF62EF3-02F5-F429-8769-3A94D95B150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87435" y="6075926"/>
            <a:ext cx="1048505" cy="466754"/>
          </a:xfrm>
          <a:prstGeom prst="rect">
            <a:avLst/>
          </a:prstGeom>
        </p:spPr>
      </p:pic>
      <p:pic>
        <p:nvPicPr>
          <p:cNvPr id="4" name="Picture 2">
            <a:extLst>
              <a:ext uri="{FF2B5EF4-FFF2-40B4-BE49-F238E27FC236}">
                <a16:creationId xmlns:a16="http://schemas.microsoft.com/office/drawing/2014/main" id="{F6ED1133-44AC-5375-E0E2-161C74223935}"/>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0698476" y="6050918"/>
            <a:ext cx="1114046" cy="450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95075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18" name="Forme libre : forme 12">
            <a:extLst>
              <a:ext uri="{FF2B5EF4-FFF2-40B4-BE49-F238E27FC236}">
                <a16:creationId xmlns:a16="http://schemas.microsoft.com/office/drawing/2014/main" id="{9E952C53-13A6-4AB1-866F-EB273FD081C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9" name="Forme libre : forme 13">
            <a:extLst>
              <a:ext uri="{FF2B5EF4-FFF2-40B4-BE49-F238E27FC236}">
                <a16:creationId xmlns:a16="http://schemas.microsoft.com/office/drawing/2014/main" id="{3A8911C0-D805-4C22-AF59-2FB5EBE78985}"/>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Slide Number Placeholder 15">
            <a:extLst>
              <a:ext uri="{FF2B5EF4-FFF2-40B4-BE49-F238E27FC236}">
                <a16:creationId xmlns:a16="http://schemas.microsoft.com/office/drawing/2014/main" id="{41DA98AF-A716-4D18-9BE7-89CF658F65DF}"/>
              </a:ext>
            </a:extLst>
          </p:cNvPr>
          <p:cNvSpPr>
            <a:spLocks noGrp="1"/>
          </p:cNvSpPr>
          <p:nvPr userDrawn="1">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4" name="Group 3">
            <a:extLst>
              <a:ext uri="{FF2B5EF4-FFF2-40B4-BE49-F238E27FC236}">
                <a16:creationId xmlns:a16="http://schemas.microsoft.com/office/drawing/2014/main" id="{A7126A66-22D0-4E41-B222-C2DA9B86E462}"/>
              </a:ext>
            </a:extLst>
          </p:cNvPr>
          <p:cNvGrpSpPr/>
          <p:nvPr userDrawn="1"/>
        </p:nvGrpSpPr>
        <p:grpSpPr>
          <a:xfrm>
            <a:off x="9307993" y="68610"/>
            <a:ext cx="2701908" cy="293617"/>
            <a:chOff x="9307993" y="55358"/>
            <a:chExt cx="2701908" cy="293617"/>
          </a:xfrm>
        </p:grpSpPr>
        <p:pic>
          <p:nvPicPr>
            <p:cNvPr id="15" name="Picture 14">
              <a:extLst>
                <a:ext uri="{FF2B5EF4-FFF2-40B4-BE49-F238E27FC236}">
                  <a16:creationId xmlns:a16="http://schemas.microsoft.com/office/drawing/2014/main" id="{12EE341D-9272-4E02-86B8-633A98E2D58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307993" y="75882"/>
              <a:ext cx="860982" cy="273093"/>
            </a:xfrm>
            <a:prstGeom prst="rect">
              <a:avLst/>
            </a:prstGeom>
          </p:spPr>
        </p:pic>
        <p:pic>
          <p:nvPicPr>
            <p:cNvPr id="10" name="Picture 3" descr="NHS 10mm - RGB Blue">
              <a:extLst>
                <a:ext uri="{FF2B5EF4-FFF2-40B4-BE49-F238E27FC236}">
                  <a16:creationId xmlns:a16="http://schemas.microsoft.com/office/drawing/2014/main" id="{0C5FB3B1-11C3-4F9C-893A-C868A411FA8D}"/>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11333256"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Picture 1">
            <a:extLst>
              <a:ext uri="{FF2B5EF4-FFF2-40B4-BE49-F238E27FC236}">
                <a16:creationId xmlns:a16="http://schemas.microsoft.com/office/drawing/2014/main" id="{4739C28A-9A66-1A1E-AEFE-35EA8710491A}"/>
              </a:ext>
            </a:extLst>
          </p:cNvPr>
          <p:cNvPicPr>
            <a:picLocks noChangeAspect="1"/>
          </p:cNvPicPr>
          <p:nvPr userDrawn="1"/>
        </p:nvPicPr>
        <p:blipFill>
          <a:blip r:embed="rId4"/>
          <a:stretch>
            <a:fillRect/>
          </a:stretch>
        </p:blipFill>
        <p:spPr>
          <a:xfrm>
            <a:off x="10346378" y="17548"/>
            <a:ext cx="773524" cy="344679"/>
          </a:xfrm>
          <a:prstGeom prst="rect">
            <a:avLst/>
          </a:prstGeom>
        </p:spPr>
      </p:pic>
    </p:spTree>
    <p:extLst>
      <p:ext uri="{BB962C8B-B14F-4D97-AF65-F5344CB8AC3E}">
        <p14:creationId xmlns:p14="http://schemas.microsoft.com/office/powerpoint/2010/main" val="35708869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ackgroun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96341"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2"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8" name="Title 1">
            <a:extLst>
              <a:ext uri="{FF2B5EF4-FFF2-40B4-BE49-F238E27FC236}">
                <a16:creationId xmlns:a16="http://schemas.microsoft.com/office/drawing/2014/main" id="{A20BCD7C-18DA-47D8-AEA5-5280CBDE34C8}"/>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2" name="Slide Number Placeholder 15">
            <a:extLst>
              <a:ext uri="{FF2B5EF4-FFF2-40B4-BE49-F238E27FC236}">
                <a16:creationId xmlns:a16="http://schemas.microsoft.com/office/drawing/2014/main" id="{8854F576-0F28-4A1B-B9B1-875AEAD92A2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3" action="ppaction://hlinksldjump" tooltip="Background and methodology"/>
            <a:extLst>
              <a:ext uri="{FF2B5EF4-FFF2-40B4-BE49-F238E27FC236}">
                <a16:creationId xmlns:a16="http://schemas.microsoft.com/office/drawing/2014/main" id="{0BFBFDC8-33A8-434D-898D-D5A91D85CA1C}"/>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20" name="Rectangle 19">
            <a:hlinkClick r:id="rId4" action="ppaction://hlinksldjump" tooltip="Headline results"/>
            <a:extLst>
              <a:ext uri="{FF2B5EF4-FFF2-40B4-BE49-F238E27FC236}">
                <a16:creationId xmlns:a16="http://schemas.microsoft.com/office/drawing/2014/main" id="{009DCDFA-BF29-4702-A523-6115F20A334A}"/>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Benchmarking"/>
            <a:extLst>
              <a:ext uri="{FF2B5EF4-FFF2-40B4-BE49-F238E27FC236}">
                <a16:creationId xmlns:a16="http://schemas.microsoft.com/office/drawing/2014/main" id="{778A1576-9C7B-4F8A-82EA-F56A4298F37B}"/>
              </a:ext>
            </a:extLst>
          </p:cNvPr>
          <p:cNvSpPr/>
          <p:nvPr userDrawn="1"/>
        </p:nvSpPr>
        <p:spPr>
          <a:xfrm>
            <a:off x="3531867"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grpSp>
        <p:nvGrpSpPr>
          <p:cNvPr id="30" name="Group 29">
            <a:extLst>
              <a:ext uri="{FF2B5EF4-FFF2-40B4-BE49-F238E27FC236}">
                <a16:creationId xmlns:a16="http://schemas.microsoft.com/office/drawing/2014/main" id="{66C64D38-0D18-4F7E-92C8-63236F36205F}"/>
              </a:ext>
            </a:extLst>
          </p:cNvPr>
          <p:cNvGrpSpPr/>
          <p:nvPr userDrawn="1"/>
        </p:nvGrpSpPr>
        <p:grpSpPr>
          <a:xfrm>
            <a:off x="9547641" y="68610"/>
            <a:ext cx="2569088" cy="310658"/>
            <a:chOff x="9547641" y="55358"/>
            <a:chExt cx="2569088" cy="310658"/>
          </a:xfrm>
        </p:grpSpPr>
        <p:pic>
          <p:nvPicPr>
            <p:cNvPr id="31" name="Picture 30">
              <a:extLst>
                <a:ext uri="{FF2B5EF4-FFF2-40B4-BE49-F238E27FC236}">
                  <a16:creationId xmlns:a16="http://schemas.microsoft.com/office/drawing/2014/main" id="{810C161C-D80B-46FF-86CB-32B6AAC8393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32" name="Picture 3" descr="NHS 10mm - RGB Blue">
              <a:extLst>
                <a:ext uri="{FF2B5EF4-FFF2-40B4-BE49-F238E27FC236}">
                  <a16:creationId xmlns:a16="http://schemas.microsoft.com/office/drawing/2014/main" id="{5BFCA0B4-1471-41B4-8754-9EDDB673D48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8" name="TextBox 37">
            <a:hlinkClick r:id="rId8" action="ppaction://hlinksldjump"/>
            <a:extLst>
              <a:ext uri="{FF2B5EF4-FFF2-40B4-BE49-F238E27FC236}">
                <a16:creationId xmlns:a16="http://schemas.microsoft.com/office/drawing/2014/main" id="{6407BA12-6A09-40A4-BD61-7EDC2C66925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3" name="TextBox 12">
            <a:hlinkClick r:id="rId9" action="ppaction://hlinksldjump"/>
            <a:extLst>
              <a:ext uri="{FF2B5EF4-FFF2-40B4-BE49-F238E27FC236}">
                <a16:creationId xmlns:a16="http://schemas.microsoft.com/office/drawing/2014/main" id="{43F22EEA-3698-4E33-99CC-59F7BA5AF50D}"/>
              </a:ext>
            </a:extLst>
          </p:cNvPr>
          <p:cNvSpPr txBox="1"/>
          <p:nvPr userDrawn="1"/>
        </p:nvSpPr>
        <p:spPr>
          <a:xfrm>
            <a:off x="6514230" y="-849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pic>
        <p:nvPicPr>
          <p:cNvPr id="2" name="Picture 1">
            <a:extLst>
              <a:ext uri="{FF2B5EF4-FFF2-40B4-BE49-F238E27FC236}">
                <a16:creationId xmlns:a16="http://schemas.microsoft.com/office/drawing/2014/main" id="{0AD6E4D1-71BB-43C0-A692-CA40303D60B0}"/>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583950333"/>
      </p:ext>
    </p:extLst>
  </p:cSld>
  <p:clrMapOvr>
    <a:masterClrMapping/>
  </p:clrMapOvr>
  <p:extLst>
    <p:ext uri="{DCECCB84-F9BA-43D5-87BE-67443E8EF086}">
      <p15:sldGuideLst xmlns:p15="http://schemas.microsoft.com/office/powerpoint/2012/main">
        <p15:guide id="1" orient="horz" pos="663" userDrawn="1">
          <p15:clr>
            <a:srgbClr val="FBAE40"/>
          </p15:clr>
        </p15:guide>
        <p15:guide id="2" pos="32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line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A310901A-3F54-4A50-906E-9B8AFC95301C}"/>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87721DF9-ECED-4548-80EC-19CB9F7D8637}"/>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54C7BFD9-1E49-4208-AAD0-23051B07271E}"/>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5E1C8D3C-D1E1-4D6D-8C6C-A348BFCDE289}"/>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F505B4D1-194A-4B3E-87EF-CE3910404302}"/>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0A6F6562-BDBE-42D7-9D99-E4612D2BDD96}"/>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5DB5656F-7E08-402B-9F6A-FD02116A232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5" name="Group 4">
            <a:extLst>
              <a:ext uri="{FF2B5EF4-FFF2-40B4-BE49-F238E27FC236}">
                <a16:creationId xmlns:a16="http://schemas.microsoft.com/office/drawing/2014/main" id="{E275F06D-9173-C587-6D15-85FE50817EF9}"/>
              </a:ext>
            </a:extLst>
          </p:cNvPr>
          <p:cNvGrpSpPr/>
          <p:nvPr userDrawn="1"/>
        </p:nvGrpSpPr>
        <p:grpSpPr>
          <a:xfrm>
            <a:off x="9547641" y="68610"/>
            <a:ext cx="2569088" cy="310658"/>
            <a:chOff x="9547641" y="55358"/>
            <a:chExt cx="2569088" cy="310658"/>
          </a:xfrm>
        </p:grpSpPr>
        <p:pic>
          <p:nvPicPr>
            <p:cNvPr id="6" name="Picture 5">
              <a:extLst>
                <a:ext uri="{FF2B5EF4-FFF2-40B4-BE49-F238E27FC236}">
                  <a16:creationId xmlns:a16="http://schemas.microsoft.com/office/drawing/2014/main" id="{07BA0085-5336-28F8-2B9B-999B65FD550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14" name="Picture 3" descr="NHS 10mm - RGB Blue">
              <a:extLst>
                <a:ext uri="{FF2B5EF4-FFF2-40B4-BE49-F238E27FC236}">
                  <a16:creationId xmlns:a16="http://schemas.microsoft.com/office/drawing/2014/main" id="{FFABCFE5-4637-00E9-1342-A7E95B9F4674}"/>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124472DB-7764-962C-8297-F962BCC9240E}"/>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149255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enchmarking">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45B167A0-E782-4F49-9E1F-A7C34722CFF5}"/>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algn="ctr">
              <a:defRPr sz="900" b="1">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334A475E-D4F4-4E78-8761-4779D313DF8A}"/>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B34F11A-641C-42CB-9FB8-2A8F4656EA4B}"/>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1159F673-79BE-4279-9925-BBE33E1B4D30}"/>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2A2F1AE8-B5E4-4194-942D-74694762831C}"/>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4F1A16D2-D80C-41CF-AAB4-F6BE83415E9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33B97300-BF75-4ACF-A7B3-8FF4344CDD48}"/>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8AC3C3A4-BFB6-999C-2189-1C8C2C833191}"/>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9DE8015-7B51-C260-3476-37A8466C94C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41123E8D-559B-56D9-AB12-5D4164C59683}"/>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8FAB0436-40B4-3000-618F-FDF8E4969EB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69167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ust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94D7DC9-DF7F-4A88-A443-323196247180}"/>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9235E673-F3BB-40D5-AC9F-F41468BFB39D}"/>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097932C5-3D23-4B69-ABBE-4E4F10CA679D}"/>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8B10F561-397F-4533-8021-76C2C1C4670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FC647D17-02B8-48E6-9DA7-39EEBF1A9827}"/>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5DC27952-DDB0-4423-DE47-408DE8996543}"/>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0D57C9EF-CE73-DE26-76C8-978A4035B2BD}"/>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66198E2E-8B6A-E81B-22E1-CADA40BFC8BF}"/>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31F2CD2-B209-AD82-CBC5-8C62655CEEC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375159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ends over time">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345CA23-1879-42E2-9FD1-5D8B620C4F0F}"/>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3" name="TextBox 12">
            <a:hlinkClick r:id="rId3" action="ppaction://hlinksldjump"/>
            <a:extLst>
              <a:ext uri="{FF2B5EF4-FFF2-40B4-BE49-F238E27FC236}">
                <a16:creationId xmlns:a16="http://schemas.microsoft.com/office/drawing/2014/main" id="{43F22EEA-3698-4E33-99CC-59F7BA5AF50D}"/>
              </a:ext>
            </a:extLst>
          </p:cNvPr>
          <p:cNvSpPr txBox="1"/>
          <p:nvPr userDrawn="1"/>
        </p:nvSpPr>
        <p:spPr>
          <a:xfrm>
            <a:off x="6486165" y="10712"/>
            <a:ext cx="1501982"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Change over time</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dirty="0"/>
              <a:t> </a:t>
            </a:r>
          </a:p>
        </p:txBody>
      </p:sp>
      <p:sp>
        <p:nvSpPr>
          <p:cNvPr id="19" name="Rectangle 18">
            <a:hlinkClick r:id="rId4"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6" action="ppaction://hlinksldjump" tooltip="Benchmarking"/>
            <a:extLst>
              <a:ext uri="{FF2B5EF4-FFF2-40B4-BE49-F238E27FC236}">
                <a16:creationId xmlns:a16="http://schemas.microsoft.com/office/drawing/2014/main" id="{B94EF32A-4F14-4EDA-B559-CAC8FDD3F703}"/>
              </a:ext>
            </a:extLst>
          </p:cNvPr>
          <p:cNvSpPr/>
          <p:nvPr userDrawn="1"/>
        </p:nvSpPr>
        <p:spPr>
          <a:xfrm>
            <a:off x="3531866"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D6451628-94CF-624B-27B7-D02C44C6761B}"/>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907CD7EB-73B1-0A19-F4D4-314D0CB5396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E07B6CDC-0395-C526-77A3-D7E8AF2848E2}"/>
                </a:ext>
              </a:extLst>
            </p:cNvPr>
            <p:cNvPicPr>
              <a:picLocks noChangeAspect="1" noChangeArrowheads="1"/>
            </p:cNvPicPr>
            <p:nvPr userDrawn="1"/>
          </p:nvPicPr>
          <p:blipFill>
            <a:blip r:embed="rId8"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16FBAEB-7CA9-F384-A8AF-4AD7B36986EB}"/>
              </a:ext>
            </a:extLst>
          </p:cNvPr>
          <p:cNvPicPr>
            <a:picLocks noChangeAspect="1"/>
          </p:cNvPicPr>
          <p:nvPr userDrawn="1"/>
        </p:nvPicPr>
        <p:blipFill>
          <a:blip r:embed="rId9"/>
          <a:stretch>
            <a:fillRect/>
          </a:stretch>
        </p:blipFill>
        <p:spPr>
          <a:xfrm>
            <a:off x="10537591" y="36790"/>
            <a:ext cx="773524" cy="344679"/>
          </a:xfrm>
          <a:prstGeom prst="rect">
            <a:avLst/>
          </a:prstGeom>
        </p:spPr>
      </p:pic>
      <p:sp>
        <p:nvSpPr>
          <p:cNvPr id="6" name="TextBox 5">
            <a:hlinkClick r:id="rId10" action="ppaction://hlinksldjump"/>
            <a:extLst>
              <a:ext uri="{FF2B5EF4-FFF2-40B4-BE49-F238E27FC236}">
                <a16:creationId xmlns:a16="http://schemas.microsoft.com/office/drawing/2014/main" id="{17A5F254-1256-5913-7FA4-DEA13D788839}"/>
              </a:ext>
            </a:extLst>
          </p:cNvPr>
          <p:cNvSpPr txBox="1"/>
          <p:nvPr userDrawn="1"/>
        </p:nvSpPr>
        <p:spPr>
          <a:xfrm>
            <a:off x="5018100" y="825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Tree>
    <p:extLst>
      <p:ext uri="{BB962C8B-B14F-4D97-AF65-F5344CB8AC3E}">
        <p14:creationId xmlns:p14="http://schemas.microsoft.com/office/powerpoint/2010/main" val="1848784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Appendix">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756382"/>
          </a:solid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a:t>Click to edit Master title style</a:t>
            </a:r>
            <a:endParaRPr lang="en-GB" dirty="0"/>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2"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3"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4" action="ppaction://hlinksldjump" tooltip="Benchmarking"/>
            <a:extLst>
              <a:ext uri="{FF2B5EF4-FFF2-40B4-BE49-F238E27FC236}">
                <a16:creationId xmlns:a16="http://schemas.microsoft.com/office/drawing/2014/main" id="{B94EF32A-4F14-4EDA-B559-CAC8FDD3F703}"/>
              </a:ext>
            </a:extLst>
          </p:cNvPr>
          <p:cNvSpPr/>
          <p:nvPr userDrawn="1"/>
        </p:nvSpPr>
        <p:spPr>
          <a:xfrm>
            <a:off x="3547379" y="-6600"/>
            <a:ext cx="141248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200"/>
          </a:p>
        </p:txBody>
      </p:sp>
      <p:sp>
        <p:nvSpPr>
          <p:cNvPr id="34" name="TextBox 33">
            <a:hlinkClick r:id="rId5"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solidFill>
            <a:srgbClr val="6D276A"/>
          </a:solid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C04A1E6B-91EC-270C-3504-D842F13476B9}"/>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0EFDDC9-985C-85CA-00ED-8CB739E71E8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A247AB5F-23D2-E91A-5984-F35EF298ECB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A043A2F3-E2C5-AFCB-8103-AE26F3E3B131}"/>
              </a:ext>
            </a:extLst>
          </p:cNvPr>
          <p:cNvPicPr>
            <a:picLocks noChangeAspect="1"/>
          </p:cNvPicPr>
          <p:nvPr userDrawn="1"/>
        </p:nvPicPr>
        <p:blipFill>
          <a:blip r:embed="rId8"/>
          <a:stretch>
            <a:fillRect/>
          </a:stretch>
        </p:blipFill>
        <p:spPr>
          <a:xfrm>
            <a:off x="10537591" y="36790"/>
            <a:ext cx="773524" cy="344679"/>
          </a:xfrm>
          <a:prstGeom prst="rect">
            <a:avLst/>
          </a:prstGeom>
        </p:spPr>
      </p:pic>
      <p:sp>
        <p:nvSpPr>
          <p:cNvPr id="6" name="TextBox 5">
            <a:hlinkClick r:id="rId9" action="ppaction://hlinksldjump"/>
            <a:extLst>
              <a:ext uri="{FF2B5EF4-FFF2-40B4-BE49-F238E27FC236}">
                <a16:creationId xmlns:a16="http://schemas.microsoft.com/office/drawing/2014/main" id="{42EA23C0-9EC1-1467-F338-63C7F4E0AFF4}"/>
              </a:ext>
            </a:extLst>
          </p:cNvPr>
          <p:cNvSpPr txBox="1"/>
          <p:nvPr userDrawn="1"/>
        </p:nvSpPr>
        <p:spPr>
          <a:xfrm>
            <a:off x="5056480" y="-128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2" name="TextBox 11">
            <a:hlinkClick r:id="rId10" action="ppaction://hlinksldjump"/>
            <a:extLst>
              <a:ext uri="{FF2B5EF4-FFF2-40B4-BE49-F238E27FC236}">
                <a16:creationId xmlns:a16="http://schemas.microsoft.com/office/drawing/2014/main" id="{40BA1032-E7EE-D27C-BE67-C9887F187664}"/>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Tree>
    <p:extLst>
      <p:ext uri="{BB962C8B-B14F-4D97-AF65-F5344CB8AC3E}">
        <p14:creationId xmlns:p14="http://schemas.microsoft.com/office/powerpoint/2010/main" val="324375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Diagram (long) x 1 box">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5634C67-6B7A-4CE8-8808-F68C16684C68}"/>
              </a:ext>
            </a:extLst>
          </p:cNvPr>
          <p:cNvSpPr/>
          <p:nvPr userDrawn="1"/>
        </p:nvSpPr>
        <p:spPr>
          <a:xfrm>
            <a:off x="-1136" y="5906979"/>
            <a:ext cx="12193135" cy="95102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pic>
        <p:nvPicPr>
          <p:cNvPr id="10" name="Picture 9">
            <a:extLst>
              <a:ext uri="{FF2B5EF4-FFF2-40B4-BE49-F238E27FC236}">
                <a16:creationId xmlns:a16="http://schemas.microsoft.com/office/drawing/2014/main" id="{9320CAEE-B5B1-47DD-8D39-27F174AC0EA4}"/>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279645"/>
            <a:ext cx="1800403" cy="588148"/>
          </a:xfrm>
          <a:prstGeom prst="rect">
            <a:avLst/>
          </a:prstGeom>
        </p:spPr>
      </p:pic>
      <p:pic>
        <p:nvPicPr>
          <p:cNvPr id="15" name="Picture 3" descr="NHS 10mm - RGB Blue">
            <a:extLst>
              <a:ext uri="{FF2B5EF4-FFF2-40B4-BE49-F238E27FC236}">
                <a16:creationId xmlns:a16="http://schemas.microsoft.com/office/drawing/2014/main" id="{69F5E781-99C4-4D0C-ABFE-5DD76B17667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3823" y="266693"/>
            <a:ext cx="1159567"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lide Number Placeholder 15">
            <a:extLst>
              <a:ext uri="{FF2B5EF4-FFF2-40B4-BE49-F238E27FC236}">
                <a16:creationId xmlns:a16="http://schemas.microsoft.com/office/drawing/2014/main" id="{AA25B19C-96F7-4DFB-94E8-FD2F04420B38}"/>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7" name="organisation_info">
            <a:extLst>
              <a:ext uri="{FF2B5EF4-FFF2-40B4-BE49-F238E27FC236}">
                <a16:creationId xmlns:a16="http://schemas.microsoft.com/office/drawing/2014/main" id="{6F091BAF-E9B6-458B-8B30-6AE60E0C7A17}"/>
              </a:ext>
            </a:extLst>
          </p:cNvPr>
          <p:cNvSpPr txBox="1">
            <a:spLocks/>
          </p:cNvSpPr>
          <p:nvPr userDrawn="1"/>
        </p:nvSpPr>
        <p:spPr>
          <a:xfrm>
            <a:off x="741600" y="6551318"/>
            <a:ext cx="390170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RXW | The Shrewsbury And Telford Hospital NHS Trust</a:t>
            </a:r>
            <a:endParaRPr lang="en-US" sz="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7230697"/>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hange over tim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8771382"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30" name="Group 29">
            <a:extLst>
              <a:ext uri="{FF2B5EF4-FFF2-40B4-BE49-F238E27FC236}">
                <a16:creationId xmlns:a16="http://schemas.microsoft.com/office/drawing/2014/main" id="{979538B8-5305-471D-BCA6-28061BEC12CB}"/>
              </a:ext>
            </a:extLst>
          </p:cNvPr>
          <p:cNvGrpSpPr/>
          <p:nvPr userDrawn="1"/>
        </p:nvGrpSpPr>
        <p:grpSpPr>
          <a:xfrm>
            <a:off x="8902714" y="60079"/>
            <a:ext cx="3107187" cy="298411"/>
            <a:chOff x="8902714" y="60079"/>
            <a:chExt cx="3107187" cy="298411"/>
          </a:xfrm>
        </p:grpSpPr>
        <p:pic>
          <p:nvPicPr>
            <p:cNvPr id="31" name="Picture 30">
              <a:extLst>
                <a:ext uri="{FF2B5EF4-FFF2-40B4-BE49-F238E27FC236}">
                  <a16:creationId xmlns:a16="http://schemas.microsoft.com/office/drawing/2014/main" id="{C29FFD17-9D9D-40F2-8CBC-FA03B27CD8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02714" y="85397"/>
              <a:ext cx="860982" cy="273093"/>
            </a:xfrm>
            <a:prstGeom prst="rect">
              <a:avLst/>
            </a:prstGeom>
          </p:spPr>
        </p:pic>
        <p:pic>
          <p:nvPicPr>
            <p:cNvPr id="32" name="Picture 3" descr="NHS 10mm - RGB Blue">
              <a:extLst>
                <a:ext uri="{FF2B5EF4-FFF2-40B4-BE49-F238E27FC236}">
                  <a16:creationId xmlns:a16="http://schemas.microsoft.com/office/drawing/2014/main" id="{4D853D39-A296-43CB-B926-EDDF3C32FAE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33256" y="60079"/>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 name="Picture 32">
            <a:extLst>
              <a:ext uri="{FF2B5EF4-FFF2-40B4-BE49-F238E27FC236}">
                <a16:creationId xmlns:a16="http://schemas.microsoft.com/office/drawing/2014/main" id="{C659D7A6-54AF-4ECE-850C-98EBD8FFBA27}"/>
              </a:ext>
            </a:extLst>
          </p:cNvPr>
          <p:cNvPicPr>
            <a:picLocks noChangeAspect="1"/>
          </p:cNvPicPr>
          <p:nvPr userDrawn="1"/>
        </p:nvPicPr>
        <p:blipFill>
          <a:blip r:embed="rId4"/>
          <a:stretch>
            <a:fillRect/>
          </a:stretch>
        </p:blipFill>
        <p:spPr>
          <a:xfrm>
            <a:off x="10161714" y="24285"/>
            <a:ext cx="773524" cy="344679"/>
          </a:xfrm>
          <a:prstGeom prst="rect">
            <a:avLst/>
          </a:prstGeom>
        </p:spPr>
      </p:pic>
      <p:sp>
        <p:nvSpPr>
          <p:cNvPr id="2" name="TextBox 1">
            <a:hlinkClick r:id="rId5" action="ppaction://hlinksldjump"/>
            <a:extLst>
              <a:ext uri="{FF2B5EF4-FFF2-40B4-BE49-F238E27FC236}">
                <a16:creationId xmlns:a16="http://schemas.microsoft.com/office/drawing/2014/main" id="{F9D7E9C1-E39D-C968-7723-DAAEC13F7E7A}"/>
              </a:ext>
            </a:extLst>
          </p:cNvPr>
          <p:cNvSpPr txBox="1"/>
          <p:nvPr userDrawn="1"/>
        </p:nvSpPr>
        <p:spPr>
          <a:xfrm>
            <a:off x="156475" y="7880"/>
            <a:ext cx="1407600" cy="424800"/>
          </a:xfrm>
          <a:prstGeom prst="rect">
            <a:avLst/>
          </a:prstGeom>
          <a:noFill/>
          <a:ln>
            <a:solidFill>
              <a:schemeClr val="bg1"/>
            </a:solidFill>
          </a:ln>
        </p:spPr>
        <p:txBody>
          <a:bodyPr wrap="square" rtlCol="0" anchor="ctr" anchorCtr="0">
            <a:noAutofit/>
          </a:bodyPr>
          <a:lstStyle/>
          <a:p>
            <a:pPr algn="ctr"/>
            <a:r>
              <a:rPr lang="en-GB" sz="1200" b="0">
                <a:solidFill>
                  <a:schemeClr val="bg1"/>
                </a:solidFill>
                <a:latin typeface="Arial" panose="020B0604020202020204" pitchFamily="34" charset="0"/>
                <a:cs typeface="Arial" panose="020B0604020202020204" pitchFamily="34" charset="0"/>
              </a:rPr>
              <a:t>Background and methodology</a:t>
            </a:r>
          </a:p>
        </p:txBody>
      </p:sp>
      <p:sp>
        <p:nvSpPr>
          <p:cNvPr id="3" name="TextBox 2">
            <a:hlinkClick r:id="rId6" action="ppaction://hlinksldjump"/>
            <a:extLst>
              <a:ext uri="{FF2B5EF4-FFF2-40B4-BE49-F238E27FC236}">
                <a16:creationId xmlns:a16="http://schemas.microsoft.com/office/drawing/2014/main" id="{8A3EEBFC-1A52-5927-3CBF-CAFE8D83145E}"/>
              </a:ext>
            </a:extLst>
          </p:cNvPr>
          <p:cNvSpPr txBox="1"/>
          <p:nvPr userDrawn="1"/>
        </p:nvSpPr>
        <p:spPr>
          <a:xfrm>
            <a:off x="1587680" y="-1504"/>
            <a:ext cx="1407600" cy="4248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4" name="TextBox 3">
            <a:hlinkClick r:id="rId7" action="ppaction://hlinksldjump"/>
            <a:extLst>
              <a:ext uri="{FF2B5EF4-FFF2-40B4-BE49-F238E27FC236}">
                <a16:creationId xmlns:a16="http://schemas.microsoft.com/office/drawing/2014/main" id="{94417F07-FC25-1780-BDBF-2E0D295BA456}"/>
              </a:ext>
            </a:extLst>
          </p:cNvPr>
          <p:cNvSpPr txBox="1"/>
          <p:nvPr userDrawn="1"/>
        </p:nvSpPr>
        <p:spPr>
          <a:xfrm>
            <a:off x="3029349" y="7880"/>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5" name="TextBox 4">
            <a:hlinkClick r:id="rId8" action="ppaction://hlinksldjump"/>
            <a:extLst>
              <a:ext uri="{FF2B5EF4-FFF2-40B4-BE49-F238E27FC236}">
                <a16:creationId xmlns:a16="http://schemas.microsoft.com/office/drawing/2014/main" id="{876D6199-6821-AD56-4B4A-3BEE0DEC8732}"/>
              </a:ext>
            </a:extLst>
          </p:cNvPr>
          <p:cNvSpPr txBox="1"/>
          <p:nvPr userDrawn="1"/>
        </p:nvSpPr>
        <p:spPr>
          <a:xfrm>
            <a:off x="4471018" y="-1504"/>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6" name="TextBox 5">
            <a:hlinkClick r:id="rId9" action="ppaction://hlinksldjump"/>
            <a:extLst>
              <a:ext uri="{FF2B5EF4-FFF2-40B4-BE49-F238E27FC236}">
                <a16:creationId xmlns:a16="http://schemas.microsoft.com/office/drawing/2014/main" id="{1087AC65-32F9-077A-DB81-47AE420A6055}"/>
              </a:ext>
            </a:extLst>
          </p:cNvPr>
          <p:cNvSpPr txBox="1"/>
          <p:nvPr userDrawn="1"/>
        </p:nvSpPr>
        <p:spPr>
          <a:xfrm>
            <a:off x="7312500" y="5554"/>
            <a:ext cx="1407600" cy="4248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4" name="TextBox 13">
            <a:hlinkClick r:id="rId10" action="ppaction://hlinksldjump"/>
            <a:extLst>
              <a:ext uri="{FF2B5EF4-FFF2-40B4-BE49-F238E27FC236}">
                <a16:creationId xmlns:a16="http://schemas.microsoft.com/office/drawing/2014/main" id="{D49524EF-A597-F605-C1D8-95C285691DDA}"/>
              </a:ext>
            </a:extLst>
          </p:cNvPr>
          <p:cNvSpPr txBox="1"/>
          <p:nvPr userDrawn="1"/>
        </p:nvSpPr>
        <p:spPr>
          <a:xfrm>
            <a:off x="5891758" y="7880"/>
            <a:ext cx="1462597" cy="424800"/>
          </a:xfrm>
          <a:prstGeom prst="rect">
            <a:avLst/>
          </a:prstGeom>
          <a:solidFill>
            <a:srgbClr val="6D276A"/>
          </a:solidFill>
          <a:ln>
            <a:solidFill>
              <a:schemeClr val="bg1"/>
            </a:solidFill>
          </a:ln>
        </p:spPr>
        <p:txBody>
          <a:bodyPr wrap="square" rtlCol="0" anchor="ctr" anchorCtr="0">
            <a:noAutofit/>
          </a:bodyPr>
          <a:lstStyle/>
          <a:p>
            <a:pPr algn="ctr"/>
            <a:r>
              <a:rPr lang="en-US" sz="1200" b="1" dirty="0">
                <a:solidFill>
                  <a:schemeClr val="bg1"/>
                </a:solidFill>
                <a:latin typeface="Arial" panose="020B0604020202020204" pitchFamily="34" charset="0"/>
                <a:cs typeface="Arial" panose="020B0604020202020204" pitchFamily="34" charset="0"/>
              </a:rPr>
              <a:t>C</a:t>
            </a:r>
            <a:r>
              <a:rPr lang="en-GB" sz="1200" b="1" dirty="0">
                <a:solidFill>
                  <a:schemeClr val="bg1"/>
                </a:solidFill>
                <a:latin typeface="Arial" panose="020B0604020202020204" pitchFamily="34" charset="0"/>
                <a:cs typeface="Arial" panose="020B0604020202020204" pitchFamily="34" charset="0"/>
              </a:rPr>
              <a:t>hange over time</a:t>
            </a:r>
          </a:p>
        </p:txBody>
      </p:sp>
    </p:spTree>
    <p:extLst>
      <p:ext uri="{BB962C8B-B14F-4D97-AF65-F5344CB8AC3E}">
        <p14:creationId xmlns:p14="http://schemas.microsoft.com/office/powerpoint/2010/main" val="3810152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9B9D17-925C-4E04-BD0C-ACF69D8BA2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41C294-D188-4593-9745-6CAAF92B0892}"/>
              </a:ext>
            </a:extLst>
          </p:cNvPr>
          <p:cNvSpPr>
            <a:spLocks noGrp="1"/>
          </p:cNvSpPr>
          <p:nvPr>
            <p:ph type="body" idx="1"/>
          </p:nvPr>
        </p:nvSpPr>
        <p:spPr>
          <a:xfrm>
            <a:off x="838200" y="1847850"/>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Slide Number Placeholder 15">
            <a:extLst>
              <a:ext uri="{FF2B5EF4-FFF2-40B4-BE49-F238E27FC236}">
                <a16:creationId xmlns:a16="http://schemas.microsoft.com/office/drawing/2014/main" id="{62D97E37-D3B0-436C-BD54-C977A3FAC80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0" name="organisation_info">
            <a:extLst>
              <a:ext uri="{FF2B5EF4-FFF2-40B4-BE49-F238E27FC236}">
                <a16:creationId xmlns:a16="http://schemas.microsoft.com/office/drawing/2014/main" id="{3780D6B6-FA2C-484D-92E8-7BCBE8A731B8}"/>
              </a:ext>
            </a:extLst>
          </p:cNvPr>
          <p:cNvSpPr txBox="1">
            <a:spLocks/>
          </p:cNvSpPr>
          <p:nvPr userDrawn="1"/>
        </p:nvSpPr>
        <p:spPr>
          <a:xfrm>
            <a:off x="741600" y="6551318"/>
            <a:ext cx="5578450"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tx1">
                    <a:lumMod val="75000"/>
                    <a:lumOff val="25000"/>
                  </a:schemeClr>
                </a:solidFill>
                <a:latin typeface="Arial" panose="020B0604020202020204" pitchFamily="34" charset="0"/>
                <a:cs typeface="Arial" panose="020B0604020202020204" pitchFamily="34" charset="0"/>
              </a:rPr>
              <a:t>Adult Inpatient Survey 2025 </a:t>
            </a:r>
            <a:r>
              <a:rPr lang="en-GB" sz="800">
                <a:solidFill>
                  <a:schemeClr val="tx1">
                    <a:lumMod val="75000"/>
                    <a:lumOff val="25000"/>
                  </a:schemeClr>
                </a:solidFill>
                <a:latin typeface="Arial" panose="020B0604020202020204" pitchFamily="34" charset="0"/>
                <a:cs typeface="Arial" panose="020B0604020202020204" pitchFamily="34" charset="0"/>
              </a:rPr>
              <a:t>| RXW | The Shrewsbury And Telford Hospital NHS Trust </a:t>
            </a:r>
            <a:endParaRPr lang="en-US" sz="8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8116284"/>
      </p:ext>
    </p:extLst>
  </p:cSld>
  <p:clrMap bg1="lt1" tx1="dk1" bg2="lt2" tx2="dk2" accent1="accent1" accent2="accent2" accent3="accent3" accent4="accent4" accent5="accent5" accent6="accent6" hlink="hlink" folHlink="folHlink"/>
  <p:sldLayoutIdLst>
    <p:sldLayoutId id="2147483769" r:id="rId1"/>
    <p:sldLayoutId id="2147483774" r:id="rId2"/>
    <p:sldLayoutId id="2147483649" r:id="rId3"/>
    <p:sldLayoutId id="2147483770" r:id="rId4"/>
    <p:sldLayoutId id="2147483771" r:id="rId5"/>
    <p:sldLayoutId id="2147483772" r:id="rId6"/>
    <p:sldLayoutId id="2147483773" r:id="rId7"/>
    <p:sldLayoutId id="2147483775" r:id="rId8"/>
    <p:sldLayoutId id="2147483768" r:id="rId9"/>
    <p:sldLayoutId id="2147483776"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3" Type="http://schemas.openxmlformats.org/officeDocument/2006/relationships/slide" Target="slide27.xml"/><Relationship Id="rId18" Type="http://schemas.openxmlformats.org/officeDocument/2006/relationships/slide" Target="slide43.xml"/><Relationship Id="rId26" Type="http://schemas.openxmlformats.org/officeDocument/2006/relationships/slide" Target="slide102.xml"/><Relationship Id="rId39" Type="http://schemas.openxmlformats.org/officeDocument/2006/relationships/slide" Target="slide6.xml"/><Relationship Id="rId21" Type="http://schemas.openxmlformats.org/officeDocument/2006/relationships/slide" Target="slide85.xml"/><Relationship Id="rId34" Type="http://schemas.openxmlformats.org/officeDocument/2006/relationships/slide" Target="slide73.xml"/><Relationship Id="rId42" Type="http://schemas.openxmlformats.org/officeDocument/2006/relationships/slide" Target="slide10.xml"/><Relationship Id="rId47" Type="http://schemas.openxmlformats.org/officeDocument/2006/relationships/slide" Target="slide55.xml"/><Relationship Id="rId50" Type="http://schemas.openxmlformats.org/officeDocument/2006/relationships/slide" Target="slide93.xml"/><Relationship Id="rId7" Type="http://schemas.openxmlformats.org/officeDocument/2006/relationships/slide" Target="slide103.xml"/><Relationship Id="rId2" Type="http://schemas.openxmlformats.org/officeDocument/2006/relationships/notesSlide" Target="../notesSlides/notesSlide2.xml"/><Relationship Id="rId16" Type="http://schemas.openxmlformats.org/officeDocument/2006/relationships/slide" Target="slide39.xml"/><Relationship Id="rId29" Type="http://schemas.openxmlformats.org/officeDocument/2006/relationships/slide" Target="slide51.xml"/><Relationship Id="rId11" Type="http://schemas.openxmlformats.org/officeDocument/2006/relationships/slide" Target="slide21.xml"/><Relationship Id="rId24" Type="http://schemas.openxmlformats.org/officeDocument/2006/relationships/slide" Target="slide94.xml"/><Relationship Id="rId32" Type="http://schemas.openxmlformats.org/officeDocument/2006/relationships/slide" Target="slide66.xml"/><Relationship Id="rId37" Type="http://schemas.openxmlformats.org/officeDocument/2006/relationships/slide" Target="slide4.xml"/><Relationship Id="rId40" Type="http://schemas.openxmlformats.org/officeDocument/2006/relationships/slide" Target="slide8.xml"/><Relationship Id="rId45" Type="http://schemas.openxmlformats.org/officeDocument/2006/relationships/slide" Target="slide62.xml"/><Relationship Id="rId53" Type="http://schemas.openxmlformats.org/officeDocument/2006/relationships/slide" Target="slide14.xml"/><Relationship Id="rId5" Type="http://schemas.openxmlformats.org/officeDocument/2006/relationships/slide" Target="slide12.xml"/><Relationship Id="rId10" Type="http://schemas.openxmlformats.org/officeDocument/2006/relationships/slide" Target="slide18.xml"/><Relationship Id="rId19" Type="http://schemas.openxmlformats.org/officeDocument/2006/relationships/slide" Target="slide78.xml"/><Relationship Id="rId31" Type="http://schemas.openxmlformats.org/officeDocument/2006/relationships/slide" Target="slide65.xml"/><Relationship Id="rId44" Type="http://schemas.openxmlformats.org/officeDocument/2006/relationships/slide" Target="slide30.xml"/><Relationship Id="rId52" Type="http://schemas.openxmlformats.org/officeDocument/2006/relationships/slide" Target="slide13.xml"/><Relationship Id="rId4" Type="http://schemas.openxmlformats.org/officeDocument/2006/relationships/slide" Target="slide7.xml"/><Relationship Id="rId9" Type="http://schemas.openxmlformats.org/officeDocument/2006/relationships/slide" Target="slide16.xml"/><Relationship Id="rId14" Type="http://schemas.openxmlformats.org/officeDocument/2006/relationships/slide" Target="slide33.xml"/><Relationship Id="rId22" Type="http://schemas.openxmlformats.org/officeDocument/2006/relationships/slide" Target="slide87.xml"/><Relationship Id="rId27" Type="http://schemas.openxmlformats.org/officeDocument/2006/relationships/slide" Target="slide46.xml"/><Relationship Id="rId30" Type="http://schemas.openxmlformats.org/officeDocument/2006/relationships/slide" Target="slide56.xml"/><Relationship Id="rId35" Type="http://schemas.openxmlformats.org/officeDocument/2006/relationships/slide" Target="slide74.xml"/><Relationship Id="rId43" Type="http://schemas.openxmlformats.org/officeDocument/2006/relationships/slide" Target="slide11.xml"/><Relationship Id="rId48" Type="http://schemas.openxmlformats.org/officeDocument/2006/relationships/slide" Target="slide82.xml"/><Relationship Id="rId8" Type="http://schemas.openxmlformats.org/officeDocument/2006/relationships/slide" Target="slide75.xml"/><Relationship Id="rId51" Type="http://schemas.openxmlformats.org/officeDocument/2006/relationships/slide" Target="slide104.xml"/><Relationship Id="rId3" Type="http://schemas.openxmlformats.org/officeDocument/2006/relationships/slide" Target="slide3.xml"/><Relationship Id="rId12" Type="http://schemas.openxmlformats.org/officeDocument/2006/relationships/slide" Target="slide25.xml"/><Relationship Id="rId17" Type="http://schemas.openxmlformats.org/officeDocument/2006/relationships/slide" Target="slide41.xml"/><Relationship Id="rId25" Type="http://schemas.openxmlformats.org/officeDocument/2006/relationships/slide" Target="slide101.xml"/><Relationship Id="rId33" Type="http://schemas.openxmlformats.org/officeDocument/2006/relationships/slide" Target="slide72.xml"/><Relationship Id="rId38" Type="http://schemas.openxmlformats.org/officeDocument/2006/relationships/slide" Target="slide5.xml"/><Relationship Id="rId46" Type="http://schemas.openxmlformats.org/officeDocument/2006/relationships/slide" Target="slide23.xml"/><Relationship Id="rId20" Type="http://schemas.openxmlformats.org/officeDocument/2006/relationships/slide" Target="slide79.xml"/><Relationship Id="rId41" Type="http://schemas.openxmlformats.org/officeDocument/2006/relationships/slide" Target="slide9.xml"/><Relationship Id="rId54" Type="http://schemas.openxmlformats.org/officeDocument/2006/relationships/slide" Target="slide76.xml"/><Relationship Id="rId1" Type="http://schemas.openxmlformats.org/officeDocument/2006/relationships/slideLayout" Target="../slideLayouts/slideLayout2.xml"/><Relationship Id="rId6" Type="http://schemas.openxmlformats.org/officeDocument/2006/relationships/slide" Target="slide45.xml"/><Relationship Id="rId15" Type="http://schemas.openxmlformats.org/officeDocument/2006/relationships/slide" Target="slide35.xml"/><Relationship Id="rId23" Type="http://schemas.openxmlformats.org/officeDocument/2006/relationships/slide" Target="slide89.xml"/><Relationship Id="rId28" Type="http://schemas.openxmlformats.org/officeDocument/2006/relationships/slide" Target="slide48.xml"/><Relationship Id="rId36" Type="http://schemas.openxmlformats.org/officeDocument/2006/relationships/slide" Target="slide58.xml"/><Relationship Id="rId49" Type="http://schemas.openxmlformats.org/officeDocument/2006/relationships/slide" Target="slide10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nhssurveys.org/wp-content/surveys/02-adults-inpatients/03-instructions-guidance/2025/Sampling%20Instructions.docx"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s://www.cqc.org.uk/publications/surveys/surveys" TargetMode="External"/><Relationship Id="rId5" Type="http://schemas.openxmlformats.org/officeDocument/2006/relationships/hyperlink" Target="https://nhssurveys.org/" TargetMode="External"/><Relationship Id="rId4" Type="http://schemas.openxmlformats.org/officeDocument/2006/relationships/hyperlink" Target="https://nhssurveys.org/surveys/survey/02-adults-inpatients/year/2025/"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slide" Target="slide13.xml"/><Relationship Id="rId4" Type="http://schemas.openxmlformats.org/officeDocument/2006/relationships/hyperlink" Target="https://nhssurveys.org/surveys/survey/02-adults-inpatients/year/2025/"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14.xml"/><Relationship Id="rId7" Type="http://schemas.openxmlformats.org/officeDocument/2006/relationships/hyperlink" Target="http://www.cqc.org.uk/what-we-do/how-we-use-information/monitoring-nhs-acute-hospitals"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www.cqc.org.uk/content/surveys" TargetMode="External"/><Relationship Id="rId5" Type="http://schemas.openxmlformats.org/officeDocument/2006/relationships/hyperlink" Target="https://nhssurveys.org/surveys/survey/02-adults-inpatients/year/2025/" TargetMode="External"/><Relationship Id="rId4" Type="http://schemas.openxmlformats.org/officeDocument/2006/relationships/hyperlink" Target="http://www.cqc.org.uk/inpatientsurvey"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chart" Target="../charts/chart1.xml"/><Relationship Id="rId7"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chart" Target="../charts/chart3.xml"/><Relationship Id="rId5" Type="http://schemas.openxmlformats.org/officeDocument/2006/relationships/image" Target="../media/image12.png"/><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4.xml"/><Relationship Id="rId4" Type="http://schemas.openxmlformats.org/officeDocument/2006/relationships/slide" Target="slide103.xml"/></Relationships>
</file>

<file path=ppt/slides/_rels/slide1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chart" Target="../charts/chart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chart" Target="../charts/chart12.xml"/><Relationship Id="rId4" Type="http://schemas.openxmlformats.org/officeDocument/2006/relationships/chart" Target="../charts/chart11.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chart" Target="../charts/chart15.xml"/><Relationship Id="rId4" Type="http://schemas.openxmlformats.org/officeDocument/2006/relationships/chart" Target="../charts/chart14.xml"/></Relationships>
</file>

<file path=ppt/slides/_rels/slide18.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chart" Target="../charts/chart16.xml"/><Relationship Id="rId1" Type="http://schemas.openxmlformats.org/officeDocument/2006/relationships/slideLayout" Target="../slideLayouts/slideLayout5.xml"/><Relationship Id="rId4" Type="http://schemas.openxmlformats.org/officeDocument/2006/relationships/chart" Target="../charts/chart18.xml"/></Relationships>
</file>

<file path=ppt/slides/_rels/slide19.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3.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chart" Target="../charts/chart22.xml"/><Relationship Id="rId5" Type="http://schemas.openxmlformats.org/officeDocument/2006/relationships/chart" Target="../charts/chart21.xml"/><Relationship Id="rId4" Type="http://schemas.openxmlformats.org/officeDocument/2006/relationships/chart" Target="../charts/chart20.xml"/></Relationships>
</file>

<file path=ppt/slides/_rels/slide20.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chart" Target="../charts/chart25.xml"/><Relationship Id="rId1" Type="http://schemas.openxmlformats.org/officeDocument/2006/relationships/slideLayout" Target="../slideLayouts/slideLayout5.xml"/><Relationship Id="rId4" Type="http://schemas.openxmlformats.org/officeDocument/2006/relationships/chart" Target="../charts/chart27.xml"/></Relationships>
</file>

<file path=ppt/slides/_rels/slide22.xml.rels><?xml version="1.0" encoding="UTF-8" standalone="yes"?>
<Relationships xmlns="http://schemas.openxmlformats.org/package/2006/relationships"><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chart" Target="../charts/chart29.xml"/></Relationships>
</file>

<file path=ppt/slides/_rels/slide23.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chart" Target="../charts/chart33.xml"/><Relationship Id="rId1" Type="http://schemas.openxmlformats.org/officeDocument/2006/relationships/slideLayout" Target="../slideLayouts/slideLayout5.xml"/><Relationship Id="rId4" Type="http://schemas.openxmlformats.org/officeDocument/2006/relationships/chart" Target="../charts/chart35.xml"/></Relationships>
</file>

<file path=ppt/slides/_rels/slide24.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chart" Target="../charts/chart38.xml"/><Relationship Id="rId4" Type="http://schemas.openxmlformats.org/officeDocument/2006/relationships/chart" Target="../charts/chart37.xml"/></Relationships>
</file>

<file path=ppt/slides/_rels/slide25.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chart" Target="../charts/chart39.xml"/><Relationship Id="rId1" Type="http://schemas.openxmlformats.org/officeDocument/2006/relationships/slideLayout" Target="../slideLayouts/slideLayout5.xml"/><Relationship Id="rId4" Type="http://schemas.openxmlformats.org/officeDocument/2006/relationships/chart" Target="../charts/chart41.xml"/></Relationships>
</file>

<file path=ppt/slides/_rels/slide26.xml.rels><?xml version="1.0" encoding="UTF-8" standalone="yes"?>
<Relationships xmlns="http://schemas.openxmlformats.org/package/2006/relationships"><Relationship Id="rId3" Type="http://schemas.openxmlformats.org/officeDocument/2006/relationships/chart" Target="../charts/chart42.xml"/><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chart" Target="../charts/chart45.xml"/><Relationship Id="rId5" Type="http://schemas.openxmlformats.org/officeDocument/2006/relationships/chart" Target="../charts/chart44.xml"/><Relationship Id="rId4" Type="http://schemas.openxmlformats.org/officeDocument/2006/relationships/chart" Target="../charts/chart43.xml"/></Relationships>
</file>

<file path=ppt/slides/_rels/slide27.xml.rels><?xml version="1.0" encoding="UTF-8" standalone="yes"?>
<Relationships xmlns="http://schemas.openxmlformats.org/package/2006/relationships"><Relationship Id="rId3" Type="http://schemas.openxmlformats.org/officeDocument/2006/relationships/chart" Target="../charts/chart47.xml"/><Relationship Id="rId2" Type="http://schemas.openxmlformats.org/officeDocument/2006/relationships/chart" Target="../charts/chart46.xml"/><Relationship Id="rId1" Type="http://schemas.openxmlformats.org/officeDocument/2006/relationships/slideLayout" Target="../slideLayouts/slideLayout5.xml"/><Relationship Id="rId4" Type="http://schemas.openxmlformats.org/officeDocument/2006/relationships/chart" Target="../charts/chart48.xml"/></Relationships>
</file>

<file path=ppt/slides/_rels/slide28.xml.rels><?xml version="1.0" encoding="UTF-8" standalone="yes"?>
<Relationships xmlns="http://schemas.openxmlformats.org/package/2006/relationships"><Relationship Id="rId3"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chart" Target="../charts/chart52.xml"/><Relationship Id="rId5" Type="http://schemas.openxmlformats.org/officeDocument/2006/relationships/chart" Target="../charts/chart51.xml"/><Relationship Id="rId4" Type="http://schemas.openxmlformats.org/officeDocument/2006/relationships/chart" Target="../charts/chart50.xml"/></Relationships>
</file>

<file path=ppt/slides/_rels/slide29.xml.rels><?xml version="1.0" encoding="UTF-8" standalone="yes"?>
<Relationships xmlns="http://schemas.openxmlformats.org/package/2006/relationships"><Relationship Id="rId3" Type="http://schemas.openxmlformats.org/officeDocument/2006/relationships/chart" Target="../charts/chart53.xml"/><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chart" Target="../charts/chart55.xml"/><Relationship Id="rId4" Type="http://schemas.openxmlformats.org/officeDocument/2006/relationships/chart" Target="../charts/chart54.xml"/></Relationships>
</file>

<file path=ppt/slides/_rels/slide30.xml.rels><?xml version="1.0" encoding="UTF-8" standalone="yes"?>
<Relationships xmlns="http://schemas.openxmlformats.org/package/2006/relationships"><Relationship Id="rId3" Type="http://schemas.openxmlformats.org/officeDocument/2006/relationships/chart" Target="../charts/chart57.xml"/><Relationship Id="rId2" Type="http://schemas.openxmlformats.org/officeDocument/2006/relationships/chart" Target="../charts/chart56.xml"/><Relationship Id="rId1" Type="http://schemas.openxmlformats.org/officeDocument/2006/relationships/slideLayout" Target="../slideLayouts/slideLayout5.xml"/><Relationship Id="rId4" Type="http://schemas.openxmlformats.org/officeDocument/2006/relationships/chart" Target="../charts/chart58.xml"/></Relationships>
</file>

<file path=ppt/slides/_rels/slide31.xml.rels><?xml version="1.0" encoding="UTF-8" standalone="yes"?>
<Relationships xmlns="http://schemas.openxmlformats.org/package/2006/relationships"><Relationship Id="rId3" Type="http://schemas.openxmlformats.org/officeDocument/2006/relationships/chart" Target="../charts/chart59.xml"/><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chart" Target="../charts/chart62.xml"/><Relationship Id="rId5" Type="http://schemas.openxmlformats.org/officeDocument/2006/relationships/chart" Target="../charts/chart61.xml"/><Relationship Id="rId4" Type="http://schemas.openxmlformats.org/officeDocument/2006/relationships/chart" Target="../charts/chart60.xml"/></Relationships>
</file>

<file path=ppt/slides/_rels/slide32.xml.rels><?xml version="1.0" encoding="UTF-8" standalone="yes"?>
<Relationships xmlns="http://schemas.openxmlformats.org/package/2006/relationships"><Relationship Id="rId3" Type="http://schemas.openxmlformats.org/officeDocument/2006/relationships/chart" Target="../charts/chart63.xml"/><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chart" Target="../charts/chart64.xml"/></Relationships>
</file>

<file path=ppt/slides/_rels/slide33.xml.rels><?xml version="1.0" encoding="UTF-8" standalone="yes"?>
<Relationships xmlns="http://schemas.openxmlformats.org/package/2006/relationships"><Relationship Id="rId3" Type="http://schemas.openxmlformats.org/officeDocument/2006/relationships/chart" Target="../charts/chart66.xml"/><Relationship Id="rId2" Type="http://schemas.openxmlformats.org/officeDocument/2006/relationships/chart" Target="../charts/chart65.xml"/><Relationship Id="rId1" Type="http://schemas.openxmlformats.org/officeDocument/2006/relationships/slideLayout" Target="../slideLayouts/slideLayout5.xml"/><Relationship Id="rId4" Type="http://schemas.openxmlformats.org/officeDocument/2006/relationships/chart" Target="../charts/chart67.xml"/></Relationships>
</file>

<file path=ppt/slides/_rels/slide34.xml.rels><?xml version="1.0" encoding="UTF-8" standalone="yes"?>
<Relationships xmlns="http://schemas.openxmlformats.org/package/2006/relationships"><Relationship Id="rId3" Type="http://schemas.openxmlformats.org/officeDocument/2006/relationships/chart" Target="../charts/chart68.xml"/><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chart" Target="../charts/chart69.xml"/></Relationships>
</file>

<file path=ppt/slides/_rels/slide35.xml.rels><?xml version="1.0" encoding="UTF-8" standalone="yes"?>
<Relationships xmlns="http://schemas.openxmlformats.org/package/2006/relationships"><Relationship Id="rId3" Type="http://schemas.openxmlformats.org/officeDocument/2006/relationships/chart" Target="../charts/chart71.xml"/><Relationship Id="rId2" Type="http://schemas.openxmlformats.org/officeDocument/2006/relationships/chart" Target="../charts/chart70.xml"/><Relationship Id="rId1" Type="http://schemas.openxmlformats.org/officeDocument/2006/relationships/slideLayout" Target="../slideLayouts/slideLayout5.xml"/><Relationship Id="rId4" Type="http://schemas.openxmlformats.org/officeDocument/2006/relationships/chart" Target="../charts/chart72.xml"/></Relationships>
</file>

<file path=ppt/slides/_rels/slide36.xml.rels><?xml version="1.0" encoding="UTF-8" standalone="yes"?>
<Relationships xmlns="http://schemas.openxmlformats.org/package/2006/relationships"><Relationship Id="rId3" Type="http://schemas.openxmlformats.org/officeDocument/2006/relationships/chart" Target="../charts/chart73.xml"/><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chart" Target="../charts/chart76.xml"/><Relationship Id="rId5" Type="http://schemas.openxmlformats.org/officeDocument/2006/relationships/chart" Target="../charts/chart75.xml"/><Relationship Id="rId4" Type="http://schemas.openxmlformats.org/officeDocument/2006/relationships/chart" Target="../charts/chart74.xml"/></Relationships>
</file>

<file path=ppt/slides/_rels/slide37.xml.rels><?xml version="1.0" encoding="UTF-8" standalone="yes"?>
<Relationships xmlns="http://schemas.openxmlformats.org/package/2006/relationships"><Relationship Id="rId3" Type="http://schemas.openxmlformats.org/officeDocument/2006/relationships/chart" Target="../charts/chart77.xml"/><Relationship Id="rId7" Type="http://schemas.openxmlformats.org/officeDocument/2006/relationships/chart" Target="../charts/chart81.xml"/><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chart" Target="../charts/chart80.xml"/><Relationship Id="rId5" Type="http://schemas.openxmlformats.org/officeDocument/2006/relationships/chart" Target="../charts/chart79.xml"/><Relationship Id="rId4" Type="http://schemas.openxmlformats.org/officeDocument/2006/relationships/chart" Target="../charts/chart78.xml"/></Relationships>
</file>

<file path=ppt/slides/_rels/slide38.xml.rels><?xml version="1.0" encoding="UTF-8" standalone="yes"?>
<Relationships xmlns="http://schemas.openxmlformats.org/package/2006/relationships"><Relationship Id="rId3"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chart" Target="../charts/chart83.xml"/></Relationships>
</file>

<file path=ppt/slides/_rels/slide39.xml.rels><?xml version="1.0" encoding="UTF-8" standalone="yes"?>
<Relationships xmlns="http://schemas.openxmlformats.org/package/2006/relationships"><Relationship Id="rId3" Type="http://schemas.openxmlformats.org/officeDocument/2006/relationships/chart" Target="../charts/chart87.xml"/><Relationship Id="rId2" Type="http://schemas.openxmlformats.org/officeDocument/2006/relationships/chart" Target="../charts/chart86.xml"/><Relationship Id="rId1" Type="http://schemas.openxmlformats.org/officeDocument/2006/relationships/slideLayout" Target="../slideLayouts/slideLayout5.xml"/><Relationship Id="rId4" Type="http://schemas.openxmlformats.org/officeDocument/2006/relationships/chart" Target="../charts/chart88.xml"/></Relationships>
</file>

<file path=ppt/slides/_rels/slide40.xml.rels><?xml version="1.0" encoding="UTF-8" standalone="yes"?>
<Relationships xmlns="http://schemas.openxmlformats.org/package/2006/relationships"><Relationship Id="rId3" Type="http://schemas.openxmlformats.org/officeDocument/2006/relationships/chart" Target="../charts/chart89.xml"/><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chart" Target="../charts/chart91.xml"/><Relationship Id="rId2" Type="http://schemas.openxmlformats.org/officeDocument/2006/relationships/chart" Target="../charts/chart90.xml"/><Relationship Id="rId1" Type="http://schemas.openxmlformats.org/officeDocument/2006/relationships/slideLayout" Target="../slideLayouts/slideLayout5.xml"/><Relationship Id="rId4" Type="http://schemas.openxmlformats.org/officeDocument/2006/relationships/chart" Target="../charts/chart92.xml"/></Relationships>
</file>

<file path=ppt/slides/_rels/slide42.xml.rels><?xml version="1.0" encoding="UTF-8" standalone="yes"?>
<Relationships xmlns="http://schemas.openxmlformats.org/package/2006/relationships"><Relationship Id="rId3" Type="http://schemas.openxmlformats.org/officeDocument/2006/relationships/chart" Target="../charts/chart93.xml"/><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chart" Target="../charts/chart95.xml"/><Relationship Id="rId2" Type="http://schemas.openxmlformats.org/officeDocument/2006/relationships/chart" Target="../charts/chart94.xml"/><Relationship Id="rId1" Type="http://schemas.openxmlformats.org/officeDocument/2006/relationships/slideLayout" Target="../slideLayouts/slideLayout5.xml"/><Relationship Id="rId4" Type="http://schemas.openxmlformats.org/officeDocument/2006/relationships/chart" Target="../charts/chart96.xml"/></Relationships>
</file>

<file path=ppt/slides/_rels/slide44.xml.rels><?xml version="1.0" encoding="UTF-8" standalone="yes"?>
<Relationships xmlns="http://schemas.openxmlformats.org/package/2006/relationships"><Relationship Id="rId3" Type="http://schemas.openxmlformats.org/officeDocument/2006/relationships/chart" Target="../charts/chart97.xml"/><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chart" Target="../charts/chart98.xml"/><Relationship Id="rId2" Type="http://schemas.openxmlformats.org/officeDocument/2006/relationships/notesSlide" Target="../notesSlides/notesSlide34.xml"/><Relationship Id="rId1" Type="http://schemas.openxmlformats.org/officeDocument/2006/relationships/slideLayout" Target="../slideLayouts/slideLayout6.xml"/><Relationship Id="rId4" Type="http://schemas.openxmlformats.org/officeDocument/2006/relationships/chart" Target="../charts/chart99.xml"/></Relationships>
</file>

<file path=ppt/slides/_rels/slide47.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chart" Target="../charts/chart101.xml"/><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chart" Target="../charts/chart102.xml"/></Relationships>
</file>

<file path=ppt/slides/_rels/slide49.xml.rels><?xml version="1.0" encoding="UTF-8" standalone="yes"?>
<Relationships xmlns="http://schemas.openxmlformats.org/package/2006/relationships"><Relationship Id="rId3" Type="http://schemas.openxmlformats.org/officeDocument/2006/relationships/chart" Target="../charts/chart103.xml"/><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chart" Target="../charts/chart104.xml"/></Relationships>
</file>

<file path=ppt/slides/_rels/slide50.xml.rels><?xml version="1.0" encoding="UTF-8" standalone="yes"?>
<Relationships xmlns="http://schemas.openxmlformats.org/package/2006/relationships"><Relationship Id="rId3" Type="http://schemas.openxmlformats.org/officeDocument/2006/relationships/chart" Target="../charts/chart105.xml"/><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chart" Target="../charts/chart106.xml"/></Relationships>
</file>

<file path=ppt/slides/_rels/slide51.xml.rels><?xml version="1.0" encoding="UTF-8" standalone="yes"?>
<Relationships xmlns="http://schemas.openxmlformats.org/package/2006/relationships"><Relationship Id="rId3" Type="http://schemas.openxmlformats.org/officeDocument/2006/relationships/chart" Target="../charts/chart107.xml"/><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chart" Target="../charts/chart108.xml"/></Relationships>
</file>

<file path=ppt/slides/_rels/slide52.xml.rels><?xml version="1.0" encoding="UTF-8" standalone="yes"?>
<Relationships xmlns="http://schemas.openxmlformats.org/package/2006/relationships"><Relationship Id="rId3" Type="http://schemas.openxmlformats.org/officeDocument/2006/relationships/chart" Target="../charts/chart109.xml"/><Relationship Id="rId2" Type="http://schemas.openxmlformats.org/officeDocument/2006/relationships/notesSlide" Target="../notesSlides/notesSlide40.xml"/><Relationship Id="rId1" Type="http://schemas.openxmlformats.org/officeDocument/2006/relationships/slideLayout" Target="../slideLayouts/slideLayout6.xml"/><Relationship Id="rId4" Type="http://schemas.openxmlformats.org/officeDocument/2006/relationships/chart" Target="../charts/chart110.xml"/></Relationships>
</file>

<file path=ppt/slides/_rels/slide53.xml.rels><?xml version="1.0" encoding="UTF-8" standalone="yes"?>
<Relationships xmlns="http://schemas.openxmlformats.org/package/2006/relationships"><Relationship Id="rId3" Type="http://schemas.openxmlformats.org/officeDocument/2006/relationships/chart" Target="../charts/chart111.xml"/><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chart" Target="../charts/chart112.xml"/><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chart" Target="../charts/chart113.xml"/></Relationships>
</file>

<file path=ppt/slides/_rels/slide55.xml.rels><?xml version="1.0" encoding="UTF-8" standalone="yes"?>
<Relationships xmlns="http://schemas.openxmlformats.org/package/2006/relationships"><Relationship Id="rId3" Type="http://schemas.openxmlformats.org/officeDocument/2006/relationships/chart" Target="../charts/chart114.xml"/><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chart" Target="../charts/chart115.xml"/><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chart" Target="../charts/chart116.xml"/></Relationships>
</file>

<file path=ppt/slides/_rels/slide57.xml.rels><?xml version="1.0" encoding="UTF-8" standalone="yes"?>
<Relationships xmlns="http://schemas.openxmlformats.org/package/2006/relationships"><Relationship Id="rId3" Type="http://schemas.openxmlformats.org/officeDocument/2006/relationships/chart" Target="../charts/chart117.xml"/><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chart" Target="../charts/chart118.xml"/></Relationships>
</file>

<file path=ppt/slides/_rels/slide58.xml.rels><?xml version="1.0" encoding="UTF-8" standalone="yes"?>
<Relationships xmlns="http://schemas.openxmlformats.org/package/2006/relationships"><Relationship Id="rId3" Type="http://schemas.openxmlformats.org/officeDocument/2006/relationships/chart" Target="../charts/chart119.xml"/><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chart" Target="../charts/chart120.xml"/></Relationships>
</file>

<file path=ppt/slides/_rels/slide59.xml.rels><?xml version="1.0" encoding="UTF-8" standalone="yes"?>
<Relationships xmlns="http://schemas.openxmlformats.org/package/2006/relationships"><Relationship Id="rId3" Type="http://schemas.openxmlformats.org/officeDocument/2006/relationships/chart" Target="../charts/chart121.xml"/><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chart" Target="../charts/chart122.xml"/></Relationships>
</file>

<file path=ppt/slides/_rels/slide60.xml.rels><?xml version="1.0" encoding="UTF-8" standalone="yes"?>
<Relationships xmlns="http://schemas.openxmlformats.org/package/2006/relationships"><Relationship Id="rId3" Type="http://schemas.openxmlformats.org/officeDocument/2006/relationships/chart" Target="../charts/chart123.xml"/><Relationship Id="rId2" Type="http://schemas.openxmlformats.org/officeDocument/2006/relationships/notesSlide" Target="../notesSlides/notesSlide48.xml"/><Relationship Id="rId1" Type="http://schemas.openxmlformats.org/officeDocument/2006/relationships/slideLayout" Target="../slideLayouts/slideLayout6.xml"/><Relationship Id="rId4" Type="http://schemas.openxmlformats.org/officeDocument/2006/relationships/chart" Target="../charts/chart124.xml"/></Relationships>
</file>

<file path=ppt/slides/_rels/slide61.xml.rels><?xml version="1.0" encoding="UTF-8" standalone="yes"?>
<Relationships xmlns="http://schemas.openxmlformats.org/package/2006/relationships"><Relationship Id="rId3" Type="http://schemas.openxmlformats.org/officeDocument/2006/relationships/chart" Target="../charts/chart125.xml"/><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50.xml"/><Relationship Id="rId1" Type="http://schemas.openxmlformats.org/officeDocument/2006/relationships/slideLayout" Target="../slideLayouts/slideLayout6.xml"/><Relationship Id="rId4" Type="http://schemas.openxmlformats.org/officeDocument/2006/relationships/chart" Target="../charts/chart127.xml"/></Relationships>
</file>

<file path=ppt/slides/_rels/slide63.xml.rels><?xml version="1.0" encoding="UTF-8" standalone="yes"?>
<Relationships xmlns="http://schemas.openxmlformats.org/package/2006/relationships"><Relationship Id="rId3" Type="http://schemas.openxmlformats.org/officeDocument/2006/relationships/chart" Target="../charts/chart128.xml"/><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chart" Target="../charts/chart129.xml"/></Relationships>
</file>

<file path=ppt/slides/_rels/slide64.xml.rels><?xml version="1.0" encoding="UTF-8" standalone="yes"?>
<Relationships xmlns="http://schemas.openxmlformats.org/package/2006/relationships"><Relationship Id="rId3" Type="http://schemas.openxmlformats.org/officeDocument/2006/relationships/chart" Target="../charts/chart130.xml"/><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chart" Target="../charts/chart131.xml"/></Relationships>
</file>

<file path=ppt/slides/_rels/slide65.xml.rels><?xml version="1.0" encoding="UTF-8" standalone="yes"?>
<Relationships xmlns="http://schemas.openxmlformats.org/package/2006/relationships"><Relationship Id="rId3" Type="http://schemas.openxmlformats.org/officeDocument/2006/relationships/chart" Target="../charts/chart132.xml"/><Relationship Id="rId2" Type="http://schemas.openxmlformats.org/officeDocument/2006/relationships/notesSlide" Target="../notesSlides/notesSlide53.xml"/><Relationship Id="rId1" Type="http://schemas.openxmlformats.org/officeDocument/2006/relationships/slideLayout" Target="../slideLayouts/slideLayout6.xml"/><Relationship Id="rId4" Type="http://schemas.openxmlformats.org/officeDocument/2006/relationships/chart" Target="../charts/chart133.xml"/></Relationships>
</file>

<file path=ppt/slides/_rels/slide66.xml.rels><?xml version="1.0" encoding="UTF-8" standalone="yes"?>
<Relationships xmlns="http://schemas.openxmlformats.org/package/2006/relationships"><Relationship Id="rId3" Type="http://schemas.openxmlformats.org/officeDocument/2006/relationships/chart" Target="../charts/chart134.xml"/><Relationship Id="rId2" Type="http://schemas.openxmlformats.org/officeDocument/2006/relationships/notesSlide" Target="../notesSlides/notesSlide54.xml"/><Relationship Id="rId1" Type="http://schemas.openxmlformats.org/officeDocument/2006/relationships/slideLayout" Target="../slideLayouts/slideLayout6.xml"/><Relationship Id="rId4" Type="http://schemas.openxmlformats.org/officeDocument/2006/relationships/chart" Target="../charts/chart135.xml"/></Relationships>
</file>

<file path=ppt/slides/_rels/slide67.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chart" Target="../charts/chart137.xml"/></Relationships>
</file>

<file path=ppt/slides/_rels/slide68.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6.xml"/><Relationship Id="rId1" Type="http://schemas.openxmlformats.org/officeDocument/2006/relationships/slideLayout" Target="../slideLayouts/slideLayout6.xml"/><Relationship Id="rId4" Type="http://schemas.openxmlformats.org/officeDocument/2006/relationships/chart" Target="../charts/chart139.xml"/></Relationships>
</file>

<file path=ppt/slides/_rels/slide69.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7.xml"/><Relationship Id="rId1" Type="http://schemas.openxmlformats.org/officeDocument/2006/relationships/slideLayout" Target="../slideLayouts/slideLayout6.xml"/><Relationship Id="rId4" Type="http://schemas.openxmlformats.org/officeDocument/2006/relationships/chart" Target="../charts/chart141.xml"/></Relationships>
</file>

<file path=ppt/slides/_rels/slide70.xml.rels><?xml version="1.0" encoding="UTF-8" standalone="yes"?>
<Relationships xmlns="http://schemas.openxmlformats.org/package/2006/relationships"><Relationship Id="rId3" Type="http://schemas.openxmlformats.org/officeDocument/2006/relationships/chart" Target="../charts/chart142.xml"/><Relationship Id="rId2" Type="http://schemas.openxmlformats.org/officeDocument/2006/relationships/notesSlide" Target="../notesSlides/notesSlide58.xml"/><Relationship Id="rId1" Type="http://schemas.openxmlformats.org/officeDocument/2006/relationships/slideLayout" Target="../slideLayouts/slideLayout6.xml"/><Relationship Id="rId4" Type="http://schemas.openxmlformats.org/officeDocument/2006/relationships/chart" Target="../charts/chart143.xml"/></Relationships>
</file>

<file path=ppt/slides/_rels/slide71.xml.rels><?xml version="1.0" encoding="UTF-8" standalone="yes"?>
<Relationships xmlns="http://schemas.openxmlformats.org/package/2006/relationships"><Relationship Id="rId3" Type="http://schemas.openxmlformats.org/officeDocument/2006/relationships/chart" Target="../charts/chart144.xml"/><Relationship Id="rId2" Type="http://schemas.openxmlformats.org/officeDocument/2006/relationships/notesSlide" Target="../notesSlides/notesSlide59.xml"/><Relationship Id="rId1" Type="http://schemas.openxmlformats.org/officeDocument/2006/relationships/slideLayout" Target="../slideLayouts/slideLayout6.xml"/><Relationship Id="rId4" Type="http://schemas.openxmlformats.org/officeDocument/2006/relationships/chart" Target="../charts/chart145.xml"/></Relationships>
</file>

<file path=ppt/slides/_rels/slide72.xml.rels><?xml version="1.0" encoding="UTF-8" standalone="yes"?>
<Relationships xmlns="http://schemas.openxmlformats.org/package/2006/relationships"><Relationship Id="rId3" Type="http://schemas.openxmlformats.org/officeDocument/2006/relationships/chart" Target="../charts/chart146.xml"/><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chart" Target="../charts/chart147.xml"/><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chart" Target="../charts/chart148.xml"/><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77.xml.rels><?xml version="1.0" encoding="UTF-8" standalone="yes"?>
<Relationships xmlns="http://schemas.openxmlformats.org/package/2006/relationships"><Relationship Id="rId3" Type="http://schemas.openxmlformats.org/officeDocument/2006/relationships/chart" Target="../charts/chart149.xml"/><Relationship Id="rId2" Type="http://schemas.openxmlformats.org/officeDocument/2006/relationships/notesSlide" Target="../notesSlides/notesSlide64.xml"/><Relationship Id="rId1" Type="http://schemas.openxmlformats.org/officeDocument/2006/relationships/slideLayout" Target="../slideLayouts/slideLayout10.xml"/><Relationship Id="rId4" Type="http://schemas.openxmlformats.org/officeDocument/2006/relationships/chart" Target="../charts/chart150.xml"/></Relationships>
</file>

<file path=ppt/slides/_rels/slide78.xml.rels><?xml version="1.0" encoding="UTF-8" standalone="yes"?>
<Relationships xmlns="http://schemas.openxmlformats.org/package/2006/relationships"><Relationship Id="rId3" Type="http://schemas.openxmlformats.org/officeDocument/2006/relationships/chart" Target="../charts/chart151.xml"/><Relationship Id="rId2" Type="http://schemas.openxmlformats.org/officeDocument/2006/relationships/notesSlide" Target="../notesSlides/notesSlide65.xml"/><Relationship Id="rId1" Type="http://schemas.openxmlformats.org/officeDocument/2006/relationships/slideLayout" Target="../slideLayouts/slideLayout10.xml"/></Relationships>
</file>

<file path=ppt/slides/_rels/slide79.xml.rels><?xml version="1.0" encoding="UTF-8" standalone="yes"?>
<Relationships xmlns="http://schemas.openxmlformats.org/package/2006/relationships"><Relationship Id="rId3" Type="http://schemas.openxmlformats.org/officeDocument/2006/relationships/chart" Target="../charts/chart152.xml"/><Relationship Id="rId2" Type="http://schemas.openxmlformats.org/officeDocument/2006/relationships/notesSlide" Target="../notesSlides/notesSlide66.xml"/><Relationship Id="rId1" Type="http://schemas.openxmlformats.org/officeDocument/2006/relationships/slideLayout" Target="../slideLayouts/slideLayout10.xml"/><Relationship Id="rId4" Type="http://schemas.openxmlformats.org/officeDocument/2006/relationships/chart" Target="../charts/chart153.xml"/></Relationships>
</file>

<file path=ppt/slides/_rels/slide80.xml.rels><?xml version="1.0" encoding="UTF-8" standalone="yes"?>
<Relationships xmlns="http://schemas.openxmlformats.org/package/2006/relationships"><Relationship Id="rId3" Type="http://schemas.openxmlformats.org/officeDocument/2006/relationships/chart" Target="../charts/chart154.xml"/><Relationship Id="rId2" Type="http://schemas.openxmlformats.org/officeDocument/2006/relationships/notesSlide" Target="../notesSlides/notesSlide67.xml"/><Relationship Id="rId1" Type="http://schemas.openxmlformats.org/officeDocument/2006/relationships/slideLayout" Target="../slideLayouts/slideLayout10.xml"/><Relationship Id="rId4" Type="http://schemas.openxmlformats.org/officeDocument/2006/relationships/chart" Target="../charts/chart155.xml"/></Relationships>
</file>

<file path=ppt/slides/_rels/slide81.xml.rels><?xml version="1.0" encoding="UTF-8" standalone="yes"?>
<Relationships xmlns="http://schemas.openxmlformats.org/package/2006/relationships"><Relationship Id="rId3" Type="http://schemas.openxmlformats.org/officeDocument/2006/relationships/chart" Target="../charts/chart156.xml"/><Relationship Id="rId2" Type="http://schemas.openxmlformats.org/officeDocument/2006/relationships/notesSlide" Target="../notesSlides/notesSlide68.xml"/><Relationship Id="rId1" Type="http://schemas.openxmlformats.org/officeDocument/2006/relationships/slideLayout" Target="../slideLayouts/slideLayout10.xml"/><Relationship Id="rId4" Type="http://schemas.openxmlformats.org/officeDocument/2006/relationships/chart" Target="../charts/chart157.xml"/></Relationships>
</file>

<file path=ppt/slides/_rels/slide82.xml.rels><?xml version="1.0" encoding="UTF-8" standalone="yes"?>
<Relationships xmlns="http://schemas.openxmlformats.org/package/2006/relationships"><Relationship Id="rId3" Type="http://schemas.openxmlformats.org/officeDocument/2006/relationships/chart" Target="../charts/chart158.xml"/><Relationship Id="rId2" Type="http://schemas.openxmlformats.org/officeDocument/2006/relationships/notesSlide" Target="../notesSlides/notesSlide69.xml"/><Relationship Id="rId1" Type="http://schemas.openxmlformats.org/officeDocument/2006/relationships/slideLayout" Target="../slideLayouts/slideLayout10.xml"/><Relationship Id="rId4" Type="http://schemas.openxmlformats.org/officeDocument/2006/relationships/chart" Target="../charts/chart159.xml"/></Relationships>
</file>

<file path=ppt/slides/_rels/slide83.xml.rels><?xml version="1.0" encoding="UTF-8" standalone="yes"?>
<Relationships xmlns="http://schemas.openxmlformats.org/package/2006/relationships"><Relationship Id="rId3" Type="http://schemas.openxmlformats.org/officeDocument/2006/relationships/chart" Target="../charts/chart160.xml"/><Relationship Id="rId2" Type="http://schemas.openxmlformats.org/officeDocument/2006/relationships/notesSlide" Target="../notesSlides/notesSlide70.xml"/><Relationship Id="rId1" Type="http://schemas.openxmlformats.org/officeDocument/2006/relationships/slideLayout" Target="../slideLayouts/slideLayout10.xml"/><Relationship Id="rId4" Type="http://schemas.openxmlformats.org/officeDocument/2006/relationships/chart" Target="../charts/chart161.xml"/></Relationships>
</file>

<file path=ppt/slides/_rels/slide84.xml.rels><?xml version="1.0" encoding="UTF-8" standalone="yes"?>
<Relationships xmlns="http://schemas.openxmlformats.org/package/2006/relationships"><Relationship Id="rId3" Type="http://schemas.openxmlformats.org/officeDocument/2006/relationships/chart" Target="../charts/chart162.xml"/><Relationship Id="rId2" Type="http://schemas.openxmlformats.org/officeDocument/2006/relationships/notesSlide" Target="../notesSlides/notesSlide71.xml"/><Relationship Id="rId1" Type="http://schemas.openxmlformats.org/officeDocument/2006/relationships/slideLayout" Target="../slideLayouts/slideLayout10.xml"/></Relationships>
</file>

<file path=ppt/slides/_rels/slide85.xml.rels><?xml version="1.0" encoding="UTF-8" standalone="yes"?>
<Relationships xmlns="http://schemas.openxmlformats.org/package/2006/relationships"><Relationship Id="rId3" Type="http://schemas.openxmlformats.org/officeDocument/2006/relationships/chart" Target="../charts/chart163.xml"/><Relationship Id="rId2" Type="http://schemas.openxmlformats.org/officeDocument/2006/relationships/notesSlide" Target="../notesSlides/notesSlide72.xml"/><Relationship Id="rId1" Type="http://schemas.openxmlformats.org/officeDocument/2006/relationships/slideLayout" Target="../slideLayouts/slideLayout10.xml"/><Relationship Id="rId4" Type="http://schemas.openxmlformats.org/officeDocument/2006/relationships/chart" Target="../charts/chart164.xml"/></Relationships>
</file>

<file path=ppt/slides/_rels/slide86.xml.rels><?xml version="1.0" encoding="UTF-8" standalone="yes"?>
<Relationships xmlns="http://schemas.openxmlformats.org/package/2006/relationships"><Relationship Id="rId3" Type="http://schemas.openxmlformats.org/officeDocument/2006/relationships/chart" Target="../charts/chart165.xml"/><Relationship Id="rId2" Type="http://schemas.openxmlformats.org/officeDocument/2006/relationships/notesSlide" Target="../notesSlides/notesSlide73.xml"/><Relationship Id="rId1" Type="http://schemas.openxmlformats.org/officeDocument/2006/relationships/slideLayout" Target="../slideLayouts/slideLayout10.xml"/></Relationships>
</file>

<file path=ppt/slides/_rels/slide87.xml.rels><?xml version="1.0" encoding="UTF-8" standalone="yes"?>
<Relationships xmlns="http://schemas.openxmlformats.org/package/2006/relationships"><Relationship Id="rId3" Type="http://schemas.openxmlformats.org/officeDocument/2006/relationships/chart" Target="../charts/chart166.xml"/><Relationship Id="rId2" Type="http://schemas.openxmlformats.org/officeDocument/2006/relationships/notesSlide" Target="../notesSlides/notesSlide74.xml"/><Relationship Id="rId1" Type="http://schemas.openxmlformats.org/officeDocument/2006/relationships/slideLayout" Target="../slideLayouts/slideLayout10.xml"/><Relationship Id="rId4" Type="http://schemas.openxmlformats.org/officeDocument/2006/relationships/chart" Target="../charts/chart167.xml"/></Relationships>
</file>

<file path=ppt/slides/_rels/slide88.xml.rels><?xml version="1.0" encoding="UTF-8" standalone="yes"?>
<Relationships xmlns="http://schemas.openxmlformats.org/package/2006/relationships"><Relationship Id="rId3" Type="http://schemas.openxmlformats.org/officeDocument/2006/relationships/chart" Target="../charts/chart168.xml"/><Relationship Id="rId2" Type="http://schemas.openxmlformats.org/officeDocument/2006/relationships/notesSlide" Target="../notesSlides/notesSlide75.xml"/><Relationship Id="rId1" Type="http://schemas.openxmlformats.org/officeDocument/2006/relationships/slideLayout" Target="../slideLayouts/slideLayout10.xml"/><Relationship Id="rId4" Type="http://schemas.openxmlformats.org/officeDocument/2006/relationships/chart" Target="../charts/chart169.xml"/></Relationships>
</file>

<file path=ppt/slides/_rels/slide89.xml.rels><?xml version="1.0" encoding="UTF-8" standalone="yes"?>
<Relationships xmlns="http://schemas.openxmlformats.org/package/2006/relationships"><Relationship Id="rId3" Type="http://schemas.openxmlformats.org/officeDocument/2006/relationships/chart" Target="../charts/chart170.xml"/><Relationship Id="rId2" Type="http://schemas.openxmlformats.org/officeDocument/2006/relationships/notesSlide" Target="../notesSlides/notesSlide76.xml"/><Relationship Id="rId1" Type="http://schemas.openxmlformats.org/officeDocument/2006/relationships/slideLayout" Target="../slideLayouts/slideLayout10.xml"/><Relationship Id="rId4" Type="http://schemas.openxmlformats.org/officeDocument/2006/relationships/chart" Target="../charts/chart171.xml"/></Relationships>
</file>

<file path=ppt/slides/_rels/slide90.xml.rels><?xml version="1.0" encoding="UTF-8" standalone="yes"?>
<Relationships xmlns="http://schemas.openxmlformats.org/package/2006/relationships"><Relationship Id="rId3" Type="http://schemas.openxmlformats.org/officeDocument/2006/relationships/chart" Target="../charts/chart172.xml"/><Relationship Id="rId2" Type="http://schemas.openxmlformats.org/officeDocument/2006/relationships/notesSlide" Target="../notesSlides/notesSlide77.xml"/><Relationship Id="rId1" Type="http://schemas.openxmlformats.org/officeDocument/2006/relationships/slideLayout" Target="../slideLayouts/slideLayout10.xml"/><Relationship Id="rId4" Type="http://schemas.openxmlformats.org/officeDocument/2006/relationships/chart" Target="../charts/chart173.xml"/></Relationships>
</file>

<file path=ppt/slides/_rels/slide91.xml.rels><?xml version="1.0" encoding="UTF-8" standalone="yes"?>
<Relationships xmlns="http://schemas.openxmlformats.org/package/2006/relationships"><Relationship Id="rId3" Type="http://schemas.openxmlformats.org/officeDocument/2006/relationships/chart" Target="../charts/chart174.xml"/><Relationship Id="rId2" Type="http://schemas.openxmlformats.org/officeDocument/2006/relationships/notesSlide" Target="../notesSlides/notesSlide78.xml"/><Relationship Id="rId1" Type="http://schemas.openxmlformats.org/officeDocument/2006/relationships/slideLayout" Target="../slideLayouts/slideLayout10.xml"/><Relationship Id="rId4" Type="http://schemas.openxmlformats.org/officeDocument/2006/relationships/chart" Target="../charts/chart175.xml"/></Relationships>
</file>

<file path=ppt/slides/_rels/slide92.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79.xml"/><Relationship Id="rId1" Type="http://schemas.openxmlformats.org/officeDocument/2006/relationships/slideLayout" Target="../slideLayouts/slideLayout10.xml"/></Relationships>
</file>

<file path=ppt/slides/_rels/slide93.xml.rels><?xml version="1.0" encoding="UTF-8" standalone="yes"?>
<Relationships xmlns="http://schemas.openxmlformats.org/package/2006/relationships"><Relationship Id="rId3" Type="http://schemas.openxmlformats.org/officeDocument/2006/relationships/chart" Target="../charts/chart178.xml"/><Relationship Id="rId2" Type="http://schemas.openxmlformats.org/officeDocument/2006/relationships/chart" Target="../charts/chart177.xml"/><Relationship Id="rId1" Type="http://schemas.openxmlformats.org/officeDocument/2006/relationships/slideLayout" Target="../slideLayouts/slideLayout10.xml"/></Relationships>
</file>

<file path=ppt/slides/_rels/slide94.xml.rels><?xml version="1.0" encoding="UTF-8" standalone="yes"?>
<Relationships xmlns="http://schemas.openxmlformats.org/package/2006/relationships"><Relationship Id="rId3" Type="http://schemas.openxmlformats.org/officeDocument/2006/relationships/chart" Target="../charts/chart179.xml"/><Relationship Id="rId2" Type="http://schemas.openxmlformats.org/officeDocument/2006/relationships/notesSlide" Target="../notesSlides/notesSlide80.xml"/><Relationship Id="rId1" Type="http://schemas.openxmlformats.org/officeDocument/2006/relationships/slideLayout" Target="../slideLayouts/slideLayout10.xml"/><Relationship Id="rId4" Type="http://schemas.openxmlformats.org/officeDocument/2006/relationships/chart" Target="../charts/chart180.xml"/></Relationships>
</file>

<file path=ppt/slides/_rels/slide95.xml.rels><?xml version="1.0" encoding="UTF-8" standalone="yes"?>
<Relationships xmlns="http://schemas.openxmlformats.org/package/2006/relationships"><Relationship Id="rId3" Type="http://schemas.openxmlformats.org/officeDocument/2006/relationships/chart" Target="../charts/chart181.xml"/><Relationship Id="rId2" Type="http://schemas.openxmlformats.org/officeDocument/2006/relationships/notesSlide" Target="../notesSlides/notesSlide81.xml"/><Relationship Id="rId1" Type="http://schemas.openxmlformats.org/officeDocument/2006/relationships/slideLayout" Target="../slideLayouts/slideLayout10.xml"/><Relationship Id="rId4" Type="http://schemas.openxmlformats.org/officeDocument/2006/relationships/chart" Target="../charts/chart182.xml"/></Relationships>
</file>

<file path=ppt/slides/_rels/slide96.xml.rels><?xml version="1.0" encoding="UTF-8" standalone="yes"?>
<Relationships xmlns="http://schemas.openxmlformats.org/package/2006/relationships"><Relationship Id="rId3" Type="http://schemas.openxmlformats.org/officeDocument/2006/relationships/chart" Target="../charts/chart183.xml"/><Relationship Id="rId2" Type="http://schemas.openxmlformats.org/officeDocument/2006/relationships/notesSlide" Target="../notesSlides/notesSlide82.xml"/><Relationship Id="rId1" Type="http://schemas.openxmlformats.org/officeDocument/2006/relationships/slideLayout" Target="../slideLayouts/slideLayout10.xml"/></Relationships>
</file>

<file path=ppt/slides/_rels/slide97.xml.rels><?xml version="1.0" encoding="UTF-8" standalone="yes"?>
<Relationships xmlns="http://schemas.openxmlformats.org/package/2006/relationships"><Relationship Id="rId3" Type="http://schemas.openxmlformats.org/officeDocument/2006/relationships/chart" Target="../charts/chart184.xml"/><Relationship Id="rId2" Type="http://schemas.openxmlformats.org/officeDocument/2006/relationships/notesSlide" Target="../notesSlides/notesSlide83.xml"/><Relationship Id="rId1" Type="http://schemas.openxmlformats.org/officeDocument/2006/relationships/slideLayout" Target="../slideLayouts/slideLayout10.xml"/><Relationship Id="rId4" Type="http://schemas.openxmlformats.org/officeDocument/2006/relationships/chart" Target="../charts/chart185.xml"/></Relationships>
</file>

<file path=ppt/slides/_rels/slide98.xml.rels><?xml version="1.0" encoding="UTF-8" standalone="yes"?>
<Relationships xmlns="http://schemas.openxmlformats.org/package/2006/relationships"><Relationship Id="rId3" Type="http://schemas.openxmlformats.org/officeDocument/2006/relationships/chart" Target="../charts/chart186.xml"/><Relationship Id="rId2" Type="http://schemas.openxmlformats.org/officeDocument/2006/relationships/notesSlide" Target="../notesSlides/notesSlide84.xml"/><Relationship Id="rId1" Type="http://schemas.openxmlformats.org/officeDocument/2006/relationships/slideLayout" Target="../slideLayouts/slideLayout10.xml"/><Relationship Id="rId4" Type="http://schemas.openxmlformats.org/officeDocument/2006/relationships/chart" Target="../charts/chart187.xml"/></Relationships>
</file>

<file path=ppt/slides/_rels/slide99.xml.rels><?xml version="1.0" encoding="UTF-8" standalone="yes"?>
<Relationships xmlns="http://schemas.openxmlformats.org/package/2006/relationships"><Relationship Id="rId3" Type="http://schemas.openxmlformats.org/officeDocument/2006/relationships/chart" Target="../charts/chart188.xml"/><Relationship Id="rId2" Type="http://schemas.openxmlformats.org/officeDocument/2006/relationships/notesSlide" Target="../notesSlides/notesSlide85.xml"/><Relationship Id="rId1" Type="http://schemas.openxmlformats.org/officeDocument/2006/relationships/slideLayout" Target="../slideLayouts/slideLayout10.xml"/></Relationships>
</file>

<file path=ppt/slides/_rels/slide100.xml.rels><?xml version="1.0" encoding="UTF-8" standalone="yes"?>
<Relationships xmlns="http://schemas.openxmlformats.org/package/2006/relationships"><Relationship Id="rId3" Type="http://schemas.openxmlformats.org/officeDocument/2006/relationships/chart" Target="../charts/chart189.xml"/><Relationship Id="rId2" Type="http://schemas.openxmlformats.org/officeDocument/2006/relationships/notesSlide" Target="../notesSlides/notesSlide86.xml"/><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3" Type="http://schemas.openxmlformats.org/officeDocument/2006/relationships/chart" Target="../charts/chart190.xml"/><Relationship Id="rId2" Type="http://schemas.openxmlformats.org/officeDocument/2006/relationships/notesSlide" Target="../notesSlides/notesSlide87.xml"/><Relationship Id="rId1" Type="http://schemas.openxmlformats.org/officeDocument/2006/relationships/slideLayout" Target="../slideLayouts/slideLayout10.xml"/></Relationships>
</file>

<file path=ppt/slides/_rels/slide102.xml.rels><?xml version="1.0" encoding="UTF-8" standalone="yes"?>
<Relationships xmlns="http://schemas.openxmlformats.org/package/2006/relationships"><Relationship Id="rId3" Type="http://schemas.openxmlformats.org/officeDocument/2006/relationships/chart" Target="../charts/chart191.xml"/><Relationship Id="rId2" Type="http://schemas.openxmlformats.org/officeDocument/2006/relationships/notesSlide" Target="../notesSlides/notesSlide88.xml"/><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8.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8.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8.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8.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8.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8.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95711CA-64CD-45ED-9FAA-19F89C796FF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a:t>
            </a:fld>
            <a:r>
              <a:rPr lang="en-GB" sz="900" b="1">
                <a:solidFill>
                  <a:schemeClr val="bg1"/>
                </a:solidFill>
                <a:latin typeface="Arial" panose="020B0604020202020204" pitchFamily="34" charset="0"/>
                <a:cs typeface="Arial" panose="020B0604020202020204" pitchFamily="34" charset="0"/>
              </a:rPr>
              <a:t>  </a:t>
            </a:r>
          </a:p>
        </p:txBody>
      </p:sp>
      <p:sp>
        <p:nvSpPr>
          <p:cNvPr id="5" name="Title 1">
            <a:extLst>
              <a:ext uri="{FF2B5EF4-FFF2-40B4-BE49-F238E27FC236}">
                <a16:creationId xmlns:a16="http://schemas.microsoft.com/office/drawing/2014/main" id="{9789E9F4-FC00-4497-92D6-22C0B83171E9}"/>
              </a:ext>
              <a:ext uri="{C183D7F6-B498-43B3-948B-1728B52AA6E4}">
                <adec:decorative xmlns:adec="http://schemas.microsoft.com/office/drawing/2017/decorative" val="0"/>
              </a:ext>
            </a:extLst>
          </p:cNvPr>
          <p:cNvSpPr>
            <a:spLocks noGrp="1"/>
          </p:cNvSpPr>
          <p:nvPr>
            <p:ph type="title"/>
          </p:nvPr>
        </p:nvSpPr>
        <p:spPr>
          <a:xfrm>
            <a:off x="711675" y="3796101"/>
            <a:ext cx="10623081" cy="443198"/>
          </a:xfrm>
        </p:spPr>
        <p:txBody>
          <a:bodyPr/>
          <a:lstStyle/>
          <a:p>
            <a:r>
              <a:rPr lang="en-GB" sz="3200">
                <a:latin typeface="Arial" panose="020B0604020202020204" pitchFamily="34" charset="0"/>
                <a:cs typeface="Arial" panose="020B0604020202020204" pitchFamily="34" charset="0"/>
              </a:rPr>
              <a:t>The Shrewsbury And Telford Hospital NHS Trust</a:t>
            </a:r>
            <a:endParaRPr lang="en-GB" sz="3200" dirty="0">
              <a:latin typeface="Arial" panose="020B0604020202020204" pitchFamily="34" charset="0"/>
              <a:cs typeface="Arial" panose="020B0604020202020204" pitchFamily="34" charset="0"/>
            </a:endParaRPr>
          </a:p>
        </p:txBody>
      </p:sp>
      <p:sp>
        <p:nvSpPr>
          <p:cNvPr id="8" name="Title 4">
            <a:extLst>
              <a:ext uri="{FF2B5EF4-FFF2-40B4-BE49-F238E27FC236}">
                <a16:creationId xmlns:a16="http://schemas.microsoft.com/office/drawing/2014/main" id="{DC588BF7-52C9-4FF7-9C7F-26C2F2D4117E}"/>
              </a:ext>
            </a:extLst>
          </p:cNvPr>
          <p:cNvSpPr txBox="1">
            <a:spLocks/>
          </p:cNvSpPr>
          <p:nvPr/>
        </p:nvSpPr>
        <p:spPr>
          <a:xfrm>
            <a:off x="711675" y="2201554"/>
            <a:ext cx="10270873" cy="1107996"/>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r>
              <a:rPr lang="en-GB" sz="4000" dirty="0"/>
              <a:t>NHS Adult Inpatient Survey 2025</a:t>
            </a:r>
            <a:br>
              <a:rPr lang="en-GB" sz="4000" dirty="0"/>
            </a:br>
            <a:r>
              <a:rPr lang="en-GB" sz="4000" dirty="0"/>
              <a:t>Benchmark Report</a:t>
            </a:r>
            <a:endParaRPr lang="en-GB" sz="4000" dirty="0">
              <a:latin typeface="+mn-lt"/>
            </a:endParaRPr>
          </a:p>
        </p:txBody>
      </p:sp>
    </p:spTree>
    <p:extLst>
      <p:ext uri="{BB962C8B-B14F-4D97-AF65-F5344CB8AC3E}">
        <p14:creationId xmlns:p14="http://schemas.microsoft.com/office/powerpoint/2010/main" val="1499399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1">
            <a:extLst>
              <a:ext uri="{FF2B5EF4-FFF2-40B4-BE49-F238E27FC236}">
                <a16:creationId xmlns:a16="http://schemas.microsoft.com/office/drawing/2014/main" id="{A5EAD1F7-09F7-49AD-8247-F8F75D6B65CC}"/>
              </a:ext>
              <a:ext uri="{C183D7F6-B498-43B3-948B-1728B52AA6E4}">
                <adec:decorative xmlns:adec="http://schemas.microsoft.com/office/drawing/2017/decorative" val="1"/>
              </a:ext>
            </a:extLst>
          </p:cNvPr>
          <p:cNvSpPr txBox="1">
            <a:spLocks/>
          </p:cNvSpPr>
          <p:nvPr/>
        </p:nvSpPr>
        <p:spPr>
          <a:xfrm>
            <a:off x="515938" y="649000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1000" b="1" smtClean="0">
                <a:solidFill>
                  <a:schemeClr val="tx1">
                    <a:lumMod val="75000"/>
                    <a:lumOff val="25000"/>
                  </a:schemeClr>
                </a:solidFill>
                <a:latin typeface="Arial" panose="020B0604020202020204" pitchFamily="34" charset="0"/>
                <a:cs typeface="Arial" panose="020B0604020202020204" pitchFamily="34" charset="0"/>
              </a:rPr>
              <a:pPr>
                <a:defRPr/>
              </a:pPr>
              <a:t>2</a:t>
            </a:fld>
            <a:r>
              <a:rPr lang="en-GB" sz="10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Arrow: Right 1">
            <a:extLst>
              <a:ext uri="{FF2B5EF4-FFF2-40B4-BE49-F238E27FC236}">
                <a16:creationId xmlns:a16="http://schemas.microsoft.com/office/drawing/2014/main" id="{207E8E6D-F288-411D-89D7-405F7B457980}"/>
              </a:ext>
              <a:ext uri="{C183D7F6-B498-43B3-948B-1728B52AA6E4}">
                <adec:decorative xmlns:adec="http://schemas.microsoft.com/office/drawing/2017/decorative" val="1"/>
              </a:ext>
            </a:extLst>
          </p:cNvPr>
          <p:cNvSpPr/>
          <p:nvPr/>
        </p:nvSpPr>
        <p:spPr>
          <a:xfrm>
            <a:off x="412685" y="1101819"/>
            <a:ext cx="11418884" cy="297479"/>
          </a:xfrm>
          <a:prstGeom prst="rightArrow">
            <a:avLst/>
          </a:prstGeom>
          <a:solidFill>
            <a:srgbClr val="7462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6">
            <a:extLst>
              <a:ext uri="{FF2B5EF4-FFF2-40B4-BE49-F238E27FC236}">
                <a16:creationId xmlns:a16="http://schemas.microsoft.com/office/drawing/2014/main" id="{7010D036-996D-4175-88DE-CD6AD51E5891}"/>
              </a:ext>
            </a:extLst>
          </p:cNvPr>
          <p:cNvSpPr>
            <a:spLocks noGrp="1"/>
          </p:cNvSpPr>
          <p:nvPr>
            <p:ph type="title" idx="4294967295"/>
          </p:nvPr>
        </p:nvSpPr>
        <p:spPr>
          <a:xfrm>
            <a:off x="412685" y="416517"/>
            <a:ext cx="8341964" cy="484188"/>
          </a:xfrm>
          <a:noFill/>
        </p:spPr>
        <p:txBody>
          <a:bodyPr>
            <a:normAutofit/>
          </a:bodyPr>
          <a:lstStyle/>
          <a:p>
            <a:r>
              <a:rPr lang="en-GB" sz="2800" b="1" dirty="0">
                <a:solidFill>
                  <a:srgbClr val="6D276A"/>
                </a:solidFill>
                <a:latin typeface="Arial"/>
              </a:rPr>
              <a:t>Contents</a:t>
            </a:r>
          </a:p>
        </p:txBody>
      </p:sp>
      <p:sp>
        <p:nvSpPr>
          <p:cNvPr id="17" name="Rectangle 16">
            <a:hlinkClick r:id="rId3" action="ppaction://hlinksldjump"/>
            <a:extLst>
              <a:ext uri="{FF2B5EF4-FFF2-40B4-BE49-F238E27FC236}">
                <a16:creationId xmlns:a16="http://schemas.microsoft.com/office/drawing/2014/main" id="{370AF834-0347-44E5-B067-773DCB2CD1D2}"/>
              </a:ext>
            </a:extLst>
          </p:cNvPr>
          <p:cNvSpPr/>
          <p:nvPr/>
        </p:nvSpPr>
        <p:spPr>
          <a:xfrm>
            <a:off x="515938"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1. Background &amp; methodology</a:t>
            </a:r>
          </a:p>
        </p:txBody>
      </p:sp>
      <p:sp>
        <p:nvSpPr>
          <p:cNvPr id="24" name="Rectangle 23">
            <a:hlinkClick r:id="rId4" action="ppaction://hlinksldjump"/>
            <a:extLst>
              <a:ext uri="{FF2B5EF4-FFF2-40B4-BE49-F238E27FC236}">
                <a16:creationId xmlns:a16="http://schemas.microsoft.com/office/drawing/2014/main" id="{908F9A59-76F8-4F59-8D74-8E768F473729}"/>
              </a:ext>
            </a:extLst>
          </p:cNvPr>
          <p:cNvSpPr/>
          <p:nvPr/>
        </p:nvSpPr>
        <p:spPr>
          <a:xfrm>
            <a:off x="2336824"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2. Headline results</a:t>
            </a:r>
          </a:p>
        </p:txBody>
      </p:sp>
      <p:sp>
        <p:nvSpPr>
          <p:cNvPr id="25" name="Rectangle 24">
            <a:hlinkClick r:id="rId5" action="ppaction://hlinksldjump"/>
            <a:extLst>
              <a:ext uri="{FF2B5EF4-FFF2-40B4-BE49-F238E27FC236}">
                <a16:creationId xmlns:a16="http://schemas.microsoft.com/office/drawing/2014/main" id="{EA1645F7-304F-4EE5-A389-9616276616EB}"/>
              </a:ext>
            </a:extLst>
          </p:cNvPr>
          <p:cNvSpPr/>
          <p:nvPr/>
        </p:nvSpPr>
        <p:spPr>
          <a:xfrm>
            <a:off x="4214258" y="900726"/>
            <a:ext cx="1579562" cy="651600"/>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3. Scoring and benchmarking </a:t>
            </a:r>
          </a:p>
        </p:txBody>
      </p:sp>
      <p:sp>
        <p:nvSpPr>
          <p:cNvPr id="26" name="Rectangle 25">
            <a:hlinkClick r:id="rId6" action="ppaction://hlinksldjump"/>
            <a:extLst>
              <a:ext uri="{FF2B5EF4-FFF2-40B4-BE49-F238E27FC236}">
                <a16:creationId xmlns:a16="http://schemas.microsoft.com/office/drawing/2014/main" id="{3EC5AA56-1533-4A5D-87EA-F7F7EFBD8717}"/>
              </a:ext>
            </a:extLst>
          </p:cNvPr>
          <p:cNvSpPr/>
          <p:nvPr/>
        </p:nvSpPr>
        <p:spPr>
          <a:xfrm>
            <a:off x="6212689"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4. Trust and site results</a:t>
            </a:r>
          </a:p>
        </p:txBody>
      </p:sp>
      <p:sp>
        <p:nvSpPr>
          <p:cNvPr id="27" name="Rectangle 26">
            <a:hlinkClick r:id="rId7" action="ppaction://hlinksldjump"/>
            <a:extLst>
              <a:ext uri="{FF2B5EF4-FFF2-40B4-BE49-F238E27FC236}">
                <a16:creationId xmlns:a16="http://schemas.microsoft.com/office/drawing/2014/main" id="{511E8DB4-175D-46B5-9FB1-F38543C70C83}"/>
              </a:ext>
            </a:extLst>
          </p:cNvPr>
          <p:cNvSpPr/>
          <p:nvPr/>
        </p:nvSpPr>
        <p:spPr>
          <a:xfrm>
            <a:off x="10035163" y="888347"/>
            <a:ext cx="1580400"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6. Comparison to other trusts</a:t>
            </a:r>
          </a:p>
        </p:txBody>
      </p:sp>
      <p:sp>
        <p:nvSpPr>
          <p:cNvPr id="51" name="TextBox 50">
            <a:extLst>
              <a:ext uri="{FF2B5EF4-FFF2-40B4-BE49-F238E27FC236}">
                <a16:creationId xmlns:a16="http://schemas.microsoft.com/office/drawing/2014/main" id="{03542A49-0103-4930-9978-26A41BE4D77C}"/>
              </a:ext>
            </a:extLst>
          </p:cNvPr>
          <p:cNvSpPr txBox="1"/>
          <p:nvPr/>
        </p:nvSpPr>
        <p:spPr>
          <a:xfrm>
            <a:off x="423507" y="5471939"/>
            <a:ext cx="3500150" cy="1015663"/>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This work was carried out in accordance with the requirements of the international standard for organisations conducting social research (accreditation to ISO27001:2013; certificate number GB10/80275). </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 Care Quality Commission 2025</a:t>
            </a:r>
          </a:p>
        </p:txBody>
      </p:sp>
      <p:sp>
        <p:nvSpPr>
          <p:cNvPr id="46" name="Rectangle 45">
            <a:hlinkClick r:id="rId8" action="ppaction://hlinksldjump"/>
            <a:extLst>
              <a:ext uri="{FF2B5EF4-FFF2-40B4-BE49-F238E27FC236}">
                <a16:creationId xmlns:a16="http://schemas.microsoft.com/office/drawing/2014/main" id="{1C28B8CD-E9C1-4362-A8CB-A16AF1859221}"/>
              </a:ext>
            </a:extLst>
          </p:cNvPr>
          <p:cNvSpPr/>
          <p:nvPr/>
        </p:nvSpPr>
        <p:spPr>
          <a:xfrm>
            <a:off x="8192563"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5. Change over time</a:t>
            </a:r>
          </a:p>
        </p:txBody>
      </p:sp>
      <p:sp>
        <p:nvSpPr>
          <p:cNvPr id="28" name="Rectangle 27">
            <a:hlinkClick r:id="rId9" action="ppaction://hlinksldjump"/>
            <a:extLst>
              <a:ext uri="{FF2B5EF4-FFF2-40B4-BE49-F238E27FC236}">
                <a16:creationId xmlns:a16="http://schemas.microsoft.com/office/drawing/2014/main" id="{EEDEB057-C9E1-4873-9C6D-5E0A2FE85217}"/>
              </a:ext>
            </a:extLst>
          </p:cNvPr>
          <p:cNvSpPr/>
          <p:nvPr/>
        </p:nvSpPr>
        <p:spPr>
          <a:xfrm>
            <a:off x="4157710" y="240722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29" name="Rectangle 28">
            <a:hlinkClick r:id="rId10" action="ppaction://hlinksldjump"/>
            <a:extLst>
              <a:ext uri="{FF2B5EF4-FFF2-40B4-BE49-F238E27FC236}">
                <a16:creationId xmlns:a16="http://schemas.microsoft.com/office/drawing/2014/main" id="{0CA15BC4-4E0F-48CF-99A0-B1C9706DE620}"/>
              </a:ext>
            </a:extLst>
          </p:cNvPr>
          <p:cNvSpPr/>
          <p:nvPr/>
        </p:nvSpPr>
        <p:spPr>
          <a:xfrm>
            <a:off x="4164980" y="273736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30" name="Rectangle 29">
            <a:hlinkClick r:id="rId11" action="ppaction://hlinksldjump"/>
            <a:extLst>
              <a:ext uri="{FF2B5EF4-FFF2-40B4-BE49-F238E27FC236}">
                <a16:creationId xmlns:a16="http://schemas.microsoft.com/office/drawing/2014/main" id="{72687E61-A580-4FD3-A732-F138CCF399B0}"/>
              </a:ext>
            </a:extLst>
          </p:cNvPr>
          <p:cNvSpPr/>
          <p:nvPr/>
        </p:nvSpPr>
        <p:spPr>
          <a:xfrm>
            <a:off x="4158927" y="3067504"/>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31" name="Rectangle 30">
            <a:hlinkClick r:id="rId12" action="ppaction://hlinksldjump"/>
            <a:extLst>
              <a:ext uri="{FF2B5EF4-FFF2-40B4-BE49-F238E27FC236}">
                <a16:creationId xmlns:a16="http://schemas.microsoft.com/office/drawing/2014/main" id="{1E29F054-6151-44B2-96AA-890D18080E77}"/>
              </a:ext>
            </a:extLst>
          </p:cNvPr>
          <p:cNvSpPr/>
          <p:nvPr/>
        </p:nvSpPr>
        <p:spPr>
          <a:xfrm>
            <a:off x="4162398" y="3727109"/>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32" name="Rectangle 31">
            <a:hlinkClick r:id="rId13" action="ppaction://hlinksldjump"/>
            <a:extLst>
              <a:ext uri="{FF2B5EF4-FFF2-40B4-BE49-F238E27FC236}">
                <a16:creationId xmlns:a16="http://schemas.microsoft.com/office/drawing/2014/main" id="{1433E923-369C-458E-B925-2320F968DF81}"/>
              </a:ext>
            </a:extLst>
          </p:cNvPr>
          <p:cNvSpPr/>
          <p:nvPr/>
        </p:nvSpPr>
        <p:spPr>
          <a:xfrm>
            <a:off x="4162398" y="4062493"/>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33" name="Rectangle 32">
            <a:hlinkClick r:id="rId14" action="ppaction://hlinksldjump"/>
            <a:extLst>
              <a:ext uri="{FF2B5EF4-FFF2-40B4-BE49-F238E27FC236}">
                <a16:creationId xmlns:a16="http://schemas.microsoft.com/office/drawing/2014/main" id="{9BB3E8A1-60D9-484B-B36E-FA82BBC3101F}"/>
              </a:ext>
            </a:extLst>
          </p:cNvPr>
          <p:cNvSpPr/>
          <p:nvPr/>
        </p:nvSpPr>
        <p:spPr>
          <a:xfrm>
            <a:off x="4163244" y="470405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34" name="Rectangle 33">
            <a:hlinkClick r:id="rId15" action="ppaction://hlinksldjump"/>
            <a:extLst>
              <a:ext uri="{FF2B5EF4-FFF2-40B4-BE49-F238E27FC236}">
                <a16:creationId xmlns:a16="http://schemas.microsoft.com/office/drawing/2014/main" id="{25E87DF0-B96C-41D1-AE07-960500135E1E}"/>
              </a:ext>
            </a:extLst>
          </p:cNvPr>
          <p:cNvSpPr/>
          <p:nvPr/>
        </p:nvSpPr>
        <p:spPr>
          <a:xfrm>
            <a:off x="4162398" y="502537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36" name="Rectangle 35">
            <a:hlinkClick r:id="rId16" action="ppaction://hlinksldjump"/>
            <a:extLst>
              <a:ext uri="{FF2B5EF4-FFF2-40B4-BE49-F238E27FC236}">
                <a16:creationId xmlns:a16="http://schemas.microsoft.com/office/drawing/2014/main" id="{0BE157DE-74A8-4691-B4BF-0471E3B70141}"/>
              </a:ext>
            </a:extLst>
          </p:cNvPr>
          <p:cNvSpPr/>
          <p:nvPr/>
        </p:nvSpPr>
        <p:spPr>
          <a:xfrm>
            <a:off x="4157710" y="5355737"/>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37" name="Rectangle 36">
            <a:hlinkClick r:id="rId17" action="ppaction://hlinksldjump"/>
            <a:extLst>
              <a:ext uri="{FF2B5EF4-FFF2-40B4-BE49-F238E27FC236}">
                <a16:creationId xmlns:a16="http://schemas.microsoft.com/office/drawing/2014/main" id="{2BF446D9-69C7-4399-ABDC-80E5DDE52E3C}"/>
              </a:ext>
            </a:extLst>
          </p:cNvPr>
          <p:cNvSpPr/>
          <p:nvPr/>
        </p:nvSpPr>
        <p:spPr>
          <a:xfrm>
            <a:off x="4164980" y="568099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3" name="Rectangle 2">
            <a:hlinkClick r:id="rId18" action="ppaction://hlinksldjump"/>
            <a:extLst>
              <a:ext uri="{FF2B5EF4-FFF2-40B4-BE49-F238E27FC236}">
                <a16:creationId xmlns:a16="http://schemas.microsoft.com/office/drawing/2014/main" id="{BB9F9833-C8EE-E278-88E2-5D10884F7CF3}"/>
              </a:ext>
            </a:extLst>
          </p:cNvPr>
          <p:cNvSpPr/>
          <p:nvPr/>
        </p:nvSpPr>
        <p:spPr>
          <a:xfrm>
            <a:off x="4164332" y="601907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12. Overall experience</a:t>
            </a:r>
          </a:p>
        </p:txBody>
      </p:sp>
      <p:grpSp>
        <p:nvGrpSpPr>
          <p:cNvPr id="15" name="Group 14">
            <a:extLst>
              <a:ext uri="{FF2B5EF4-FFF2-40B4-BE49-F238E27FC236}">
                <a16:creationId xmlns:a16="http://schemas.microsoft.com/office/drawing/2014/main" id="{2472A738-E1AB-D4B0-2F17-C0EF3CEF51E6}"/>
              </a:ext>
            </a:extLst>
          </p:cNvPr>
          <p:cNvGrpSpPr/>
          <p:nvPr/>
        </p:nvGrpSpPr>
        <p:grpSpPr>
          <a:xfrm>
            <a:off x="8146407" y="1942455"/>
            <a:ext cx="1686864" cy="3633179"/>
            <a:chOff x="8133580" y="550022"/>
            <a:chExt cx="1796090" cy="4577872"/>
          </a:xfrm>
        </p:grpSpPr>
        <p:sp>
          <p:nvSpPr>
            <p:cNvPr id="47" name="Rectangle 46">
              <a:hlinkClick r:id="rId19" action="ppaction://hlinksldjump"/>
              <a:extLst>
                <a:ext uri="{FF2B5EF4-FFF2-40B4-BE49-F238E27FC236}">
                  <a16:creationId xmlns:a16="http://schemas.microsoft.com/office/drawing/2014/main" id="{24AE0ED1-2EBC-483A-8FA6-E7F94E8C3EDB}"/>
                </a:ext>
              </a:extLst>
            </p:cNvPr>
            <p:cNvSpPr/>
            <p:nvPr/>
          </p:nvSpPr>
          <p:spPr>
            <a:xfrm>
              <a:off x="8135777" y="550022"/>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52" name="Rectangle 51">
              <a:hlinkClick r:id="rId20" action="ppaction://hlinksldjump"/>
              <a:extLst>
                <a:ext uri="{FF2B5EF4-FFF2-40B4-BE49-F238E27FC236}">
                  <a16:creationId xmlns:a16="http://schemas.microsoft.com/office/drawing/2014/main" id="{38C4F3BF-2EB3-4657-BA30-C21B0DD8831C}"/>
                </a:ext>
              </a:extLst>
            </p:cNvPr>
            <p:cNvSpPr/>
            <p:nvPr/>
          </p:nvSpPr>
          <p:spPr>
            <a:xfrm>
              <a:off x="8135776" y="969226"/>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53" name="Rectangle 52">
              <a:hlinkClick r:id="rId21" action="ppaction://hlinksldjump"/>
              <a:extLst>
                <a:ext uri="{FF2B5EF4-FFF2-40B4-BE49-F238E27FC236}">
                  <a16:creationId xmlns:a16="http://schemas.microsoft.com/office/drawing/2014/main" id="{998A0D1A-6706-44EC-BD7E-336E3796AC7D}"/>
                </a:ext>
              </a:extLst>
            </p:cNvPr>
            <p:cNvSpPr/>
            <p:nvPr/>
          </p:nvSpPr>
          <p:spPr>
            <a:xfrm>
              <a:off x="8135431" y="1770637"/>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4" name="Rectangle 53">
              <a:hlinkClick r:id="rId22" action="ppaction://hlinksldjump"/>
              <a:extLst>
                <a:ext uri="{FF2B5EF4-FFF2-40B4-BE49-F238E27FC236}">
                  <a16:creationId xmlns:a16="http://schemas.microsoft.com/office/drawing/2014/main" id="{2990CB06-6A5D-441C-8DA5-DD6F59AA2B06}"/>
                </a:ext>
              </a:extLst>
            </p:cNvPr>
            <p:cNvSpPr/>
            <p:nvPr/>
          </p:nvSpPr>
          <p:spPr>
            <a:xfrm>
              <a:off x="8135086" y="2180101"/>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55" name="Rectangle 54">
              <a:hlinkClick r:id="rId23" action="ppaction://hlinksldjump"/>
              <a:extLst>
                <a:ext uri="{FF2B5EF4-FFF2-40B4-BE49-F238E27FC236}">
                  <a16:creationId xmlns:a16="http://schemas.microsoft.com/office/drawing/2014/main" id="{E96B37CF-7ADB-412D-9B79-10275918A4F2}"/>
                </a:ext>
              </a:extLst>
            </p:cNvPr>
            <p:cNvSpPr/>
            <p:nvPr/>
          </p:nvSpPr>
          <p:spPr>
            <a:xfrm>
              <a:off x="8135086" y="2584405"/>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57" name="Rectangle 56">
              <a:hlinkClick r:id="rId24" action="ppaction://hlinksldjump"/>
              <a:extLst>
                <a:ext uri="{FF2B5EF4-FFF2-40B4-BE49-F238E27FC236}">
                  <a16:creationId xmlns:a16="http://schemas.microsoft.com/office/drawing/2014/main" id="{9D1B5804-852C-41AC-9D5B-4EB988A979A0}"/>
                </a:ext>
              </a:extLst>
            </p:cNvPr>
            <p:cNvSpPr/>
            <p:nvPr/>
          </p:nvSpPr>
          <p:spPr>
            <a:xfrm>
              <a:off x="8133580" y="3425644"/>
              <a:ext cx="179389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60" name="Rectangle 59">
              <a:hlinkClick r:id="rId25" action="ppaction://hlinksldjump"/>
              <a:extLst>
                <a:ext uri="{FF2B5EF4-FFF2-40B4-BE49-F238E27FC236}">
                  <a16:creationId xmlns:a16="http://schemas.microsoft.com/office/drawing/2014/main" id="{BF8DE18A-01B9-4FF9-B30D-3BDE08ED9686}"/>
                </a:ext>
              </a:extLst>
            </p:cNvPr>
            <p:cNvSpPr/>
            <p:nvPr/>
          </p:nvSpPr>
          <p:spPr>
            <a:xfrm>
              <a:off x="8133580" y="4296373"/>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7" name="Rectangle 6">
              <a:hlinkClick r:id="rId26" action="ppaction://hlinksldjump"/>
              <a:extLst>
                <a:ext uri="{FF2B5EF4-FFF2-40B4-BE49-F238E27FC236}">
                  <a16:creationId xmlns:a16="http://schemas.microsoft.com/office/drawing/2014/main" id="{6F621268-FA1D-1230-4A8F-B970419112AE}"/>
                </a:ext>
              </a:extLst>
            </p:cNvPr>
            <p:cNvSpPr/>
            <p:nvPr/>
          </p:nvSpPr>
          <p:spPr>
            <a:xfrm>
              <a:off x="8133580" y="4727784"/>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grpSp>
      <p:sp>
        <p:nvSpPr>
          <p:cNvPr id="38" name="Rectangle 37">
            <a:hlinkClick r:id="rId27" action="ppaction://hlinksldjump"/>
            <a:extLst>
              <a:ext uri="{FF2B5EF4-FFF2-40B4-BE49-F238E27FC236}">
                <a16:creationId xmlns:a16="http://schemas.microsoft.com/office/drawing/2014/main" id="{A268E627-496A-4B80-A34B-765F657EB488}"/>
              </a:ext>
            </a:extLst>
          </p:cNvPr>
          <p:cNvSpPr/>
          <p:nvPr/>
        </p:nvSpPr>
        <p:spPr>
          <a:xfrm>
            <a:off x="6162058" y="1618366"/>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39" name="Rectangle 38">
            <a:hlinkClick r:id="rId28" action="ppaction://hlinksldjump"/>
            <a:extLst>
              <a:ext uri="{FF2B5EF4-FFF2-40B4-BE49-F238E27FC236}">
                <a16:creationId xmlns:a16="http://schemas.microsoft.com/office/drawing/2014/main" id="{67FAA534-F902-4EA5-B1CD-3E9D1C8BCD74}"/>
              </a:ext>
            </a:extLst>
          </p:cNvPr>
          <p:cNvSpPr/>
          <p:nvPr/>
        </p:nvSpPr>
        <p:spPr>
          <a:xfrm>
            <a:off x="6162058" y="194693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40" name="Rectangle 39">
            <a:hlinkClick r:id="rId29" action="ppaction://hlinksldjump"/>
            <a:extLst>
              <a:ext uri="{FF2B5EF4-FFF2-40B4-BE49-F238E27FC236}">
                <a16:creationId xmlns:a16="http://schemas.microsoft.com/office/drawing/2014/main" id="{2C7C4A5F-6B3C-4842-9515-76922152B2AB}"/>
              </a:ext>
            </a:extLst>
          </p:cNvPr>
          <p:cNvSpPr/>
          <p:nvPr/>
        </p:nvSpPr>
        <p:spPr>
          <a:xfrm>
            <a:off x="6165529" y="227515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41" name="Rectangle 40">
            <a:hlinkClick r:id="rId30" action="ppaction://hlinksldjump"/>
            <a:extLst>
              <a:ext uri="{FF2B5EF4-FFF2-40B4-BE49-F238E27FC236}">
                <a16:creationId xmlns:a16="http://schemas.microsoft.com/office/drawing/2014/main" id="{8834E40E-1013-42D8-B558-00AB042E2CC7}"/>
              </a:ext>
            </a:extLst>
          </p:cNvPr>
          <p:cNvSpPr/>
          <p:nvPr/>
        </p:nvSpPr>
        <p:spPr>
          <a:xfrm>
            <a:off x="6161407" y="2923919"/>
            <a:ext cx="168480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43" name="Rectangle 42">
            <a:hlinkClick r:id="rId31" action="ppaction://hlinksldjump"/>
            <a:extLst>
              <a:ext uri="{FF2B5EF4-FFF2-40B4-BE49-F238E27FC236}">
                <a16:creationId xmlns:a16="http://schemas.microsoft.com/office/drawing/2014/main" id="{9443AE29-A251-4546-A015-3B513269BB59}"/>
              </a:ext>
            </a:extLst>
          </p:cNvPr>
          <p:cNvSpPr/>
          <p:nvPr/>
        </p:nvSpPr>
        <p:spPr>
          <a:xfrm>
            <a:off x="6161407" y="3890292"/>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44" name="Rectangle 43">
            <a:hlinkClick r:id="rId32" action="ppaction://hlinksldjump"/>
            <a:extLst>
              <a:ext uri="{FF2B5EF4-FFF2-40B4-BE49-F238E27FC236}">
                <a16:creationId xmlns:a16="http://schemas.microsoft.com/office/drawing/2014/main" id="{A49B8E71-C42C-43A5-9595-CA786F20C8C1}"/>
              </a:ext>
            </a:extLst>
          </p:cNvPr>
          <p:cNvSpPr/>
          <p:nvPr/>
        </p:nvSpPr>
        <p:spPr>
          <a:xfrm>
            <a:off x="6165530" y="4218749"/>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49" name="Rectangle 48">
            <a:hlinkClick r:id="rId33" action="ppaction://hlinksldjump"/>
            <a:extLst>
              <a:ext uri="{FF2B5EF4-FFF2-40B4-BE49-F238E27FC236}">
                <a16:creationId xmlns:a16="http://schemas.microsoft.com/office/drawing/2014/main" id="{9CBE2EFE-D790-4AE9-877C-EF93A2D30060}"/>
              </a:ext>
            </a:extLst>
          </p:cNvPr>
          <p:cNvSpPr/>
          <p:nvPr/>
        </p:nvSpPr>
        <p:spPr>
          <a:xfrm>
            <a:off x="6161407" y="454769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0" name="Rectangle 49">
            <a:hlinkClick r:id="rId34" action="ppaction://hlinksldjump"/>
            <a:extLst>
              <a:ext uri="{FF2B5EF4-FFF2-40B4-BE49-F238E27FC236}">
                <a16:creationId xmlns:a16="http://schemas.microsoft.com/office/drawing/2014/main" id="{E29687C8-6738-4B8F-B537-044A6744676E}"/>
              </a:ext>
            </a:extLst>
          </p:cNvPr>
          <p:cNvSpPr/>
          <p:nvPr/>
        </p:nvSpPr>
        <p:spPr>
          <a:xfrm>
            <a:off x="6161407" y="4876148"/>
            <a:ext cx="1687624"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4" name="Rectangle 3">
            <a:hlinkClick r:id="rId35" action="ppaction://hlinksldjump"/>
            <a:extLst>
              <a:ext uri="{FF2B5EF4-FFF2-40B4-BE49-F238E27FC236}">
                <a16:creationId xmlns:a16="http://schemas.microsoft.com/office/drawing/2014/main" id="{49BBBC57-7B44-12AB-98A2-249DEA966542}"/>
              </a:ext>
            </a:extLst>
          </p:cNvPr>
          <p:cNvSpPr/>
          <p:nvPr/>
        </p:nvSpPr>
        <p:spPr>
          <a:xfrm>
            <a:off x="6161407" y="5205093"/>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sp>
        <p:nvSpPr>
          <p:cNvPr id="6" name="Rectangle 5">
            <a:hlinkClick r:id="rId36" action="ppaction://hlinksldjump"/>
            <a:extLst>
              <a:ext uri="{FF2B5EF4-FFF2-40B4-BE49-F238E27FC236}">
                <a16:creationId xmlns:a16="http://schemas.microsoft.com/office/drawing/2014/main" id="{0414786C-0B1F-9497-6340-D3E1317B1184}"/>
              </a:ext>
            </a:extLst>
          </p:cNvPr>
          <p:cNvSpPr/>
          <p:nvPr/>
        </p:nvSpPr>
        <p:spPr>
          <a:xfrm>
            <a:off x="6162687" y="3232894"/>
            <a:ext cx="1684801"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8" name="Rectangle 7">
            <a:hlinkClick r:id="rId37" action="ppaction://hlinksldjump"/>
            <a:extLst>
              <a:ext uri="{FF2B5EF4-FFF2-40B4-BE49-F238E27FC236}">
                <a16:creationId xmlns:a16="http://schemas.microsoft.com/office/drawing/2014/main" id="{1E674BC8-0D50-3AC6-EFC8-695AABE07C76}"/>
              </a:ext>
            </a:extLst>
          </p:cNvPr>
          <p:cNvSpPr/>
          <p:nvPr/>
        </p:nvSpPr>
        <p:spPr>
          <a:xfrm>
            <a:off x="515938"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Background and methodology</a:t>
            </a:r>
          </a:p>
        </p:txBody>
      </p:sp>
      <p:sp>
        <p:nvSpPr>
          <p:cNvPr id="9" name="Rectangle 8">
            <a:hlinkClick r:id="rId38" action="ppaction://hlinksldjump"/>
            <a:extLst>
              <a:ext uri="{FF2B5EF4-FFF2-40B4-BE49-F238E27FC236}">
                <a16:creationId xmlns:a16="http://schemas.microsoft.com/office/drawing/2014/main" id="{8ED8BEF5-E76E-9EE4-758D-A7F7FEFF81AB}"/>
              </a:ext>
            </a:extLst>
          </p:cNvPr>
          <p:cNvSpPr/>
          <p:nvPr/>
        </p:nvSpPr>
        <p:spPr>
          <a:xfrm>
            <a:off x="515938" y="206192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Key terms used in this report</a:t>
            </a:r>
          </a:p>
        </p:txBody>
      </p:sp>
      <p:sp>
        <p:nvSpPr>
          <p:cNvPr id="10" name="Rectangle 9">
            <a:hlinkClick r:id="rId39" action="ppaction://hlinksldjump"/>
            <a:extLst>
              <a:ext uri="{FF2B5EF4-FFF2-40B4-BE49-F238E27FC236}">
                <a16:creationId xmlns:a16="http://schemas.microsoft.com/office/drawing/2014/main" id="{7184FDB8-01AE-53FB-6C6D-50DE52D3F69A}"/>
              </a:ext>
            </a:extLst>
          </p:cNvPr>
          <p:cNvSpPr/>
          <p:nvPr/>
        </p:nvSpPr>
        <p:spPr>
          <a:xfrm>
            <a:off x="515938" y="2511073"/>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Using the survey results</a:t>
            </a:r>
          </a:p>
        </p:txBody>
      </p:sp>
      <p:sp>
        <p:nvSpPr>
          <p:cNvPr id="12" name="Rectangle 11">
            <a:hlinkClick r:id="rId40" action="ppaction://hlinksldjump"/>
            <a:extLst>
              <a:ext uri="{FF2B5EF4-FFF2-40B4-BE49-F238E27FC236}">
                <a16:creationId xmlns:a16="http://schemas.microsoft.com/office/drawing/2014/main" id="{AF1C935A-BDCC-68DF-EB8B-5898840C07B9}"/>
              </a:ext>
            </a:extLst>
          </p:cNvPr>
          <p:cNvSpPr/>
          <p:nvPr/>
        </p:nvSpPr>
        <p:spPr>
          <a:xfrm>
            <a:off x="2336824"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Who took part in the survey?</a:t>
            </a:r>
          </a:p>
        </p:txBody>
      </p:sp>
      <p:sp>
        <p:nvSpPr>
          <p:cNvPr id="16" name="Rectangle 15">
            <a:hlinkClick r:id="rId41" action="ppaction://hlinksldjump"/>
            <a:extLst>
              <a:ext uri="{FF2B5EF4-FFF2-40B4-BE49-F238E27FC236}">
                <a16:creationId xmlns:a16="http://schemas.microsoft.com/office/drawing/2014/main" id="{98644657-B9F9-3941-3C77-2F15CE8EF140}"/>
              </a:ext>
            </a:extLst>
          </p:cNvPr>
          <p:cNvSpPr/>
          <p:nvPr/>
        </p:nvSpPr>
        <p:spPr>
          <a:xfrm>
            <a:off x="2336824" y="2058247"/>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Summary of findings for your trust</a:t>
            </a:r>
          </a:p>
        </p:txBody>
      </p:sp>
      <p:sp>
        <p:nvSpPr>
          <p:cNvPr id="18" name="Rectangle 17">
            <a:hlinkClick r:id="rId42" action="ppaction://hlinksldjump"/>
            <a:extLst>
              <a:ext uri="{FF2B5EF4-FFF2-40B4-BE49-F238E27FC236}">
                <a16:creationId xmlns:a16="http://schemas.microsoft.com/office/drawing/2014/main" id="{5641BCB9-1DB7-BCCC-F851-D5749C409FF2}"/>
              </a:ext>
            </a:extLst>
          </p:cNvPr>
          <p:cNvSpPr/>
          <p:nvPr/>
        </p:nvSpPr>
        <p:spPr>
          <a:xfrm>
            <a:off x="2336824" y="2507698"/>
            <a:ext cx="1579562" cy="518966"/>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Best and worst performance relative to the national average</a:t>
            </a:r>
          </a:p>
        </p:txBody>
      </p:sp>
      <p:sp>
        <p:nvSpPr>
          <p:cNvPr id="19" name="Rectangle 18">
            <a:hlinkClick r:id="rId43" action="ppaction://hlinksldjump"/>
            <a:extLst>
              <a:ext uri="{FF2B5EF4-FFF2-40B4-BE49-F238E27FC236}">
                <a16:creationId xmlns:a16="http://schemas.microsoft.com/office/drawing/2014/main" id="{23CB2215-9A75-F3D5-1202-D4D3423446EA}"/>
              </a:ext>
            </a:extLst>
          </p:cNvPr>
          <p:cNvSpPr/>
          <p:nvPr/>
        </p:nvSpPr>
        <p:spPr>
          <a:xfrm>
            <a:off x="2336824" y="306135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Trust results poster</a:t>
            </a:r>
          </a:p>
        </p:txBody>
      </p:sp>
      <p:sp>
        <p:nvSpPr>
          <p:cNvPr id="5" name="Rectangle 4">
            <a:hlinkClick r:id="rId44" action="ppaction://hlinksldjump"/>
            <a:extLst>
              <a:ext uri="{FF2B5EF4-FFF2-40B4-BE49-F238E27FC236}">
                <a16:creationId xmlns:a16="http://schemas.microsoft.com/office/drawing/2014/main" id="{63E4A78A-AD31-7EC5-CE9C-0E96CC113ED1}"/>
              </a:ext>
            </a:extLst>
          </p:cNvPr>
          <p:cNvSpPr/>
          <p:nvPr/>
        </p:nvSpPr>
        <p:spPr>
          <a:xfrm>
            <a:off x="4162398" y="4394208"/>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1" name="Rectangle 10">
            <a:hlinkClick r:id="rId45" action="ppaction://hlinksldjump"/>
            <a:extLst>
              <a:ext uri="{FF2B5EF4-FFF2-40B4-BE49-F238E27FC236}">
                <a16:creationId xmlns:a16="http://schemas.microsoft.com/office/drawing/2014/main" id="{05A75B34-7FF5-B3CA-4CA8-03DB375C3F5A}"/>
              </a:ext>
            </a:extLst>
          </p:cNvPr>
          <p:cNvSpPr/>
          <p:nvPr/>
        </p:nvSpPr>
        <p:spPr>
          <a:xfrm>
            <a:off x="6161407" y="355702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3" name="Rectangle 12">
            <a:hlinkClick r:id="rId46" action="ppaction://hlinksldjump"/>
            <a:extLst>
              <a:ext uri="{FF2B5EF4-FFF2-40B4-BE49-F238E27FC236}">
                <a16:creationId xmlns:a16="http://schemas.microsoft.com/office/drawing/2014/main" id="{BB8EC117-F464-1A78-1229-FF47242321DB}"/>
              </a:ext>
            </a:extLst>
          </p:cNvPr>
          <p:cNvSpPr/>
          <p:nvPr/>
        </p:nvSpPr>
        <p:spPr>
          <a:xfrm>
            <a:off x="4164980" y="339492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14" name="Rectangle 13">
            <a:hlinkClick r:id="rId47" action="ppaction://hlinksldjump"/>
            <a:extLst>
              <a:ext uri="{FF2B5EF4-FFF2-40B4-BE49-F238E27FC236}">
                <a16:creationId xmlns:a16="http://schemas.microsoft.com/office/drawing/2014/main" id="{5F929E92-9931-2EBE-BAC9-7799278DD477}"/>
              </a:ext>
            </a:extLst>
          </p:cNvPr>
          <p:cNvSpPr/>
          <p:nvPr/>
        </p:nvSpPr>
        <p:spPr>
          <a:xfrm>
            <a:off x="6165529" y="2602270"/>
            <a:ext cx="168415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6" name="Rectangle 55">
            <a:hlinkClick r:id="rId48" action="ppaction://hlinksldjump"/>
            <a:extLst>
              <a:ext uri="{FF2B5EF4-FFF2-40B4-BE49-F238E27FC236}">
                <a16:creationId xmlns:a16="http://schemas.microsoft.com/office/drawing/2014/main" id="{A5F42683-99FA-00A8-A2E9-55522151A1F6}"/>
              </a:ext>
            </a:extLst>
          </p:cNvPr>
          <p:cNvSpPr/>
          <p:nvPr/>
        </p:nvSpPr>
        <p:spPr>
          <a:xfrm>
            <a:off x="8148468" y="260784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58" name="Rectangle 57">
            <a:hlinkClick r:id="rId49" action="ppaction://hlinksldjump"/>
            <a:extLst>
              <a:ext uri="{FF2B5EF4-FFF2-40B4-BE49-F238E27FC236}">
                <a16:creationId xmlns:a16="http://schemas.microsoft.com/office/drawing/2014/main" id="{F7D516C4-EE37-F419-238E-B6D8F798CAFD}"/>
              </a:ext>
            </a:extLst>
          </p:cNvPr>
          <p:cNvSpPr/>
          <p:nvPr/>
        </p:nvSpPr>
        <p:spPr>
          <a:xfrm>
            <a:off x="8146408" y="4568911"/>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9" name="Rectangle 58">
            <a:hlinkClick r:id="rId50" action="ppaction://hlinksldjump"/>
            <a:extLst>
              <a:ext uri="{FF2B5EF4-FFF2-40B4-BE49-F238E27FC236}">
                <a16:creationId xmlns:a16="http://schemas.microsoft.com/office/drawing/2014/main" id="{579574BD-B273-ABD2-F09A-91C3AB366DD4}"/>
              </a:ext>
            </a:extLst>
          </p:cNvPr>
          <p:cNvSpPr/>
          <p:nvPr/>
        </p:nvSpPr>
        <p:spPr>
          <a:xfrm>
            <a:off x="8147820" y="389542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22" name="Rectangle 21">
            <a:hlinkClick r:id="rId51" action="ppaction://hlinksldjump"/>
            <a:extLst>
              <a:ext uri="{FF2B5EF4-FFF2-40B4-BE49-F238E27FC236}">
                <a16:creationId xmlns:a16="http://schemas.microsoft.com/office/drawing/2014/main" id="{53C1B0B5-EC44-D398-907E-D9071515173D}"/>
              </a:ext>
            </a:extLst>
          </p:cNvPr>
          <p:cNvSpPr/>
          <p:nvPr/>
        </p:nvSpPr>
        <p:spPr>
          <a:xfrm>
            <a:off x="10035164" y="1612769"/>
            <a:ext cx="1580399" cy="32314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Comparison to other trusts</a:t>
            </a:r>
          </a:p>
        </p:txBody>
      </p:sp>
      <p:sp>
        <p:nvSpPr>
          <p:cNvPr id="35" name="Rectangle 34">
            <a:hlinkClick r:id="rId52" action="ppaction://hlinksldjump"/>
            <a:extLst>
              <a:ext uri="{FF2B5EF4-FFF2-40B4-BE49-F238E27FC236}">
                <a16:creationId xmlns:a16="http://schemas.microsoft.com/office/drawing/2014/main" id="{09DDDA8E-FE82-955B-D681-2FE4EC5B5E27}"/>
              </a:ext>
            </a:extLst>
          </p:cNvPr>
          <p:cNvSpPr/>
          <p:nvPr/>
        </p:nvSpPr>
        <p:spPr>
          <a:xfrm>
            <a:off x="4157710" y="1607224"/>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questions are scored</a:t>
            </a:r>
          </a:p>
        </p:txBody>
      </p:sp>
      <p:sp>
        <p:nvSpPr>
          <p:cNvPr id="42" name="Rectangle 41">
            <a:hlinkClick r:id="rId53" action="ppaction://hlinksldjump"/>
            <a:extLst>
              <a:ext uri="{FF2B5EF4-FFF2-40B4-BE49-F238E27FC236}">
                <a16:creationId xmlns:a16="http://schemas.microsoft.com/office/drawing/2014/main" id="{F2604F17-AFC9-2AB8-B927-47C40F742C8C}"/>
              </a:ext>
            </a:extLst>
          </p:cNvPr>
          <p:cNvSpPr/>
          <p:nvPr/>
        </p:nvSpPr>
        <p:spPr>
          <a:xfrm>
            <a:off x="4157710" y="1935909"/>
            <a:ext cx="1684152" cy="456782"/>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benchmarking in this report</a:t>
            </a:r>
          </a:p>
        </p:txBody>
      </p:sp>
      <p:sp>
        <p:nvSpPr>
          <p:cNvPr id="45" name="Rectangle 44">
            <a:hlinkClick r:id="rId54" action="ppaction://hlinksldjump"/>
            <a:extLst>
              <a:ext uri="{FF2B5EF4-FFF2-40B4-BE49-F238E27FC236}">
                <a16:creationId xmlns:a16="http://schemas.microsoft.com/office/drawing/2014/main" id="{593C4C54-E924-1E2C-3EEB-965858C885C8}"/>
              </a:ext>
            </a:extLst>
          </p:cNvPr>
          <p:cNvSpPr/>
          <p:nvPr/>
        </p:nvSpPr>
        <p:spPr>
          <a:xfrm>
            <a:off x="8148468" y="161336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change over time in this report</a:t>
            </a:r>
          </a:p>
        </p:txBody>
      </p:sp>
    </p:spTree>
    <p:extLst>
      <p:ext uri="{BB962C8B-B14F-4D97-AF65-F5344CB8AC3E}">
        <p14:creationId xmlns:p14="http://schemas.microsoft.com/office/powerpoint/2010/main" val="429068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04849" y="2152651"/>
            <a:ext cx="10580807" cy="831700"/>
          </a:xfrm>
          <a:noFill/>
        </p:spPr>
        <p:txBody>
          <a:bodyPr/>
          <a:lstStyle/>
          <a:p>
            <a:r>
              <a:rPr lang="en-GB" b="1" dirty="0">
                <a:cs typeface="Arial" panose="020B0604020202020204" pitchFamily="34" charset="0"/>
              </a:rPr>
              <a:t>Background and methodology</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04849" y="2984351"/>
            <a:ext cx="7592542" cy="204456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introduction to the NHS Patient Survey Programme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on the 2025 Adult Inpatient Survey</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 description of key terms used in this report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guidance on how to navigate the report</a:t>
            </a:r>
          </a:p>
        </p:txBody>
      </p:sp>
      <p:sp>
        <p:nvSpPr>
          <p:cNvPr id="9" name="Slide Number Placeholder 1">
            <a:extLst>
              <a:ext uri="{FF2B5EF4-FFF2-40B4-BE49-F238E27FC236}">
                <a16:creationId xmlns:a16="http://schemas.microsoft.com/office/drawing/2014/main" id="{BFCDB6C6-B7F5-4EDA-A46E-9E3EDD8F4E1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3</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5511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27E24B31-DC4B-46AA-B7FA-C91164607A2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 name="Title 2">
            <a:extLst>
              <a:ext uri="{FF2B5EF4-FFF2-40B4-BE49-F238E27FC236}">
                <a16:creationId xmlns:a16="http://schemas.microsoft.com/office/drawing/2014/main" id="{1C627B90-3A89-4014-9794-6A2547FC02B7}"/>
              </a:ext>
            </a:extLst>
          </p:cNvPr>
          <p:cNvSpPr>
            <a:spLocks noGrp="1"/>
          </p:cNvSpPr>
          <p:nvPr>
            <p:ph type="title"/>
          </p:nvPr>
        </p:nvSpPr>
        <p:spPr>
          <a:noFill/>
        </p:spPr>
        <p:txBody>
          <a:bodyPr>
            <a:normAutofit/>
          </a:bodyPr>
          <a:lstStyle/>
          <a:p>
            <a:r>
              <a:rPr lang="en-GB" dirty="0"/>
              <a:t>Background and methodology</a:t>
            </a:r>
          </a:p>
        </p:txBody>
      </p:sp>
      <p:sp>
        <p:nvSpPr>
          <p:cNvPr id="14" name="TextBox 13">
            <a:extLst>
              <a:ext uri="{FF2B5EF4-FFF2-40B4-BE49-F238E27FC236}">
                <a16:creationId xmlns:a16="http://schemas.microsoft.com/office/drawing/2014/main" id="{0F4AE1C8-8D93-48B5-BADE-2E19C3A340E4}"/>
              </a:ext>
            </a:extLst>
          </p:cNvPr>
          <p:cNvSpPr txBox="1"/>
          <p:nvPr/>
        </p:nvSpPr>
        <p:spPr>
          <a:xfrm>
            <a:off x="419969" y="1268520"/>
            <a:ext cx="11417697" cy="5398980"/>
          </a:xfrm>
          <a:prstGeom prst="rect">
            <a:avLst/>
          </a:prstGeom>
          <a:noFill/>
        </p:spPr>
        <p:txBody>
          <a:bodyPr wrap="square" numCol="3" spcCol="180000" rtlCol="0">
            <a:noAutofit/>
          </a:bodyPr>
          <a:lstStyle/>
          <a:p>
            <a:pPr>
              <a:spcBef>
                <a:spcPts val="600"/>
              </a:spcBef>
              <a:spcAft>
                <a:spcPts val="600"/>
              </a:spcAft>
            </a:pPr>
            <a:r>
              <a:rPr lang="en-GB" sz="1600" b="1" dirty="0">
                <a:latin typeface="Arial" panose="020B0604020202020204" pitchFamily="34" charset="0"/>
                <a:cs typeface="Arial" panose="020B0604020202020204" pitchFamily="34" charset="0"/>
              </a:rPr>
              <a:t>The NHS Patient Survey Programme</a:t>
            </a:r>
          </a:p>
          <a:p>
            <a:pPr>
              <a:spcBef>
                <a:spcPts val="600"/>
              </a:spcBef>
              <a:spcAft>
                <a:spcPts val="600"/>
              </a:spcAft>
            </a:pPr>
            <a:r>
              <a:rPr lang="en-GB" sz="1200" dirty="0">
                <a:latin typeface="Arial" panose="020B0604020202020204" pitchFamily="34" charset="0"/>
                <a:cs typeface="Arial" panose="020B0604020202020204" pitchFamily="34" charset="0"/>
              </a:rPr>
              <a:t>The NHS Patient Survey Programme (NPSP) collects feedback on adult inpatient care, maternity care, children and young people’s inpatient and day services, urgent and emergency care, and Community mental health services.</a:t>
            </a:r>
          </a:p>
          <a:p>
            <a:pPr>
              <a:spcBef>
                <a:spcPts val="600"/>
              </a:spcBef>
              <a:spcAft>
                <a:spcPts val="600"/>
              </a:spcAft>
            </a:pPr>
            <a:r>
              <a:rPr lang="en-GB" sz="1200" dirty="0">
                <a:latin typeface="Arial" panose="020B0604020202020204" pitchFamily="34" charset="0"/>
                <a:cs typeface="Arial" panose="020B0604020202020204" pitchFamily="34" charset="0"/>
              </a:rPr>
              <a:t>The NPSP is commissioned by the Care Quality Commission (CQC), the independent regulator of health and adult social care in England.</a:t>
            </a:r>
          </a:p>
          <a:p>
            <a:pPr>
              <a:spcBef>
                <a:spcPts val="600"/>
              </a:spcBef>
              <a:spcAft>
                <a:spcPts val="600"/>
              </a:spcAft>
            </a:pPr>
            <a:r>
              <a:rPr lang="en-GB" sz="1200" dirty="0">
                <a:latin typeface="Arial" panose="020B0604020202020204" pitchFamily="34" charset="0"/>
                <a:cs typeface="Arial" panose="020B0604020202020204" pitchFamily="34" charset="0"/>
              </a:rPr>
              <a:t>As part of the NPSP, the Adult Inpatient Survey has been conducted annually since 2002. CQC use results from the survey to build an understanding of the risk and quality of services and those who organise care across an area.</a:t>
            </a:r>
          </a:p>
          <a:p>
            <a:pPr>
              <a:spcBef>
                <a:spcPts val="600"/>
              </a:spcBef>
              <a:spcAft>
                <a:spcPts val="600"/>
              </a:spcAft>
            </a:pPr>
            <a:r>
              <a:rPr lang="en-GB" sz="1200" dirty="0">
                <a:latin typeface="Arial" panose="020B0604020202020204" pitchFamily="34" charset="0"/>
                <a:cs typeface="Arial" panose="020B0604020202020204" pitchFamily="34" charset="0"/>
              </a:rPr>
              <a:t>To find out more about the survey programme and to see the results from previous surveys, please refer to the section on further information on this page.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The Adult Inpatient Survey 2025</a:t>
            </a:r>
          </a:p>
          <a:p>
            <a:pPr>
              <a:spcBef>
                <a:spcPts val="600"/>
              </a:spcBef>
              <a:spcAft>
                <a:spcPts val="600"/>
              </a:spcAft>
            </a:pPr>
            <a:r>
              <a:rPr lang="en-GB" sz="1200" dirty="0">
                <a:latin typeface="Arial" panose="020B0604020202020204" pitchFamily="34" charset="0"/>
                <a:cs typeface="Arial" panose="020B0604020202020204" pitchFamily="34" charset="0"/>
              </a:rPr>
              <a:t>The survey was administered by the Survey Coordination Centre (SCC) at Picker Institute. A total of 160,829 patients were invited to participate in the survey across 130 acute and specialist NHS trusts. Completed responses were received from 58,139 patients, an adjusted* response rate of 38%.</a:t>
            </a:r>
          </a:p>
          <a:p>
            <a:pPr>
              <a:spcBef>
                <a:spcPts val="600"/>
              </a:spcBef>
              <a:spcAft>
                <a:spcPts val="600"/>
              </a:spcAft>
            </a:pPr>
            <a:r>
              <a:rPr lang="en-GB" sz="1200" dirty="0">
                <a:latin typeface="Arial" panose="020B0604020202020204" pitchFamily="34" charset="0"/>
                <a:cs typeface="Arial" panose="020B0604020202020204" pitchFamily="34" charset="0"/>
              </a:rPr>
              <a:t>Patients were eligible to participate in the survey if they were aged 16 years or over, had spent at least one night in hospital, and were not admitted to maternity or psychiatric units. Trusts sampled patients who met the eligibility criteria and were discharged from hospital during November 2025. A full list of eligibility criteria can be found in the survey </a:t>
            </a:r>
            <a:r>
              <a:rPr lang="en-GB" sz="1200" dirty="0">
                <a:latin typeface="Arial" panose="020B0604020202020204" pitchFamily="34" charset="0"/>
                <a:cs typeface="Arial" panose="020B0604020202020204" pitchFamily="34" charset="0"/>
                <a:hlinkClick r:id="rId3"/>
              </a:rPr>
              <a:t>sampling instructions. </a:t>
            </a:r>
            <a:endParaRPr kumimoji="0" lang="en-GB" sz="1200" b="1" i="0" u="none" strike="noStrike" kern="1200" cap="none" spc="0" normalizeH="0" baseline="0" noProof="0" dirty="0">
              <a:ln>
                <a:noFill/>
              </a:ln>
              <a:solidFill>
                <a:prstClr val="black"/>
              </a:solidFill>
              <a:effectLst/>
              <a:uLnTx/>
              <a:uFillTx/>
              <a:latin typeface="Arial"/>
              <a:ea typeface="+mn-ea"/>
              <a:cs typeface="+mn-cs"/>
            </a:endParaRPr>
          </a:p>
          <a:p>
            <a:pPr>
              <a:spcBef>
                <a:spcPts val="600"/>
              </a:spcBef>
              <a:spcAft>
                <a:spcPts val="600"/>
              </a:spcAft>
            </a:pPr>
            <a:r>
              <a:rPr lang="en-GB" sz="1200" dirty="0">
                <a:latin typeface="Arial" panose="020B0604020202020204" pitchFamily="34" charset="0"/>
                <a:cs typeface="Arial" panose="020B0604020202020204" pitchFamily="34" charset="0"/>
              </a:rPr>
              <a:t>Fieldwork took place between January and April 2026.</a:t>
            </a: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Trend data</a:t>
            </a:r>
          </a:p>
          <a:p>
            <a:pPr>
              <a:spcBef>
                <a:spcPts val="600"/>
              </a:spcBef>
              <a:spcAft>
                <a:spcPts val="600"/>
              </a:spcAft>
            </a:pPr>
            <a:r>
              <a:rPr lang="en-GB" sz="1200" dirty="0">
                <a:latin typeface="Arial" panose="020B0604020202020204" pitchFamily="34" charset="0"/>
                <a:cs typeface="Arial" panose="020B0604020202020204" pitchFamily="34" charset="0"/>
              </a:rPr>
              <a:t>The Adult Inpatient 2025 survey was conducted using a push-to-web methodology (offering both online and paper completion). There were minor questionnaire changes, including three new questions and changes to question wording. The 2025 results are comparable with data from the Adult Inpatient 2020, 2021, 2022, 2023, and 2024 surveys, unless a question has changed or there are other reasons for lack of comparability such as changes in organisation structure of a trust. Where results are comparable, a section on historical trends has been included.  </a:t>
            </a:r>
            <a:endParaRPr lang="en-GB" sz="1200" b="1" dirty="0">
              <a:solidFill>
                <a:prstClr val="black"/>
              </a:solidFill>
              <a:latin typeface="Arial"/>
            </a:endParaRPr>
          </a:p>
          <a:p>
            <a:pPr>
              <a:spcBef>
                <a:spcPts val="600"/>
              </a:spcBef>
              <a:spcAft>
                <a:spcPts val="600"/>
              </a:spcAft>
            </a:pPr>
            <a:r>
              <a:rPr lang="en-GB" sz="1600" b="1" dirty="0">
                <a:latin typeface="Arial" panose="020B0604020202020204" pitchFamily="34" charset="0"/>
                <a:cs typeface="Arial" panose="020B0604020202020204" pitchFamily="34" charset="0"/>
              </a:rPr>
              <a:t>Further information about the survey</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and for more information on the Adult Inpatient Survey please visit the </a:t>
            </a:r>
            <a:r>
              <a:rPr lang="en-GB" sz="1200" dirty="0">
                <a:solidFill>
                  <a:schemeClr val="accent5">
                    <a:lumMod val="75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NHS Survey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for other surveys in the NPSP, and for information to help trusts implement the surveys across the NPSP, please visit the </a:t>
            </a:r>
            <a:r>
              <a:rPr lang="en-GB" sz="1200" dirty="0">
                <a:latin typeface="Arial" panose="020B0604020202020204" pitchFamily="34" charset="0"/>
                <a:cs typeface="Arial" panose="020B0604020202020204" pitchFamily="34" charset="0"/>
                <a:hlinkClick r:id="rId5"/>
              </a:rPr>
              <a:t>NHS Surveys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To learn more about CQC’s survey programme, please visit the </a:t>
            </a:r>
            <a:r>
              <a:rPr lang="en-GB" sz="1200" dirty="0">
                <a:latin typeface="Arial" panose="020B0604020202020204" pitchFamily="34" charset="0"/>
                <a:cs typeface="Arial" panose="020B0604020202020204" pitchFamily="34" charset="0"/>
                <a:hlinkClick r:id="rId6"/>
              </a:rPr>
              <a:t>CQC website</a:t>
            </a:r>
            <a:r>
              <a:rPr lang="en-GB" sz="1200" dirty="0">
                <a:latin typeface="Arial" panose="020B0604020202020204" pitchFamily="34" charset="0"/>
                <a:cs typeface="Arial" panose="020B0604020202020204" pitchFamily="34" charset="0"/>
              </a:rPr>
              <a:t>. </a:t>
            </a: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D286044-EE03-8F40-571D-7276642598F5}"/>
              </a:ext>
            </a:extLst>
          </p:cNvPr>
          <p:cNvSpPr txBox="1"/>
          <p:nvPr/>
        </p:nvSpPr>
        <p:spPr>
          <a:xfrm>
            <a:off x="419968" y="5888448"/>
            <a:ext cx="7495307" cy="553998"/>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*The adjusted base is calculated by subtracting the number of questionnaires returned as undeliverable, or if someone had died, from the total number of questionnaires sent out. The adjusted response rate is then calculated by dividing the number of returned useable questionnaires by the adjusted base.</a:t>
            </a:r>
            <a:endParaRPr lang="en-GB"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98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EC4E9D86-BF7E-47B6-9C57-077D58CEF8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35ADDDE9-AC91-48A7-9A88-33441285A7EB}"/>
              </a:ext>
            </a:extLst>
          </p:cNvPr>
          <p:cNvSpPr>
            <a:spLocks noGrp="1"/>
          </p:cNvSpPr>
          <p:nvPr>
            <p:ph type="title"/>
          </p:nvPr>
        </p:nvSpPr>
        <p:spPr>
          <a:noFill/>
        </p:spPr>
        <p:txBody>
          <a:bodyPr>
            <a:normAutofit/>
          </a:bodyPr>
          <a:lstStyle/>
          <a:p>
            <a:r>
              <a:rPr lang="en-GB" dirty="0"/>
              <a:t>Key terms used in this report</a:t>
            </a:r>
          </a:p>
        </p:txBody>
      </p:sp>
      <p:sp>
        <p:nvSpPr>
          <p:cNvPr id="5" name="TextBox 4">
            <a:extLst>
              <a:ext uri="{FF2B5EF4-FFF2-40B4-BE49-F238E27FC236}">
                <a16:creationId xmlns:a16="http://schemas.microsoft.com/office/drawing/2014/main" id="{EA1929BB-44B1-4CC8-9D6E-D2258ABDD37D}"/>
              </a:ext>
            </a:extLst>
          </p:cNvPr>
          <p:cNvSpPr txBox="1"/>
          <p:nvPr/>
        </p:nvSpPr>
        <p:spPr>
          <a:xfrm>
            <a:off x="434484" y="1195949"/>
            <a:ext cx="11268000" cy="5296925"/>
          </a:xfrm>
          <a:prstGeom prst="rect">
            <a:avLst/>
          </a:prstGeom>
          <a:noFill/>
        </p:spPr>
        <p:txBody>
          <a:bodyPr wrap="square" numCol="3" spcCol="180000" rtlCol="0">
            <a:noAutofit/>
          </a:bodyPr>
          <a:lstStyle/>
          <a:p>
            <a:pPr>
              <a:spcAft>
                <a:spcPts val="400"/>
              </a:spcAft>
            </a:pPr>
            <a:r>
              <a:rPr lang="en-GB" sz="1600" b="1" dirty="0">
                <a:latin typeface="Arial" panose="020B0604020202020204" pitchFamily="34" charset="0"/>
                <a:cs typeface="Arial" panose="020B0604020202020204" pitchFamily="34" charset="0"/>
              </a:rPr>
              <a:t>The ‘expected range’ technique</a:t>
            </a:r>
          </a:p>
          <a:p>
            <a:pPr>
              <a:spcBef>
                <a:spcPts val="600"/>
              </a:spcBef>
              <a:spcAft>
                <a:spcPts val="600"/>
              </a:spcAft>
            </a:pPr>
            <a:r>
              <a:rPr lang="en-GB" sz="1200" dirty="0">
                <a:latin typeface="Arial" panose="020B0604020202020204" pitchFamily="34" charset="0"/>
                <a:cs typeface="Arial" panose="020B0604020202020204" pitchFamily="34" charset="0"/>
              </a:rPr>
              <a:t>This report shows how your trust scored for each evaluative question in the survey, compared with other trusts that took part. It uses an analysis technique called the ‘expected range’ to determine if your trust is performing about the same, better or worse compared with most other trusts. This is designed to help understand the performance of individual trusts and identify areas for improvement.</a:t>
            </a:r>
          </a:p>
          <a:p>
            <a:pPr>
              <a:spcBef>
                <a:spcPts val="600"/>
              </a:spcBef>
              <a:spcAft>
                <a:spcPts val="600"/>
              </a:spcAft>
            </a:pPr>
            <a:r>
              <a:rPr lang="en-GB" sz="1200" dirty="0">
                <a:latin typeface="Arial" panose="020B0604020202020204" pitchFamily="34" charset="0"/>
                <a:cs typeface="Arial" panose="020B0604020202020204" pitchFamily="34" charset="0"/>
              </a:rPr>
              <a:t>This report also includes site level benchmarking. This allows you to compare the results for sites within your trust with all other sites across trusts. It is important to note that the performance ratings presented here may differ from that presented in the trust level benchmarking. More information can be found in the </a:t>
            </a:r>
            <a:r>
              <a:rPr lang="en-GB" sz="1200" dirty="0">
                <a:latin typeface="Arial" panose="020B0604020202020204" pitchFamily="34" charset="0"/>
                <a:cs typeface="Arial" panose="020B0604020202020204" pitchFamily="34" charset="0"/>
                <a:hlinkClick r:id="rId3" action="ppaction://hlinksldjump"/>
              </a:rPr>
              <a:t>How to interpret benchmarking in this report</a:t>
            </a:r>
            <a:r>
              <a:rPr lang="en-GB" sz="1200" dirty="0">
                <a:latin typeface="Arial" panose="020B0604020202020204" pitchFamily="34" charset="0"/>
                <a:cs typeface="Arial" panose="020B0604020202020204" pitchFamily="34" charset="0"/>
              </a:rPr>
              <a:t> slides. </a:t>
            </a:r>
          </a:p>
          <a:p>
            <a:pPr>
              <a:spcBef>
                <a:spcPts val="400"/>
              </a:spcBef>
              <a:spcAft>
                <a:spcPts val="400"/>
              </a:spcAft>
            </a:pPr>
            <a:r>
              <a:rPr lang="en-GB" sz="1600" b="1" dirty="0">
                <a:latin typeface="Arial" panose="020B0604020202020204" pitchFamily="34" charset="0"/>
                <a:cs typeface="Arial" panose="020B0604020202020204" pitchFamily="34" charset="0"/>
              </a:rPr>
              <a:t>Standardisation</a:t>
            </a:r>
            <a:endParaRPr lang="en-GB" sz="1400" b="1"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Demographic characteristics, such as age and gender, can influence patients’ experience of care and the way they report it. Results from previous years show that men tend to report more positive experiences than women, and older people more so than younger people. Since trusts have differing profiles of patients, this could make fair trust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comparisons difficult. To account for this, we ‘standardise’ the results, which means we apply a weight to individual patient responses to account for differences in demographic profile between trusts.</a:t>
            </a:r>
          </a:p>
          <a:p>
            <a:pPr>
              <a:spcBef>
                <a:spcPts val="600"/>
              </a:spcBef>
              <a:spcAft>
                <a:spcPts val="600"/>
              </a:spcAft>
            </a:pPr>
            <a:r>
              <a:rPr lang="en-GB" sz="1200" dirty="0">
                <a:latin typeface="Arial" panose="020B0604020202020204" pitchFamily="34" charset="0"/>
                <a:cs typeface="Arial" panose="020B0604020202020204" pitchFamily="34" charset="0"/>
              </a:rPr>
              <a:t>For each trust, results have been standardised by the age, sex and route of admission (emergency or elective) of respondents to reflect the ‘national’ age, sex, and route of admission distribution (based on all respondents to the survey).This helps ensure that no trust will appear better or worse than another because of its patient profile and enables a fairer and more useful comparison of results across trusts. In most cases this standardisation will not have a large impact on trust results. Site level results are standardised in the same way.</a:t>
            </a:r>
          </a:p>
          <a:p>
            <a:pPr>
              <a:spcBef>
                <a:spcPts val="400"/>
              </a:spcBef>
              <a:spcAft>
                <a:spcPts val="400"/>
              </a:spcAft>
            </a:pPr>
            <a:r>
              <a:rPr lang="en-GB" sz="1600" b="1" dirty="0">
                <a:latin typeface="Arial" panose="020B0604020202020204" pitchFamily="34" charset="0"/>
                <a:cs typeface="Arial" panose="020B0604020202020204" pitchFamily="34" charset="0"/>
              </a:rPr>
              <a:t>Scoring</a:t>
            </a:r>
          </a:p>
          <a:p>
            <a:pPr>
              <a:spcBef>
                <a:spcPts val="600"/>
              </a:spcBef>
              <a:spcAft>
                <a:spcPts val="600"/>
              </a:spcAft>
            </a:pPr>
            <a:r>
              <a:rPr lang="en-GB" sz="1200" dirty="0">
                <a:latin typeface="Arial" panose="020B0604020202020204" pitchFamily="34" charset="0"/>
                <a:cs typeface="Arial" panose="020B0604020202020204" pitchFamily="34" charset="0"/>
              </a:rPr>
              <a:t>For each question in the survey, the individual (standardised) responses are converted into scores on a scale of 0 to 10. A score of 10 represents the best possible result and a score of 0 the worst. The higher the score for each question, the better the trust is performing. Only evaluative questions in the questionnaire are scored. Some questions are descriptive (for example Q1) and others are ‘routing questions’, which are designed to filter out respondents to whom the following questions do not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apply (for example Q5). These questions are not scored. </a:t>
            </a:r>
            <a:r>
              <a:rPr lang="en-US" sz="1200" dirty="0">
                <a:latin typeface="Arial" panose="020B0604020202020204" pitchFamily="34" charset="0"/>
                <a:cs typeface="Arial" panose="020B0604020202020204" pitchFamily="34" charset="0"/>
              </a:rPr>
              <a:t>Please refer to the </a:t>
            </a:r>
            <a:r>
              <a:rPr lang="en-US" sz="1200" dirty="0">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scored questionnaire </a:t>
            </a:r>
            <a:r>
              <a:rPr lang="en-US" sz="1200" dirty="0">
                <a:latin typeface="Arial" panose="020B0604020202020204" pitchFamily="34" charset="0"/>
                <a:cs typeface="Arial" panose="020B0604020202020204" pitchFamily="34" charset="0"/>
              </a:rPr>
              <a:t>for further details.</a:t>
            </a:r>
            <a:r>
              <a:rPr lang="en-GB" sz="1200" dirty="0">
                <a:latin typeface="Arial" panose="020B0604020202020204" pitchFamily="34" charset="0"/>
                <a:cs typeface="Arial" panose="020B0604020202020204" pitchFamily="34" charset="0"/>
              </a:rPr>
              <a:t> Section scoring is computed as the arithmetic mean of question scores for the section after weighting is applied. More information can be found in the ‘</a:t>
            </a:r>
            <a:r>
              <a:rPr lang="en-GB" sz="1200" dirty="0">
                <a:latin typeface="Arial" panose="020B0604020202020204" pitchFamily="34" charset="0"/>
                <a:cs typeface="Arial" panose="020B0604020202020204" pitchFamily="34" charset="0"/>
                <a:hlinkClick r:id="rId5" action="ppaction://hlinksldjump"/>
              </a:rPr>
              <a:t>How questions are scored</a:t>
            </a:r>
            <a:r>
              <a:rPr lang="en-GB" sz="1200" dirty="0">
                <a:latin typeface="Arial" panose="020B0604020202020204" pitchFamily="34" charset="0"/>
                <a:cs typeface="Arial" panose="020B0604020202020204" pitchFamily="34" charset="0"/>
              </a:rPr>
              <a:t>’ slide.</a:t>
            </a:r>
          </a:p>
          <a:p>
            <a:pPr>
              <a:spcBef>
                <a:spcPts val="400"/>
              </a:spcBef>
              <a:spcAft>
                <a:spcPts val="400"/>
              </a:spcAft>
            </a:pPr>
            <a:r>
              <a:rPr lang="en-GB" sz="1600" b="1" dirty="0">
                <a:latin typeface="Arial" panose="020B0604020202020204" pitchFamily="34" charset="0"/>
                <a:cs typeface="Arial" panose="020B0604020202020204" pitchFamily="34" charset="0"/>
              </a:rPr>
              <a:t>National average</a:t>
            </a:r>
          </a:p>
          <a:p>
            <a:pPr>
              <a:spcBef>
                <a:spcPts val="600"/>
              </a:spcBef>
              <a:spcAft>
                <a:spcPts val="600"/>
              </a:spcAft>
            </a:pPr>
            <a:r>
              <a:rPr lang="en-GB" sz="1200" dirty="0">
                <a:latin typeface="Arial" panose="020B0604020202020204" pitchFamily="34" charset="0"/>
                <a:cs typeface="Arial" panose="020B0604020202020204" pitchFamily="34" charset="0"/>
              </a:rPr>
              <a:t>The ‘national average’ mentioned in this report is the arithmetic mean of all trusts’ scores after weighting is applied.</a:t>
            </a:r>
          </a:p>
          <a:p>
            <a:pPr>
              <a:spcBef>
                <a:spcPts val="600"/>
              </a:spcBef>
              <a:spcAft>
                <a:spcPts val="600"/>
              </a:spcAft>
            </a:pPr>
            <a:r>
              <a:rPr lang="en-GB" sz="1600" b="1" dirty="0">
                <a:latin typeface="Arial" panose="020B0604020202020204" pitchFamily="34" charset="0"/>
                <a:cs typeface="Arial" panose="020B0604020202020204" pitchFamily="34" charset="0"/>
              </a:rPr>
              <a:t>Suppressed data</a:t>
            </a:r>
          </a:p>
          <a:p>
            <a:pPr>
              <a:spcBef>
                <a:spcPts val="600"/>
              </a:spcBef>
              <a:spcAft>
                <a:spcPts val="600"/>
              </a:spcAft>
            </a:pPr>
            <a:r>
              <a:rPr lang="en-GB" sz="1200" dirty="0">
                <a:latin typeface="Arial" panose="020B0604020202020204" pitchFamily="34" charset="0"/>
                <a:cs typeface="Arial" panose="020B0604020202020204" pitchFamily="34" charset="0"/>
              </a:rPr>
              <a:t>If fewer than 30 respondents have answered a question, no score will be displayed for that question (or the corresponding section the question contributes to).</a:t>
            </a:r>
          </a:p>
          <a:p>
            <a:pPr>
              <a:spcBef>
                <a:spcPts val="600"/>
              </a:spcBef>
              <a:spcAft>
                <a:spcPts val="600"/>
              </a:spcAft>
            </a:pPr>
            <a:r>
              <a:rPr lang="en-GB" sz="1600" b="1" dirty="0">
                <a:solidFill>
                  <a:prstClr val="black"/>
                </a:solidFill>
                <a:latin typeface="Arial"/>
              </a:rPr>
              <a:t>Further information about the methods</a:t>
            </a:r>
          </a:p>
          <a:p>
            <a:pPr>
              <a:spcBef>
                <a:spcPts val="600"/>
              </a:spcBef>
              <a:spcAft>
                <a:spcPts val="600"/>
              </a:spcAft>
            </a:pPr>
            <a:r>
              <a:rPr lang="en-GB" sz="1200" dirty="0">
                <a:latin typeface="Arial" panose="020B0604020202020204" pitchFamily="34" charset="0"/>
                <a:cs typeface="Arial" panose="020B0604020202020204" pitchFamily="34" charset="0"/>
              </a:rPr>
              <a:t>For further information about the statistical methods used in this report, please refer to the </a:t>
            </a:r>
            <a:r>
              <a:rPr lang="en-GB" sz="1200" dirty="0">
                <a:latin typeface="Arial" panose="020B0604020202020204" pitchFamily="34" charset="0"/>
                <a:cs typeface="Arial" panose="020B0604020202020204" pitchFamily="34" charset="0"/>
                <a:hlinkClick r:id="rId4"/>
              </a:rPr>
              <a:t>survey technical document. </a:t>
            </a:r>
            <a:r>
              <a:rPr lang="en-GB" sz="1200" dirty="0">
                <a:latin typeface="Arial" panose="020B0604020202020204" pitchFamily="34" charset="0"/>
                <a:cs typeface="Arial" panose="020B0604020202020204" pitchFamily="34" charset="0"/>
              </a:rPr>
              <a:t>which is on the 'Analysis and Reporting' section of the 2025 Adult Inpatient Survey webpage on the NHS Surveys website.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798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lide Number Placeholder 1">
            <a:extLst>
              <a:ext uri="{FF2B5EF4-FFF2-40B4-BE49-F238E27FC236}">
                <a16:creationId xmlns:a16="http://schemas.microsoft.com/office/drawing/2014/main" id="{C59877B4-4ED8-44CF-A9EE-D5EB49B2574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6422587C-032E-4911-BD87-7E6A95D6B6D9}"/>
              </a:ext>
            </a:extLst>
          </p:cNvPr>
          <p:cNvSpPr>
            <a:spLocks noGrp="1"/>
          </p:cNvSpPr>
          <p:nvPr>
            <p:ph type="title"/>
          </p:nvPr>
        </p:nvSpPr>
        <p:spPr>
          <a:noFill/>
        </p:spPr>
        <p:txBody>
          <a:bodyPr>
            <a:normAutofit/>
          </a:bodyPr>
          <a:lstStyle/>
          <a:p>
            <a:r>
              <a:rPr lang="en-GB" dirty="0"/>
              <a:t>Using the survey results</a:t>
            </a:r>
          </a:p>
        </p:txBody>
      </p:sp>
      <p:sp>
        <p:nvSpPr>
          <p:cNvPr id="3" name="TextBox 2">
            <a:extLst>
              <a:ext uri="{FF2B5EF4-FFF2-40B4-BE49-F238E27FC236}">
                <a16:creationId xmlns:a16="http://schemas.microsoft.com/office/drawing/2014/main" id="{6E1CA1A3-8B5B-44F5-8622-08BD2914E737}"/>
              </a:ext>
            </a:extLst>
          </p:cNvPr>
          <p:cNvSpPr txBox="1"/>
          <p:nvPr/>
        </p:nvSpPr>
        <p:spPr>
          <a:xfrm>
            <a:off x="515938" y="1196975"/>
            <a:ext cx="11417697" cy="5295900"/>
          </a:xfrm>
          <a:prstGeom prst="rect">
            <a:avLst/>
          </a:prstGeom>
          <a:noFill/>
        </p:spPr>
        <p:txBody>
          <a:bodyPr wrap="square" numCol="3" spcCol="180000" rtlCol="0">
            <a:normAutofit lnSpcReduction="10000"/>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Navigating this report</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report is split into six sections:</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Background and methodology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provides information about the survey programme, how the survey is run, and how to interpret the data.</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Headline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key trust-level findings relating to the patients who took part in the survey, benchmarking, and top and bottom scores. This section provides an overview of results for your trust, identifying areas where your organisation performs better than the average and where you may wish to focus improvement activities.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Scoring and benchmarking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shows how your trust scored for each evaluative question in the survey, compared with other trusts that took part, using the ‘expected range’ analysis technique. This allows you to see the range of scores achieved and compare yourself with the other organisations that took part in the survey. Benchmarking can provide you with an indication of where you perform better than the average, and what you should aim for in areas where you may wish to improve. Section score slides also include a comparison with other trusts in your region. It may be helpful to compare yourself with regional trusts, so you can learn from and share learnings with trusts in your area who care for similar populations.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Trust and site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the score for your trust and breakdown of scores across sites within your trust. Internal benchmarking may be helpful so you can compare sites within your organisation, sharing best practice within the trust and identifying any sites that may need attention.</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GB" sz="1200" b="1" dirty="0">
                <a:solidFill>
                  <a:prstClr val="black"/>
                </a:solidFill>
                <a:latin typeface="Arial" panose="020B0604020202020204" pitchFamily="34" charset="0"/>
                <a:cs typeface="Arial" panose="020B0604020202020204" pitchFamily="34" charset="0"/>
              </a:rPr>
              <a:t>Change</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over time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your trust’s mean score for each evaluative question </a:t>
            </a:r>
            <a:r>
              <a:rPr lang="en-GB" sz="1200" dirty="0">
                <a:solidFill>
                  <a:prstClr val="black"/>
                </a:solidFill>
                <a:latin typeface="Arial" panose="020B0604020202020204" pitchFamily="34" charset="0"/>
                <a:cs typeface="Arial" panose="020B0604020202020204" pitchFamily="34" charset="0"/>
              </a:rPr>
              <a:t>across survey years,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2020, 2021, 2022, 2023 and 2024. Significance test tables, below the</a:t>
            </a:r>
            <a:r>
              <a:rPr lang="en-GB" sz="1200" dirty="0">
                <a:solidFill>
                  <a:prstClr val="black"/>
                </a:solidFill>
                <a:latin typeface="Arial" panose="020B0604020202020204" pitchFamily="34" charset="0"/>
                <a:cs typeface="Arial" panose="020B0604020202020204" pitchFamily="34" charset="0"/>
              </a:rPr>
              <a:t> chart,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allows you to see if your trust has made statistically significant improvements between survey years. </a:t>
            </a:r>
          </a:p>
          <a:p>
            <a:pPr marL="172800" indent="-172800">
              <a:spcBef>
                <a:spcPts val="600"/>
              </a:spcBef>
              <a:spcAft>
                <a:spcPts val="600"/>
              </a:spcAft>
              <a:buFont typeface="Arial" panose="020B0604020202020204" pitchFamily="34" charset="0"/>
              <a:buChar cha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Comparison to other trusts </a:t>
            </a:r>
            <a:r>
              <a:rPr lang="en-GB" sz="1200" dirty="0">
                <a:latin typeface="Arial" panose="020B0604020202020204" pitchFamily="34" charset="0"/>
                <a:cs typeface="Arial" panose="020B0604020202020204" pitchFamily="34" charset="0"/>
              </a:rPr>
              <a:t>– includes where your trust has performed better or worse in comparison to other trusts.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to interpret the graphs in this report</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There are several types of graphs in this report which show how the score for your trust compares to the scores achieved by all trusts that took part in the survey.</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two chart types used in the section ‘Scoring and Benchmarking’ use the ‘expected range’ technique to show results. For information on how to interpret these graphs, please refer to the</a:t>
            </a:r>
            <a:r>
              <a:rPr lang="en-GB" sz="1200" dirty="0">
                <a:solidFill>
                  <a:prstClr val="black"/>
                </a:solidFill>
                <a:latin typeface="Arial" panose="020B0604020202020204" pitchFamily="34" charset="0"/>
                <a:cs typeface="Arial" panose="020B0604020202020204" pitchFamily="34" charset="0"/>
              </a:rPr>
              <a:t> </a:t>
            </a:r>
            <a:r>
              <a:rPr lang="en-GB" sz="1200" dirty="0">
                <a:solidFill>
                  <a:prstClr val="black"/>
                </a:solidFill>
                <a:latin typeface="Arial" panose="020B0604020202020204" pitchFamily="34" charset="0"/>
                <a:cs typeface="Arial" panose="020B0604020202020204" pitchFamily="34" charset="0"/>
                <a:hlinkClick r:id="rId3" action="ppaction://hlinksldjump"/>
              </a:rPr>
              <a:t>How to interpret benchmarking in this report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slides.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Other data sources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More information is available about the following topics at their respective websites, listed below:</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Full national results: technical document</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National and trust-level data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for all trusts who took part in the 2025 Adult Inpatient Survey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Full details of the methodology for the survey, instructions for trusts and contractors to carry out the survey, and the survey development report can also be found on the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NHS Surveys website. </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on the </a:t>
            </a:r>
            <a:r>
              <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NHS Patient Survey Programme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including results from other surveys </a:t>
            </a:r>
            <a:endPar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about how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CQC monitors hospitals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38798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B97C924-6D3E-4B64-8773-EFC467276A1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a:t>
            </a:fld>
            <a:r>
              <a:rPr lang="en-GB" sz="900" b="1">
                <a:solidFill>
                  <a:schemeClr val="bg1"/>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CE59F99F-74E6-4654-8AAF-5D12CA169FF8}"/>
              </a:ext>
            </a:extLst>
          </p:cNvPr>
          <p:cNvSpPr>
            <a:spLocks noGrp="1"/>
          </p:cNvSpPr>
          <p:nvPr>
            <p:ph type="title"/>
          </p:nvPr>
        </p:nvSpPr>
        <p:spPr>
          <a:xfrm>
            <a:off x="657463" y="2247850"/>
            <a:ext cx="7535596" cy="761900"/>
          </a:xfrm>
          <a:noFill/>
        </p:spPr>
        <p:txBody>
          <a:bodyPr/>
          <a:lstStyle/>
          <a:p>
            <a:r>
              <a:rPr lang="en-GB" dirty="0"/>
              <a:t>Headline results</a:t>
            </a: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657463" y="3009750"/>
            <a:ext cx="5907929" cy="189737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about your trust population and sample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benchmarking for your trust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the best and worst scores for your trust presented in charts (slide 10) and poster format (slide 11)</a:t>
            </a:r>
          </a:p>
        </p:txBody>
      </p:sp>
    </p:spTree>
    <p:extLst>
      <p:ext uri="{BB962C8B-B14F-4D97-AF65-F5344CB8AC3E}">
        <p14:creationId xmlns:p14="http://schemas.microsoft.com/office/powerpoint/2010/main" val="4156917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Slide Number Placeholder 1">
            <a:extLst>
              <a:ext uri="{FF2B5EF4-FFF2-40B4-BE49-F238E27FC236}">
                <a16:creationId xmlns:a16="http://schemas.microsoft.com/office/drawing/2014/main" id="{681ACEB0-D42D-4458-AD77-AB74FC1240F0}"/>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pSp>
        <p:nvGrpSpPr>
          <p:cNvPr id="34" name="age_logo">
            <a:extLst>
              <a:ext uri="{FF2B5EF4-FFF2-40B4-BE49-F238E27FC236}">
                <a16:creationId xmlns:a16="http://schemas.microsoft.com/office/drawing/2014/main" id="{9CFB08E1-CCC5-44D3-A831-61686768FCB7}"/>
              </a:ext>
              <a:ext uri="{C183D7F6-B498-43B3-948B-1728B52AA6E4}">
                <adec:decorative xmlns:adec="http://schemas.microsoft.com/office/drawing/2017/decorative" val="1"/>
              </a:ext>
            </a:extLst>
          </p:cNvPr>
          <p:cNvGrpSpPr/>
          <p:nvPr/>
        </p:nvGrpSpPr>
        <p:grpSpPr>
          <a:xfrm>
            <a:off x="8269105" y="4317621"/>
            <a:ext cx="417411" cy="417411"/>
            <a:chOff x="4511153" y="1360031"/>
            <a:chExt cx="417411" cy="417411"/>
          </a:xfrm>
        </p:grpSpPr>
        <p:sp>
          <p:nvSpPr>
            <p:cNvPr id="137" name="Oval 136">
              <a:extLst>
                <a:ext uri="{FF2B5EF4-FFF2-40B4-BE49-F238E27FC236}">
                  <a16:creationId xmlns:a16="http://schemas.microsoft.com/office/drawing/2014/main" id="{8CD2E388-47EB-410D-B8C7-46774A0B584E}"/>
                </a:ext>
              </a:extLst>
            </p:cNvPr>
            <p:cNvSpPr/>
            <p:nvPr/>
          </p:nvSpPr>
          <p:spPr>
            <a:xfrm>
              <a:off x="4511153"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EAA9EB31-E2EF-4401-999A-D63416E4F2C3}"/>
                </a:ext>
              </a:extLst>
            </p:cNvPr>
            <p:cNvGrpSpPr/>
            <p:nvPr/>
          </p:nvGrpSpPr>
          <p:grpSpPr>
            <a:xfrm>
              <a:off x="4556723" y="1426857"/>
              <a:ext cx="337875" cy="258548"/>
              <a:chOff x="4556723" y="1426857"/>
              <a:chExt cx="337875" cy="258548"/>
            </a:xfrm>
            <a:solidFill>
              <a:srgbClr val="404B5B"/>
            </a:solidFill>
          </p:grpSpPr>
          <p:grpSp>
            <p:nvGrpSpPr>
              <p:cNvPr id="145" name="Group 144">
                <a:extLst>
                  <a:ext uri="{FF2B5EF4-FFF2-40B4-BE49-F238E27FC236}">
                    <a16:creationId xmlns:a16="http://schemas.microsoft.com/office/drawing/2014/main" id="{8E09C1C6-9EAE-4DCA-8F8E-C5798A980D23}"/>
                  </a:ext>
                </a:extLst>
              </p:cNvPr>
              <p:cNvGrpSpPr>
                <a:grpSpLocks noChangeAspect="1"/>
              </p:cNvGrpSpPr>
              <p:nvPr/>
            </p:nvGrpSpPr>
            <p:grpSpPr>
              <a:xfrm>
                <a:off x="4556723" y="1493277"/>
                <a:ext cx="77975" cy="186480"/>
                <a:chOff x="2299310" y="1005911"/>
                <a:chExt cx="616379" cy="1474091"/>
              </a:xfrm>
              <a:grpFill/>
            </p:grpSpPr>
            <p:sp>
              <p:nvSpPr>
                <p:cNvPr id="146" name="Freeform 6">
                  <a:extLst>
                    <a:ext uri="{FF2B5EF4-FFF2-40B4-BE49-F238E27FC236}">
                      <a16:creationId xmlns:a16="http://schemas.microsoft.com/office/drawing/2014/main" id="{13ED772F-5671-468F-83B6-15FBC86233BA}"/>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47" name="Freeform 7">
                  <a:extLst>
                    <a:ext uri="{FF2B5EF4-FFF2-40B4-BE49-F238E27FC236}">
                      <a16:creationId xmlns:a16="http://schemas.microsoft.com/office/drawing/2014/main" id="{C2C3325C-5015-42C1-88D8-6F64911A8BA1}"/>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48" name="Group 147">
                <a:extLst>
                  <a:ext uri="{FF2B5EF4-FFF2-40B4-BE49-F238E27FC236}">
                    <a16:creationId xmlns:a16="http://schemas.microsoft.com/office/drawing/2014/main" id="{49BB0BB0-A168-4C88-A0AA-D58CE3305F7C}"/>
                  </a:ext>
                </a:extLst>
              </p:cNvPr>
              <p:cNvGrpSpPr>
                <a:grpSpLocks noChangeAspect="1"/>
              </p:cNvGrpSpPr>
              <p:nvPr/>
            </p:nvGrpSpPr>
            <p:grpSpPr>
              <a:xfrm>
                <a:off x="4646854" y="1426857"/>
                <a:ext cx="108109" cy="258548"/>
                <a:chOff x="2299310" y="1005911"/>
                <a:chExt cx="616379" cy="1474091"/>
              </a:xfrm>
              <a:grpFill/>
            </p:grpSpPr>
            <p:sp>
              <p:nvSpPr>
                <p:cNvPr id="149" name="Freeform 6">
                  <a:extLst>
                    <a:ext uri="{FF2B5EF4-FFF2-40B4-BE49-F238E27FC236}">
                      <a16:creationId xmlns:a16="http://schemas.microsoft.com/office/drawing/2014/main" id="{DA64FA82-4224-497F-B2A1-F04DF432A5A7}"/>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0" name="Freeform 7">
                  <a:extLst>
                    <a:ext uri="{FF2B5EF4-FFF2-40B4-BE49-F238E27FC236}">
                      <a16:creationId xmlns:a16="http://schemas.microsoft.com/office/drawing/2014/main" id="{727CD18C-030B-461D-9E29-0828DE8868C8}"/>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51" name="Group 150">
                <a:extLst>
                  <a:ext uri="{FF2B5EF4-FFF2-40B4-BE49-F238E27FC236}">
                    <a16:creationId xmlns:a16="http://schemas.microsoft.com/office/drawing/2014/main" id="{B79D4A78-1B13-4D7A-B631-5D4044F686C8}"/>
                  </a:ext>
                </a:extLst>
              </p:cNvPr>
              <p:cNvGrpSpPr>
                <a:grpSpLocks noChangeAspect="1"/>
              </p:cNvGrpSpPr>
              <p:nvPr/>
            </p:nvGrpSpPr>
            <p:grpSpPr>
              <a:xfrm>
                <a:off x="4764783" y="1458660"/>
                <a:ext cx="129815" cy="217297"/>
                <a:chOff x="3465513" y="1952626"/>
                <a:chExt cx="584200" cy="977900"/>
              </a:xfrm>
              <a:grpFill/>
            </p:grpSpPr>
            <p:sp>
              <p:nvSpPr>
                <p:cNvPr id="152" name="Freeform 17">
                  <a:extLst>
                    <a:ext uri="{FF2B5EF4-FFF2-40B4-BE49-F238E27FC236}">
                      <a16:creationId xmlns:a16="http://schemas.microsoft.com/office/drawing/2014/main" id="{86A62673-DEA1-46E4-B12F-30236D80C477}"/>
                    </a:ext>
                  </a:extLst>
                </p:cNvPr>
                <p:cNvSpPr>
                  <a:spLocks/>
                </p:cNvSpPr>
                <p:nvPr/>
              </p:nvSpPr>
              <p:spPr bwMode="auto">
                <a:xfrm>
                  <a:off x="3465513" y="2133601"/>
                  <a:ext cx="584200" cy="796925"/>
                </a:xfrm>
                <a:custGeom>
                  <a:avLst/>
                  <a:gdLst/>
                  <a:ahLst/>
                  <a:cxnLst>
                    <a:cxn ang="0">
                      <a:pos x="20" y="741"/>
                    </a:cxn>
                    <a:cxn ang="0">
                      <a:pos x="40" y="721"/>
                    </a:cxn>
                    <a:cxn ang="0">
                      <a:pos x="40" y="267"/>
                    </a:cxn>
                    <a:cxn ang="0">
                      <a:pos x="49" y="244"/>
                    </a:cxn>
                    <a:cxn ang="0">
                      <a:pos x="79" y="270"/>
                    </a:cxn>
                    <a:cxn ang="0">
                      <a:pos x="80" y="270"/>
                    </a:cxn>
                    <a:cxn ang="0">
                      <a:pos x="111" y="247"/>
                    </a:cxn>
                    <a:cxn ang="0">
                      <a:pos x="116" y="267"/>
                    </a:cxn>
                    <a:cxn ang="0">
                      <a:pos x="116" y="267"/>
                    </a:cxn>
                    <a:cxn ang="0">
                      <a:pos x="136" y="287"/>
                    </a:cxn>
                    <a:cxn ang="0">
                      <a:pos x="156" y="267"/>
                    </a:cxn>
                    <a:cxn ang="0">
                      <a:pos x="115" y="199"/>
                    </a:cxn>
                    <a:cxn ang="0">
                      <a:pos x="134" y="135"/>
                    </a:cxn>
                    <a:cxn ang="0">
                      <a:pos x="195" y="75"/>
                    </a:cxn>
                    <a:cxn ang="0">
                      <a:pos x="195" y="318"/>
                    </a:cxn>
                    <a:cxn ang="0">
                      <a:pos x="195" y="318"/>
                    </a:cxn>
                    <a:cxn ang="0">
                      <a:pos x="169" y="696"/>
                    </a:cxn>
                    <a:cxn ang="0">
                      <a:pos x="221" y="748"/>
                    </a:cxn>
                    <a:cxn ang="0">
                      <a:pos x="273" y="696"/>
                    </a:cxn>
                    <a:cxn ang="0">
                      <a:pos x="289" y="394"/>
                    </a:cxn>
                    <a:cxn ang="0">
                      <a:pos x="295" y="350"/>
                    </a:cxn>
                    <a:cxn ang="0">
                      <a:pos x="321" y="350"/>
                    </a:cxn>
                    <a:cxn ang="0">
                      <a:pos x="343" y="696"/>
                    </a:cxn>
                    <a:cxn ang="0">
                      <a:pos x="395" y="748"/>
                    </a:cxn>
                    <a:cxn ang="0">
                      <a:pos x="447" y="696"/>
                    </a:cxn>
                    <a:cxn ang="0">
                      <a:pos x="421" y="319"/>
                    </a:cxn>
                    <a:cxn ang="0">
                      <a:pos x="421" y="318"/>
                    </a:cxn>
                    <a:cxn ang="0">
                      <a:pos x="421" y="93"/>
                    </a:cxn>
                    <a:cxn ang="0">
                      <a:pos x="427" y="100"/>
                    </a:cxn>
                    <a:cxn ang="0">
                      <a:pos x="482" y="271"/>
                    </a:cxn>
                    <a:cxn ang="0">
                      <a:pos x="514" y="300"/>
                    </a:cxn>
                    <a:cxn ang="0">
                      <a:pos x="517" y="299"/>
                    </a:cxn>
                    <a:cxn ang="0">
                      <a:pos x="546" y="264"/>
                    </a:cxn>
                    <a:cxn ang="0">
                      <a:pos x="472" y="55"/>
                    </a:cxn>
                    <a:cxn ang="0">
                      <a:pos x="407" y="3"/>
                    </a:cxn>
                    <a:cxn ang="0">
                      <a:pos x="400" y="2"/>
                    </a:cxn>
                    <a:cxn ang="0">
                      <a:pos x="389" y="0"/>
                    </a:cxn>
                    <a:cxn ang="0">
                      <a:pos x="385" y="0"/>
                    </a:cxn>
                    <a:cxn ang="0">
                      <a:pos x="308" y="35"/>
                    </a:cxn>
                    <a:cxn ang="0">
                      <a:pos x="285" y="32"/>
                    </a:cxn>
                    <a:cxn ang="0">
                      <a:pos x="262" y="24"/>
                    </a:cxn>
                    <a:cxn ang="0">
                      <a:pos x="232" y="1"/>
                    </a:cxn>
                    <a:cxn ang="0">
                      <a:pos x="231" y="0"/>
                    </a:cxn>
                    <a:cxn ang="0">
                      <a:pos x="227" y="0"/>
                    </a:cxn>
                    <a:cxn ang="0">
                      <a:pos x="216" y="2"/>
                    </a:cxn>
                    <a:cxn ang="0">
                      <a:pos x="139" y="34"/>
                    </a:cxn>
                    <a:cxn ang="0">
                      <a:pos x="77" y="107"/>
                    </a:cxn>
                    <a:cxn ang="0">
                      <a:pos x="51" y="194"/>
                    </a:cxn>
                    <a:cxn ang="0">
                      <a:pos x="0" y="267"/>
                    </a:cxn>
                    <a:cxn ang="0">
                      <a:pos x="0" y="721"/>
                    </a:cxn>
                    <a:cxn ang="0">
                      <a:pos x="20" y="741"/>
                    </a:cxn>
                  </a:cxnLst>
                  <a:rect l="0" t="0" r="r" b="b"/>
                  <a:pathLst>
                    <a:path w="548" h="748">
                      <a:moveTo>
                        <a:pt x="20" y="741"/>
                      </a:moveTo>
                      <a:cubicBezTo>
                        <a:pt x="31" y="741"/>
                        <a:pt x="40" y="732"/>
                        <a:pt x="40" y="721"/>
                      </a:cubicBezTo>
                      <a:cubicBezTo>
                        <a:pt x="40" y="267"/>
                        <a:pt x="40" y="267"/>
                        <a:pt x="40" y="267"/>
                      </a:cubicBezTo>
                      <a:cubicBezTo>
                        <a:pt x="40" y="258"/>
                        <a:pt x="43" y="250"/>
                        <a:pt x="49" y="244"/>
                      </a:cubicBezTo>
                      <a:cubicBezTo>
                        <a:pt x="51" y="258"/>
                        <a:pt x="64" y="269"/>
                        <a:pt x="79" y="270"/>
                      </a:cubicBezTo>
                      <a:cubicBezTo>
                        <a:pt x="80" y="270"/>
                        <a:pt x="80" y="270"/>
                        <a:pt x="80" y="270"/>
                      </a:cubicBezTo>
                      <a:cubicBezTo>
                        <a:pt x="94" y="270"/>
                        <a:pt x="106" y="260"/>
                        <a:pt x="111" y="247"/>
                      </a:cubicBezTo>
                      <a:cubicBezTo>
                        <a:pt x="114" y="253"/>
                        <a:pt x="116" y="260"/>
                        <a:pt x="116" y="267"/>
                      </a:cubicBezTo>
                      <a:cubicBezTo>
                        <a:pt x="116" y="267"/>
                        <a:pt x="116" y="267"/>
                        <a:pt x="116" y="267"/>
                      </a:cubicBezTo>
                      <a:cubicBezTo>
                        <a:pt x="116" y="278"/>
                        <a:pt x="125" y="287"/>
                        <a:pt x="136" y="287"/>
                      </a:cubicBezTo>
                      <a:cubicBezTo>
                        <a:pt x="147" y="287"/>
                        <a:pt x="156" y="278"/>
                        <a:pt x="156" y="267"/>
                      </a:cubicBezTo>
                      <a:cubicBezTo>
                        <a:pt x="156" y="238"/>
                        <a:pt x="140" y="212"/>
                        <a:pt x="115" y="199"/>
                      </a:cubicBezTo>
                      <a:cubicBezTo>
                        <a:pt x="119" y="172"/>
                        <a:pt x="126" y="152"/>
                        <a:pt x="134" y="135"/>
                      </a:cubicBezTo>
                      <a:cubicBezTo>
                        <a:pt x="151" y="101"/>
                        <a:pt x="175" y="85"/>
                        <a:pt x="195" y="75"/>
                      </a:cubicBezTo>
                      <a:cubicBezTo>
                        <a:pt x="195" y="318"/>
                        <a:pt x="195" y="318"/>
                        <a:pt x="195" y="318"/>
                      </a:cubicBezTo>
                      <a:cubicBezTo>
                        <a:pt x="195" y="318"/>
                        <a:pt x="195" y="318"/>
                        <a:pt x="195" y="318"/>
                      </a:cubicBezTo>
                      <a:cubicBezTo>
                        <a:pt x="185" y="370"/>
                        <a:pt x="169" y="485"/>
                        <a:pt x="169" y="696"/>
                      </a:cubicBezTo>
                      <a:cubicBezTo>
                        <a:pt x="169" y="724"/>
                        <a:pt x="193" y="748"/>
                        <a:pt x="221" y="748"/>
                      </a:cubicBezTo>
                      <a:cubicBezTo>
                        <a:pt x="250" y="748"/>
                        <a:pt x="273" y="724"/>
                        <a:pt x="273" y="696"/>
                      </a:cubicBezTo>
                      <a:cubicBezTo>
                        <a:pt x="273" y="550"/>
                        <a:pt x="281" y="453"/>
                        <a:pt x="289" y="394"/>
                      </a:cubicBezTo>
                      <a:cubicBezTo>
                        <a:pt x="291" y="376"/>
                        <a:pt x="293" y="362"/>
                        <a:pt x="295" y="350"/>
                      </a:cubicBezTo>
                      <a:cubicBezTo>
                        <a:pt x="321" y="350"/>
                        <a:pt x="321" y="350"/>
                        <a:pt x="321" y="350"/>
                      </a:cubicBezTo>
                      <a:cubicBezTo>
                        <a:pt x="330" y="400"/>
                        <a:pt x="343" y="507"/>
                        <a:pt x="343" y="696"/>
                      </a:cubicBezTo>
                      <a:cubicBezTo>
                        <a:pt x="343" y="724"/>
                        <a:pt x="366" y="748"/>
                        <a:pt x="395" y="748"/>
                      </a:cubicBezTo>
                      <a:cubicBezTo>
                        <a:pt x="423" y="748"/>
                        <a:pt x="447" y="724"/>
                        <a:pt x="447" y="696"/>
                      </a:cubicBezTo>
                      <a:cubicBezTo>
                        <a:pt x="447" y="485"/>
                        <a:pt x="431" y="370"/>
                        <a:pt x="421" y="319"/>
                      </a:cubicBezTo>
                      <a:cubicBezTo>
                        <a:pt x="421" y="318"/>
                        <a:pt x="421" y="318"/>
                        <a:pt x="421" y="318"/>
                      </a:cubicBezTo>
                      <a:cubicBezTo>
                        <a:pt x="421" y="93"/>
                        <a:pt x="421" y="93"/>
                        <a:pt x="421" y="93"/>
                      </a:cubicBezTo>
                      <a:cubicBezTo>
                        <a:pt x="423" y="95"/>
                        <a:pt x="425" y="98"/>
                        <a:pt x="427" y="100"/>
                      </a:cubicBezTo>
                      <a:cubicBezTo>
                        <a:pt x="448" y="129"/>
                        <a:pt x="472" y="180"/>
                        <a:pt x="482" y="271"/>
                      </a:cubicBezTo>
                      <a:cubicBezTo>
                        <a:pt x="484" y="287"/>
                        <a:pt x="498" y="300"/>
                        <a:pt x="514" y="300"/>
                      </a:cubicBezTo>
                      <a:cubicBezTo>
                        <a:pt x="515" y="300"/>
                        <a:pt x="516" y="299"/>
                        <a:pt x="517" y="299"/>
                      </a:cubicBezTo>
                      <a:cubicBezTo>
                        <a:pt x="535" y="297"/>
                        <a:pt x="548" y="282"/>
                        <a:pt x="546" y="264"/>
                      </a:cubicBezTo>
                      <a:cubicBezTo>
                        <a:pt x="535" y="158"/>
                        <a:pt x="503" y="93"/>
                        <a:pt x="472" y="55"/>
                      </a:cubicBezTo>
                      <a:cubicBezTo>
                        <a:pt x="441" y="16"/>
                        <a:pt x="411" y="5"/>
                        <a:pt x="407" y="3"/>
                      </a:cubicBezTo>
                      <a:cubicBezTo>
                        <a:pt x="404" y="3"/>
                        <a:pt x="402" y="2"/>
                        <a:pt x="400" y="2"/>
                      </a:cubicBezTo>
                      <a:cubicBezTo>
                        <a:pt x="396" y="1"/>
                        <a:pt x="393" y="0"/>
                        <a:pt x="389" y="0"/>
                      </a:cubicBezTo>
                      <a:cubicBezTo>
                        <a:pt x="385" y="0"/>
                        <a:pt x="385" y="0"/>
                        <a:pt x="385" y="0"/>
                      </a:cubicBezTo>
                      <a:cubicBezTo>
                        <a:pt x="366" y="22"/>
                        <a:pt x="338" y="35"/>
                        <a:pt x="308" y="35"/>
                      </a:cubicBezTo>
                      <a:cubicBezTo>
                        <a:pt x="300" y="35"/>
                        <a:pt x="292" y="34"/>
                        <a:pt x="285" y="32"/>
                      </a:cubicBezTo>
                      <a:cubicBezTo>
                        <a:pt x="277" y="30"/>
                        <a:pt x="269" y="27"/>
                        <a:pt x="262" y="24"/>
                      </a:cubicBezTo>
                      <a:cubicBezTo>
                        <a:pt x="250" y="18"/>
                        <a:pt x="240" y="10"/>
                        <a:pt x="232" y="1"/>
                      </a:cubicBezTo>
                      <a:cubicBezTo>
                        <a:pt x="232" y="0"/>
                        <a:pt x="231" y="0"/>
                        <a:pt x="231" y="0"/>
                      </a:cubicBezTo>
                      <a:cubicBezTo>
                        <a:pt x="227" y="0"/>
                        <a:pt x="227" y="0"/>
                        <a:pt x="227" y="0"/>
                      </a:cubicBezTo>
                      <a:cubicBezTo>
                        <a:pt x="223" y="0"/>
                        <a:pt x="219" y="1"/>
                        <a:pt x="216" y="2"/>
                      </a:cubicBezTo>
                      <a:cubicBezTo>
                        <a:pt x="199" y="5"/>
                        <a:pt x="170" y="12"/>
                        <a:pt x="139" y="34"/>
                      </a:cubicBezTo>
                      <a:cubicBezTo>
                        <a:pt x="116" y="50"/>
                        <a:pt x="94" y="73"/>
                        <a:pt x="77" y="107"/>
                      </a:cubicBezTo>
                      <a:cubicBezTo>
                        <a:pt x="65" y="131"/>
                        <a:pt x="56" y="160"/>
                        <a:pt x="51" y="194"/>
                      </a:cubicBezTo>
                      <a:cubicBezTo>
                        <a:pt x="22" y="205"/>
                        <a:pt x="0" y="234"/>
                        <a:pt x="0" y="267"/>
                      </a:cubicBezTo>
                      <a:cubicBezTo>
                        <a:pt x="0" y="721"/>
                        <a:pt x="0" y="721"/>
                        <a:pt x="0" y="721"/>
                      </a:cubicBezTo>
                      <a:cubicBezTo>
                        <a:pt x="0" y="732"/>
                        <a:pt x="9" y="741"/>
                        <a:pt x="20" y="74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3" name="Freeform 18">
                  <a:extLst>
                    <a:ext uri="{FF2B5EF4-FFF2-40B4-BE49-F238E27FC236}">
                      <a16:creationId xmlns:a16="http://schemas.microsoft.com/office/drawing/2014/main" id="{C157DA2A-49E2-4ECE-8D72-B98E0388009C}"/>
                    </a:ext>
                  </a:extLst>
                </p:cNvPr>
                <p:cNvSpPr>
                  <a:spLocks/>
                </p:cNvSpPr>
                <p:nvPr/>
              </p:nvSpPr>
              <p:spPr bwMode="auto">
                <a:xfrm>
                  <a:off x="3687763" y="1952626"/>
                  <a:ext cx="215900" cy="214313"/>
                </a:xfrm>
                <a:custGeom>
                  <a:avLst/>
                  <a:gdLst/>
                  <a:ahLst/>
                  <a:cxnLst>
                    <a:cxn ang="0">
                      <a:pos x="42" y="177"/>
                    </a:cxn>
                    <a:cxn ang="0">
                      <a:pos x="78" y="194"/>
                    </a:cxn>
                    <a:cxn ang="0">
                      <a:pos x="165" y="170"/>
                    </a:cxn>
                    <a:cxn ang="0">
                      <a:pos x="190" y="124"/>
                    </a:cxn>
                    <a:cxn ang="0">
                      <a:pos x="120" y="11"/>
                    </a:cxn>
                    <a:cxn ang="0">
                      <a:pos x="7" y="82"/>
                    </a:cxn>
                    <a:cxn ang="0">
                      <a:pos x="33" y="170"/>
                    </a:cxn>
                    <a:cxn ang="0">
                      <a:pos x="41" y="177"/>
                    </a:cxn>
                    <a:cxn ang="0">
                      <a:pos x="42" y="177"/>
                    </a:cxn>
                  </a:cxnLst>
                  <a:rect l="0" t="0" r="r" b="b"/>
                  <a:pathLst>
                    <a:path w="202" h="202">
                      <a:moveTo>
                        <a:pt x="42" y="177"/>
                      </a:moveTo>
                      <a:cubicBezTo>
                        <a:pt x="52" y="185"/>
                        <a:pt x="64" y="191"/>
                        <a:pt x="78" y="194"/>
                      </a:cubicBezTo>
                      <a:cubicBezTo>
                        <a:pt x="110" y="202"/>
                        <a:pt x="142" y="192"/>
                        <a:pt x="165" y="170"/>
                      </a:cubicBezTo>
                      <a:cubicBezTo>
                        <a:pt x="177" y="158"/>
                        <a:pt x="186" y="142"/>
                        <a:pt x="190" y="124"/>
                      </a:cubicBezTo>
                      <a:cubicBezTo>
                        <a:pt x="202" y="74"/>
                        <a:pt x="171" y="23"/>
                        <a:pt x="120" y="11"/>
                      </a:cubicBezTo>
                      <a:cubicBezTo>
                        <a:pt x="70" y="0"/>
                        <a:pt x="19" y="31"/>
                        <a:pt x="7" y="82"/>
                      </a:cubicBezTo>
                      <a:cubicBezTo>
                        <a:pt x="0" y="115"/>
                        <a:pt x="11" y="148"/>
                        <a:pt x="33" y="170"/>
                      </a:cubicBezTo>
                      <a:cubicBezTo>
                        <a:pt x="36" y="172"/>
                        <a:pt x="38" y="175"/>
                        <a:pt x="41" y="177"/>
                      </a:cubicBezTo>
                      <a:cubicBezTo>
                        <a:pt x="41" y="177"/>
                        <a:pt x="42" y="177"/>
                        <a:pt x="42" y="17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170" name="age_box">
            <a:extLst>
              <a:ext uri="{FF2B5EF4-FFF2-40B4-BE49-F238E27FC236}">
                <a16:creationId xmlns:a16="http://schemas.microsoft.com/office/drawing/2014/main" id="{2CD4694A-C233-4A36-BFAC-84F373291E00}"/>
              </a:ext>
              <a:ext uri="{C183D7F6-B498-43B3-948B-1728B52AA6E4}">
                <adec:decorative xmlns:adec="http://schemas.microsoft.com/office/drawing/2017/decorative" val="1"/>
              </a:ext>
            </a:extLst>
          </p:cNvPr>
          <p:cNvSpPr/>
          <p:nvPr/>
        </p:nvSpPr>
        <p:spPr>
          <a:xfrm>
            <a:off x="8112353"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1" name="age_title">
            <a:extLst>
              <a:ext uri="{FF2B5EF4-FFF2-40B4-BE49-F238E27FC236}">
                <a16:creationId xmlns:a16="http://schemas.microsoft.com/office/drawing/2014/main" id="{79978EAA-114A-4697-8D5B-7AC717A3A00B}"/>
              </a:ext>
            </a:extLst>
          </p:cNvPr>
          <p:cNvSpPr txBox="1"/>
          <p:nvPr/>
        </p:nvSpPr>
        <p:spPr>
          <a:xfrm>
            <a:off x="8841392" y="4364865"/>
            <a:ext cx="2960523"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Age</a:t>
            </a:r>
          </a:p>
        </p:txBody>
      </p:sp>
      <p:sp>
        <p:nvSpPr>
          <p:cNvPr id="163" name="birth_assigned_textbox">
            <a:extLst>
              <a:ext uri="{FF2B5EF4-FFF2-40B4-BE49-F238E27FC236}">
                <a16:creationId xmlns:a16="http://schemas.microsoft.com/office/drawing/2014/main" id="{48830FC5-9907-46A0-A338-2AE7F21E0305}"/>
              </a:ext>
            </a:extLst>
          </p:cNvPr>
          <p:cNvSpPr txBox="1"/>
          <p:nvPr/>
        </p:nvSpPr>
        <p:spPr>
          <a:xfrm>
            <a:off x="5020075" y="4653472"/>
            <a:ext cx="2451261" cy="261610"/>
          </a:xfrm>
          <a:prstGeom prst="rect">
            <a:avLst/>
          </a:prstGeom>
          <a:noFill/>
          <a:ln>
            <a:no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birth were you </a:t>
            </a:r>
            <a:r>
              <a:rPr lang="en-GB" sz="1100" dirty="0">
                <a:solidFill>
                  <a:prstClr val="black"/>
                </a:solidFill>
                <a:latin typeface="Arial" panose="020B0604020202020204" pitchFamily="34" charset="0"/>
                <a:cs typeface="Arial" panose="020B0604020202020204" pitchFamily="34" charset="0"/>
              </a:rPr>
              <a:t>assigned</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as… </a:t>
            </a:r>
          </a:p>
        </p:txBody>
      </p:sp>
      <p:sp>
        <p:nvSpPr>
          <p:cNvPr id="3" name="gender_different_textbox">
            <a:extLst>
              <a:ext uri="{FF2B5EF4-FFF2-40B4-BE49-F238E27FC236}">
                <a16:creationId xmlns:a16="http://schemas.microsoft.com/office/drawing/2014/main" id="{D95B48A4-73EB-4FE7-9F35-3EA60F797381}"/>
              </a:ext>
            </a:extLst>
          </p:cNvPr>
          <p:cNvSpPr/>
          <p:nvPr/>
        </p:nvSpPr>
        <p:spPr>
          <a:xfrm>
            <a:off x="4303763" y="5976885"/>
            <a:ext cx="3785718" cy="450316"/>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10000"/>
              </a:lnSpc>
              <a:spcBef>
                <a:spcPts val="0"/>
              </a:spcBef>
              <a:spcAft>
                <a:spcPts val="0"/>
              </a:spcAft>
              <a:buClrTx/>
              <a:buSzTx/>
              <a:buFontTx/>
              <a:buNone/>
              <a:tabLst/>
              <a:defRPr/>
            </a:pPr>
            <a:r>
              <a:rPr lang="en-GB" sz="1100" b="1">
                <a:solidFill>
                  <a:srgbClr val="6D276A"/>
                </a:solidFill>
                <a:latin typeface="Arial" panose="020B0604020202020204" pitchFamily="34" charset="0"/>
                <a:cs typeface="Arial" panose="020B0604020202020204" pitchFamily="34" charset="0"/>
              </a:rPr>
              <a:t>1</a:t>
            </a:r>
            <a:r>
              <a:rPr kumimoji="0" lang="en-GB" sz="1100" b="1" i="0" u="none" strike="noStrike" kern="1200" cap="none" spc="0" normalizeH="0" baseline="0" noProof="0">
                <a:ln>
                  <a:noFill/>
                </a:ln>
                <a:solidFill>
                  <a:srgbClr val="6D276A"/>
                </a:solidFill>
                <a:effectLst/>
                <a:uLnTx/>
                <a:uFillTx/>
                <a:latin typeface="Arial" panose="020B0604020202020204" pitchFamily="34" charset="0"/>
                <a:ea typeface="+mn-ea"/>
                <a:cs typeface="Arial" panose="020B0604020202020204" pitchFamily="34" charset="0"/>
              </a:rPr>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 patients said their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gender is different from the sex they were assigned with at birth</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graphicFrame>
        <p:nvGraphicFramePr>
          <p:cNvPr id="17" name="sex_chart" descr="Bar chart showing breakdown of sex at birth for this NHS trust.">
            <a:extLst>
              <a:ext uri="{FF2B5EF4-FFF2-40B4-BE49-F238E27FC236}">
                <a16:creationId xmlns:a16="http://schemas.microsoft.com/office/drawing/2014/main" id="{30061A35-8A67-4321-8594-65B6FE3F0DB7}"/>
              </a:ext>
            </a:extLst>
          </p:cNvPr>
          <p:cNvGraphicFramePr/>
          <p:nvPr>
            <p:extLst>
              <p:ext uri="{D42A27DB-BD31-4B8C-83A1-F6EECF244321}">
                <p14:modId xmlns:p14="http://schemas.microsoft.com/office/powerpoint/2010/main" val="306866725"/>
              </p:ext>
            </p:extLst>
          </p:nvPr>
        </p:nvGraphicFramePr>
        <p:xfrm>
          <a:off x="4466470" y="4871644"/>
          <a:ext cx="3167182" cy="1170826"/>
        </p:xfrm>
        <a:graphic>
          <a:graphicData uri="http://schemas.openxmlformats.org/drawingml/2006/chart">
            <c:chart xmlns:c="http://schemas.openxmlformats.org/drawingml/2006/chart" xmlns:r="http://schemas.openxmlformats.org/officeDocument/2006/relationships" r:id="rId3"/>
          </a:graphicData>
        </a:graphic>
      </p:graphicFrame>
      <p:grpSp>
        <p:nvGrpSpPr>
          <p:cNvPr id="36" name="sex_chart_logo">
            <a:extLst>
              <a:ext uri="{FF2B5EF4-FFF2-40B4-BE49-F238E27FC236}">
                <a16:creationId xmlns:a16="http://schemas.microsoft.com/office/drawing/2014/main" id="{3BF6C03B-7EA7-4DA7-ADE2-9A0A276FD28E}"/>
              </a:ext>
              <a:ext uri="{C183D7F6-B498-43B3-948B-1728B52AA6E4}">
                <adec:decorative xmlns:adec="http://schemas.microsoft.com/office/drawing/2017/decorative" val="1"/>
              </a:ext>
            </a:extLst>
          </p:cNvPr>
          <p:cNvGrpSpPr/>
          <p:nvPr/>
        </p:nvGrpSpPr>
        <p:grpSpPr>
          <a:xfrm>
            <a:off x="4462866" y="4294660"/>
            <a:ext cx="417411" cy="417411"/>
            <a:chOff x="4511153" y="4002389"/>
            <a:chExt cx="417411" cy="417411"/>
          </a:xfrm>
        </p:grpSpPr>
        <p:sp>
          <p:nvSpPr>
            <p:cNvPr id="139" name="Oval 138">
              <a:extLst>
                <a:ext uri="{FF2B5EF4-FFF2-40B4-BE49-F238E27FC236}">
                  <a16:creationId xmlns:a16="http://schemas.microsoft.com/office/drawing/2014/main" id="{DB4ABB0B-3154-4E49-ABD1-EC50E71358C9}"/>
                </a:ext>
              </a:extLst>
            </p:cNvPr>
            <p:cNvSpPr/>
            <p:nvPr/>
          </p:nvSpPr>
          <p:spPr>
            <a:xfrm>
              <a:off x="4511153"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F66B3E19-6A8B-45A3-8090-B6790FC9EC45}"/>
                </a:ext>
              </a:extLst>
            </p:cNvPr>
            <p:cNvGrpSpPr/>
            <p:nvPr/>
          </p:nvGrpSpPr>
          <p:grpSpPr>
            <a:xfrm>
              <a:off x="4631353" y="4067940"/>
              <a:ext cx="178300" cy="293261"/>
              <a:chOff x="8461152" y="607353"/>
              <a:chExt cx="178300" cy="293261"/>
            </a:xfrm>
          </p:grpSpPr>
          <p:sp>
            <p:nvSpPr>
              <p:cNvPr id="88" name="Oval 87">
                <a:extLst>
                  <a:ext uri="{FF2B5EF4-FFF2-40B4-BE49-F238E27FC236}">
                    <a16:creationId xmlns:a16="http://schemas.microsoft.com/office/drawing/2014/main" id="{929159F9-BBEE-4318-9798-B58D7A79163B}"/>
                  </a:ext>
                </a:extLst>
              </p:cNvPr>
              <p:cNvSpPr/>
              <p:nvPr/>
            </p:nvSpPr>
            <p:spPr>
              <a:xfrm>
                <a:off x="8461152" y="655285"/>
                <a:ext cx="142074" cy="142074"/>
              </a:xfrm>
              <a:prstGeom prst="ellips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0C2732BF-CDF3-4AD2-BA2A-DFF35888B63C}"/>
                  </a:ext>
                </a:extLst>
              </p:cNvPr>
              <p:cNvCxnSpPr>
                <a:stCxn id="88" idx="4"/>
              </p:cNvCxnSpPr>
              <p:nvPr/>
            </p:nvCxnSpPr>
            <p:spPr>
              <a:xfrm>
                <a:off x="8532189" y="797359"/>
                <a:ext cx="4436" cy="103255"/>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2" name="Straight Connector 111">
                <a:extLst>
                  <a:ext uri="{FF2B5EF4-FFF2-40B4-BE49-F238E27FC236}">
                    <a16:creationId xmlns:a16="http://schemas.microsoft.com/office/drawing/2014/main" id="{5A6F5E50-8826-4CD4-848F-2CEB2F47DE4E}"/>
                  </a:ext>
                </a:extLst>
              </p:cNvPr>
              <p:cNvCxnSpPr>
                <a:cxnSpLocks/>
              </p:cNvCxnSpPr>
              <p:nvPr/>
            </p:nvCxnSpPr>
            <p:spPr>
              <a:xfrm>
                <a:off x="8495963" y="852323"/>
                <a:ext cx="85799" cy="0"/>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3" name="Straight Connector 112">
                <a:extLst>
                  <a:ext uri="{FF2B5EF4-FFF2-40B4-BE49-F238E27FC236}">
                    <a16:creationId xmlns:a16="http://schemas.microsoft.com/office/drawing/2014/main" id="{8688F158-B287-4451-949F-DE34DB1D4B70}"/>
                  </a:ext>
                </a:extLst>
              </p:cNvPr>
              <p:cNvCxnSpPr>
                <a:cxnSpLocks/>
                <a:stCxn id="88" idx="7"/>
              </p:cNvCxnSpPr>
              <p:nvPr/>
            </p:nvCxnSpPr>
            <p:spPr>
              <a:xfrm flipV="1">
                <a:off x="8582420" y="607353"/>
                <a:ext cx="57032" cy="68738"/>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14" name="Straight Connector 113">
                <a:extLst>
                  <a:ext uri="{FF2B5EF4-FFF2-40B4-BE49-F238E27FC236}">
                    <a16:creationId xmlns:a16="http://schemas.microsoft.com/office/drawing/2014/main" id="{52CC947F-2A8D-4557-8C65-93967DAB864A}"/>
                  </a:ext>
                </a:extLst>
              </p:cNvPr>
              <p:cNvCxnSpPr>
                <a:cxnSpLocks/>
              </p:cNvCxnSpPr>
              <p:nvPr/>
            </p:nvCxnSpPr>
            <p:spPr>
              <a:xfrm flipV="1">
                <a:off x="8586459" y="613748"/>
                <a:ext cx="48954" cy="9135"/>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22" name="Straight Connector 121">
                <a:extLst>
                  <a:ext uri="{FF2B5EF4-FFF2-40B4-BE49-F238E27FC236}">
                    <a16:creationId xmlns:a16="http://schemas.microsoft.com/office/drawing/2014/main" id="{CBEEA40B-CD2B-4331-94A5-F0FF94EE715F}"/>
                  </a:ext>
                </a:extLst>
              </p:cNvPr>
              <p:cNvCxnSpPr>
                <a:cxnSpLocks/>
              </p:cNvCxnSpPr>
              <p:nvPr/>
            </p:nvCxnSpPr>
            <p:spPr>
              <a:xfrm flipH="1">
                <a:off x="8635413" y="612482"/>
                <a:ext cx="1" cy="42803"/>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grpSp>
      </p:grpSp>
      <p:sp>
        <p:nvSpPr>
          <p:cNvPr id="169" name="sex_box">
            <a:extLst>
              <a:ext uri="{FF2B5EF4-FFF2-40B4-BE49-F238E27FC236}">
                <a16:creationId xmlns:a16="http://schemas.microsoft.com/office/drawing/2014/main" id="{9CC08E4A-32DB-4737-949B-5E005D323C6C}"/>
              </a:ext>
              <a:ext uri="{C183D7F6-B498-43B3-948B-1728B52AA6E4}">
                <adec:decorative xmlns:adec="http://schemas.microsoft.com/office/drawing/2017/decorative" val="1"/>
              </a:ext>
            </a:extLst>
          </p:cNvPr>
          <p:cNvSpPr/>
          <p:nvPr/>
        </p:nvSpPr>
        <p:spPr>
          <a:xfrm>
            <a:off x="432275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2" name="sex_title">
            <a:extLst>
              <a:ext uri="{FF2B5EF4-FFF2-40B4-BE49-F238E27FC236}">
                <a16:creationId xmlns:a16="http://schemas.microsoft.com/office/drawing/2014/main" id="{72D46603-236F-4146-8E4F-3C953F1ACC54}"/>
              </a:ext>
            </a:extLst>
          </p:cNvPr>
          <p:cNvSpPr txBox="1"/>
          <p:nvPr/>
        </p:nvSpPr>
        <p:spPr>
          <a:xfrm>
            <a:off x="5059405" y="4359368"/>
            <a:ext cx="2956665"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Sex</a:t>
            </a:r>
          </a:p>
        </p:txBody>
      </p:sp>
      <p:graphicFrame>
        <p:nvGraphicFramePr>
          <p:cNvPr id="18" name="ltc_conditions_chart" descr="Bar chart showing percentage with one long-term condition and 2 or more long term conditions for this NHS trust.">
            <a:extLst>
              <a:ext uri="{FF2B5EF4-FFF2-40B4-BE49-F238E27FC236}">
                <a16:creationId xmlns:a16="http://schemas.microsoft.com/office/drawing/2014/main" id="{11E18D2A-2C1C-657A-7052-66D475CB17AD}"/>
              </a:ext>
            </a:extLst>
          </p:cNvPr>
          <p:cNvGraphicFramePr/>
          <p:nvPr>
            <p:extLst>
              <p:ext uri="{D42A27DB-BD31-4B8C-83A1-F6EECF244321}">
                <p14:modId xmlns:p14="http://schemas.microsoft.com/office/powerpoint/2010/main" val="243411777"/>
              </p:ext>
            </p:extLst>
          </p:nvPr>
        </p:nvGraphicFramePr>
        <p:xfrm>
          <a:off x="603105" y="4560366"/>
          <a:ext cx="1767840" cy="1764000"/>
        </p:xfrm>
        <a:graphic>
          <a:graphicData uri="http://schemas.openxmlformats.org/drawingml/2006/chart">
            <c:chart xmlns:c="http://schemas.openxmlformats.org/drawingml/2006/chart" xmlns:r="http://schemas.openxmlformats.org/officeDocument/2006/relationships" r:id="rId4"/>
          </a:graphicData>
        </a:graphic>
      </p:graphicFrame>
      <p:grpSp>
        <p:nvGrpSpPr>
          <p:cNvPr id="12" name="ltc_logo">
            <a:extLst>
              <a:ext uri="{FF2B5EF4-FFF2-40B4-BE49-F238E27FC236}">
                <a16:creationId xmlns:a16="http://schemas.microsoft.com/office/drawing/2014/main" id="{B234F077-DF0E-4ED0-9FB1-269937A21D2E}"/>
              </a:ext>
              <a:ext uri="{C183D7F6-B498-43B3-948B-1728B52AA6E4}">
                <adec:decorative xmlns:adec="http://schemas.microsoft.com/office/drawing/2017/decorative" val="1"/>
              </a:ext>
            </a:extLst>
          </p:cNvPr>
          <p:cNvGrpSpPr/>
          <p:nvPr/>
        </p:nvGrpSpPr>
        <p:grpSpPr>
          <a:xfrm>
            <a:off x="672197" y="4293325"/>
            <a:ext cx="417411" cy="417411"/>
            <a:chOff x="672197" y="4002389"/>
            <a:chExt cx="417411" cy="417411"/>
          </a:xfrm>
        </p:grpSpPr>
        <p:sp>
          <p:nvSpPr>
            <p:cNvPr id="121" name="Freeform 64">
              <a:extLst>
                <a:ext uri="{FF2B5EF4-FFF2-40B4-BE49-F238E27FC236}">
                  <a16:creationId xmlns:a16="http://schemas.microsoft.com/office/drawing/2014/main" id="{CA1E507A-5E5B-43CE-A893-30D2DE5193A9}"/>
                </a:ext>
              </a:extLst>
            </p:cNvPr>
            <p:cNvSpPr>
              <a:spLocks noChangeAspect="1" noEditPoints="1"/>
            </p:cNvSpPr>
            <p:nvPr/>
          </p:nvSpPr>
          <p:spPr bwMode="auto">
            <a:xfrm>
              <a:off x="797801" y="4110391"/>
              <a:ext cx="166203" cy="201407"/>
            </a:xfrm>
            <a:custGeom>
              <a:avLst/>
              <a:gdLst/>
              <a:ahLst/>
              <a:cxnLst>
                <a:cxn ang="0">
                  <a:pos x="236" y="320"/>
                </a:cxn>
                <a:cxn ang="0">
                  <a:pos x="253" y="289"/>
                </a:cxn>
                <a:cxn ang="0">
                  <a:pos x="173" y="160"/>
                </a:cxn>
                <a:cxn ang="0">
                  <a:pos x="253" y="31"/>
                </a:cxn>
                <a:cxn ang="0">
                  <a:pos x="236" y="0"/>
                </a:cxn>
                <a:cxn ang="0">
                  <a:pos x="27" y="0"/>
                </a:cxn>
                <a:cxn ang="0">
                  <a:pos x="10" y="31"/>
                </a:cxn>
                <a:cxn ang="0">
                  <a:pos x="89" y="160"/>
                </a:cxn>
                <a:cxn ang="0">
                  <a:pos x="10" y="289"/>
                </a:cxn>
                <a:cxn ang="0">
                  <a:pos x="27" y="320"/>
                </a:cxn>
                <a:cxn ang="0">
                  <a:pos x="236" y="320"/>
                </a:cxn>
                <a:cxn ang="0">
                  <a:pos x="146" y="167"/>
                </a:cxn>
                <a:cxn ang="0">
                  <a:pos x="225" y="294"/>
                </a:cxn>
                <a:cxn ang="0">
                  <a:pos x="38" y="294"/>
                </a:cxn>
                <a:cxn ang="0">
                  <a:pos x="116" y="167"/>
                </a:cxn>
                <a:cxn ang="0">
                  <a:pos x="116" y="153"/>
                </a:cxn>
                <a:cxn ang="0">
                  <a:pos x="38" y="27"/>
                </a:cxn>
                <a:cxn ang="0">
                  <a:pos x="225" y="27"/>
                </a:cxn>
                <a:cxn ang="0">
                  <a:pos x="146" y="153"/>
                </a:cxn>
                <a:cxn ang="0">
                  <a:pos x="146" y="167"/>
                </a:cxn>
                <a:cxn ang="0">
                  <a:pos x="89" y="95"/>
                </a:cxn>
                <a:cxn ang="0">
                  <a:pos x="123" y="149"/>
                </a:cxn>
                <a:cxn ang="0">
                  <a:pos x="126" y="159"/>
                </a:cxn>
                <a:cxn ang="0">
                  <a:pos x="126" y="202"/>
                </a:cxn>
                <a:cxn ang="0">
                  <a:pos x="111" y="218"/>
                </a:cxn>
                <a:cxn ang="0">
                  <a:pos x="94" y="218"/>
                </a:cxn>
                <a:cxn ang="0">
                  <a:pos x="52" y="285"/>
                </a:cxn>
                <a:cxn ang="0">
                  <a:pos x="210" y="285"/>
                </a:cxn>
                <a:cxn ang="0">
                  <a:pos x="169" y="218"/>
                </a:cxn>
                <a:cxn ang="0">
                  <a:pos x="152" y="218"/>
                </a:cxn>
                <a:cxn ang="0">
                  <a:pos x="136" y="202"/>
                </a:cxn>
                <a:cxn ang="0">
                  <a:pos x="136" y="159"/>
                </a:cxn>
                <a:cxn ang="0">
                  <a:pos x="139" y="149"/>
                </a:cxn>
                <a:cxn ang="0">
                  <a:pos x="173" y="95"/>
                </a:cxn>
                <a:cxn ang="0">
                  <a:pos x="89" y="95"/>
                </a:cxn>
              </a:cxnLst>
              <a:rect l="0" t="0" r="r" b="b"/>
              <a:pathLst>
                <a:path w="263" h="320">
                  <a:moveTo>
                    <a:pt x="236" y="320"/>
                  </a:moveTo>
                  <a:cubicBezTo>
                    <a:pt x="254" y="320"/>
                    <a:pt x="263" y="304"/>
                    <a:pt x="253" y="289"/>
                  </a:cubicBezTo>
                  <a:cubicBezTo>
                    <a:pt x="173" y="160"/>
                    <a:pt x="173" y="160"/>
                    <a:pt x="173" y="160"/>
                  </a:cubicBezTo>
                  <a:cubicBezTo>
                    <a:pt x="253" y="31"/>
                    <a:pt x="253" y="31"/>
                    <a:pt x="253" y="31"/>
                  </a:cubicBezTo>
                  <a:cubicBezTo>
                    <a:pt x="263" y="16"/>
                    <a:pt x="254" y="0"/>
                    <a:pt x="236" y="0"/>
                  </a:cubicBezTo>
                  <a:cubicBezTo>
                    <a:pt x="27" y="0"/>
                    <a:pt x="27" y="0"/>
                    <a:pt x="27" y="0"/>
                  </a:cubicBezTo>
                  <a:cubicBezTo>
                    <a:pt x="9" y="0"/>
                    <a:pt x="0" y="16"/>
                    <a:pt x="10" y="31"/>
                  </a:cubicBezTo>
                  <a:cubicBezTo>
                    <a:pt x="89" y="160"/>
                    <a:pt x="89" y="160"/>
                    <a:pt x="89" y="160"/>
                  </a:cubicBezTo>
                  <a:cubicBezTo>
                    <a:pt x="10" y="289"/>
                    <a:pt x="10" y="289"/>
                    <a:pt x="10" y="289"/>
                  </a:cubicBezTo>
                  <a:cubicBezTo>
                    <a:pt x="0" y="304"/>
                    <a:pt x="9" y="320"/>
                    <a:pt x="27" y="320"/>
                  </a:cubicBezTo>
                  <a:cubicBezTo>
                    <a:pt x="236" y="320"/>
                    <a:pt x="236" y="320"/>
                    <a:pt x="236" y="320"/>
                  </a:cubicBezTo>
                  <a:close/>
                  <a:moveTo>
                    <a:pt x="146" y="167"/>
                  </a:moveTo>
                  <a:cubicBezTo>
                    <a:pt x="225" y="294"/>
                    <a:pt x="225" y="294"/>
                    <a:pt x="225" y="294"/>
                  </a:cubicBezTo>
                  <a:cubicBezTo>
                    <a:pt x="162" y="294"/>
                    <a:pt x="100" y="294"/>
                    <a:pt x="38" y="294"/>
                  </a:cubicBezTo>
                  <a:cubicBezTo>
                    <a:pt x="116" y="167"/>
                    <a:pt x="116" y="167"/>
                    <a:pt x="116" y="167"/>
                  </a:cubicBezTo>
                  <a:cubicBezTo>
                    <a:pt x="119" y="163"/>
                    <a:pt x="119" y="158"/>
                    <a:pt x="116" y="153"/>
                  </a:cubicBezTo>
                  <a:cubicBezTo>
                    <a:pt x="38" y="27"/>
                    <a:pt x="38" y="27"/>
                    <a:pt x="38" y="27"/>
                  </a:cubicBezTo>
                  <a:cubicBezTo>
                    <a:pt x="225" y="27"/>
                    <a:pt x="225" y="27"/>
                    <a:pt x="225" y="27"/>
                  </a:cubicBezTo>
                  <a:cubicBezTo>
                    <a:pt x="146" y="153"/>
                    <a:pt x="146" y="153"/>
                    <a:pt x="146" y="153"/>
                  </a:cubicBezTo>
                  <a:cubicBezTo>
                    <a:pt x="144" y="158"/>
                    <a:pt x="144" y="163"/>
                    <a:pt x="146" y="167"/>
                  </a:cubicBezTo>
                  <a:close/>
                  <a:moveTo>
                    <a:pt x="89" y="95"/>
                  </a:moveTo>
                  <a:cubicBezTo>
                    <a:pt x="123" y="149"/>
                    <a:pt x="123" y="149"/>
                    <a:pt x="123" y="149"/>
                  </a:cubicBezTo>
                  <a:cubicBezTo>
                    <a:pt x="125" y="152"/>
                    <a:pt x="126" y="155"/>
                    <a:pt x="126" y="159"/>
                  </a:cubicBezTo>
                  <a:cubicBezTo>
                    <a:pt x="126" y="202"/>
                    <a:pt x="126" y="202"/>
                    <a:pt x="126" y="202"/>
                  </a:cubicBezTo>
                  <a:cubicBezTo>
                    <a:pt x="126" y="212"/>
                    <a:pt x="121" y="218"/>
                    <a:pt x="111" y="218"/>
                  </a:cubicBezTo>
                  <a:cubicBezTo>
                    <a:pt x="94" y="218"/>
                    <a:pt x="94" y="218"/>
                    <a:pt x="94" y="218"/>
                  </a:cubicBezTo>
                  <a:cubicBezTo>
                    <a:pt x="52" y="285"/>
                    <a:pt x="52" y="285"/>
                    <a:pt x="52" y="285"/>
                  </a:cubicBezTo>
                  <a:cubicBezTo>
                    <a:pt x="100" y="285"/>
                    <a:pt x="110" y="285"/>
                    <a:pt x="210" y="285"/>
                  </a:cubicBezTo>
                  <a:cubicBezTo>
                    <a:pt x="169" y="218"/>
                    <a:pt x="169" y="218"/>
                    <a:pt x="169" y="218"/>
                  </a:cubicBezTo>
                  <a:cubicBezTo>
                    <a:pt x="152" y="218"/>
                    <a:pt x="152" y="218"/>
                    <a:pt x="152" y="218"/>
                  </a:cubicBezTo>
                  <a:cubicBezTo>
                    <a:pt x="142" y="218"/>
                    <a:pt x="136" y="212"/>
                    <a:pt x="136" y="202"/>
                  </a:cubicBezTo>
                  <a:cubicBezTo>
                    <a:pt x="136" y="159"/>
                    <a:pt x="136" y="159"/>
                    <a:pt x="136" y="159"/>
                  </a:cubicBezTo>
                  <a:cubicBezTo>
                    <a:pt x="136" y="155"/>
                    <a:pt x="137" y="152"/>
                    <a:pt x="139" y="149"/>
                  </a:cubicBezTo>
                  <a:cubicBezTo>
                    <a:pt x="173" y="95"/>
                    <a:pt x="173" y="95"/>
                    <a:pt x="173" y="95"/>
                  </a:cubicBezTo>
                  <a:cubicBezTo>
                    <a:pt x="89" y="95"/>
                    <a:pt x="89" y="95"/>
                    <a:pt x="89" y="95"/>
                  </a:cubicBezTo>
                  <a:close/>
                </a:path>
              </a:pathLst>
            </a:custGeom>
            <a:solidFill>
              <a:srgbClr val="404B5B"/>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36" name="Oval 135">
              <a:extLst>
                <a:ext uri="{FF2B5EF4-FFF2-40B4-BE49-F238E27FC236}">
                  <a16:creationId xmlns:a16="http://schemas.microsoft.com/office/drawing/2014/main" id="{2C1159E9-A67C-4451-90F5-6EFE8EEF47A7}"/>
                </a:ext>
              </a:extLst>
            </p:cNvPr>
            <p:cNvSpPr/>
            <p:nvPr/>
          </p:nvSpPr>
          <p:spPr>
            <a:xfrm>
              <a:off x="672197"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1" name="ltc_chart">
            <a:extLst>
              <a:ext uri="{FF2B5EF4-FFF2-40B4-BE49-F238E27FC236}">
                <a16:creationId xmlns:a16="http://schemas.microsoft.com/office/drawing/2014/main" id="{15F3C0EA-5C75-4A8B-9A56-23739DBE89FD}"/>
              </a:ext>
              <a:ext uri="{C183D7F6-B498-43B3-948B-1728B52AA6E4}">
                <adec:decorative xmlns:adec="http://schemas.microsoft.com/office/drawing/2017/decorative" val="1"/>
              </a:ext>
            </a:extLst>
          </p:cNvPr>
          <p:cNvSpPr/>
          <p:nvPr/>
        </p:nvSpPr>
        <p:spPr>
          <a:xfrm>
            <a:off x="52530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18" name="ltc_text">
            <a:extLst>
              <a:ext uri="{FF2B5EF4-FFF2-40B4-BE49-F238E27FC236}">
                <a16:creationId xmlns:a16="http://schemas.microsoft.com/office/drawing/2014/main" id="{D2C52ECC-4DBC-4816-AD18-6E6A87623C0F}"/>
              </a:ext>
            </a:extLst>
          </p:cNvPr>
          <p:cNvSpPr txBox="1"/>
          <p:nvPr/>
        </p:nvSpPr>
        <p:spPr>
          <a:xfrm>
            <a:off x="2207559" y="4781741"/>
            <a:ext cx="1832920" cy="1567545"/>
          </a:xfrm>
          <a:prstGeom prst="rect">
            <a:avLst/>
          </a:prstGeom>
          <a:noFill/>
          <a:ln>
            <a:solidFill>
              <a:schemeClr val="bg1"/>
            </a:solidFill>
          </a:ln>
        </p:spPr>
        <p:txBody>
          <a:bodyPr wrap="square" lIns="0" rIns="0" rtlCol="0">
            <a:spAutoFit/>
          </a:bodyPr>
          <a:lstStyle/>
          <a:p>
            <a:pPr marL="0" marR="0" lvl="0" indent="0" defTabSz="914400" rtl="0" eaLnBrk="1" fontAlgn="auto" latinLnBrk="0" hangingPunct="1">
              <a:lnSpc>
                <a:spcPct val="11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of par</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ticipa</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nts said they have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cs typeface="Arial" panose="020B0604020202020204" pitchFamily="34" charset="0"/>
              </a:rPr>
              <a:t>physical or mental health conditions, disabilities or illnesses </a:t>
            </a:r>
            <a:r>
              <a:rPr kumimoji="0" lang="en-GB" sz="1100" i="0" u="none" strike="noStrike" kern="1200" cap="none" spc="0" normalizeH="0" baseline="0" noProof="0" dirty="0">
                <a:ln>
                  <a:noFill/>
                </a:ln>
                <a:effectLst/>
                <a:uLnTx/>
                <a:uFillTx/>
                <a:latin typeface="Arial" panose="020B0604020202020204" pitchFamily="34" charset="0"/>
                <a:cs typeface="Arial" panose="020B0604020202020204" pitchFamily="34" charset="0"/>
              </a:rPr>
              <a:t>that have</a:t>
            </a:r>
            <a:r>
              <a:rPr lang="en-GB" sz="1100" dirty="0">
                <a:latin typeface="Arial" panose="020B0604020202020204" pitchFamily="34" charset="0"/>
                <a:cs typeface="Arial" panose="020B0604020202020204" pitchFamily="34" charset="0"/>
              </a:rPr>
              <a:t> lasted or are expected to last 12 months or more (excluding those who selected “I would prefer not to say”). </a:t>
            </a:r>
            <a:endPar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19" name="ltc_title">
            <a:extLst>
              <a:ext uri="{FF2B5EF4-FFF2-40B4-BE49-F238E27FC236}">
                <a16:creationId xmlns:a16="http://schemas.microsoft.com/office/drawing/2014/main" id="{4FDC3FEC-B2C7-4FB0-A883-5E18F26A1456}"/>
              </a:ext>
            </a:extLst>
          </p:cNvPr>
          <p:cNvSpPr txBox="1"/>
          <p:nvPr/>
        </p:nvSpPr>
        <p:spPr>
          <a:xfrm>
            <a:off x="1257443" y="4357733"/>
            <a:ext cx="2959138" cy="276999"/>
          </a:xfrm>
          <a:prstGeom prst="rect">
            <a:avLst/>
          </a:prstGeom>
          <a:noFill/>
          <a:ln>
            <a:solidFill>
              <a:schemeClr val="tx2"/>
            </a:solid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Arial" panose="020B0604020202020204" pitchFamily="34" charset="0"/>
                <a:cs typeface="Arial" panose="020B0604020202020204" pitchFamily="34" charset="0"/>
              </a:rPr>
              <a:t>Long-term conditions</a:t>
            </a:r>
            <a:endParaRPr kumimoji="0" lang="en-GB" sz="800" b="1"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9" name="ltc_textbox">
            <a:extLst>
              <a:ext uri="{FF2B5EF4-FFF2-40B4-BE49-F238E27FC236}">
                <a16:creationId xmlns:a16="http://schemas.microsoft.com/office/drawing/2014/main" id="{64310122-844B-56E2-02AC-631D38CF53C6}"/>
              </a:ext>
            </a:extLst>
          </p:cNvPr>
          <p:cNvSpPr txBox="1"/>
          <p:nvPr/>
        </p:nvSpPr>
        <p:spPr>
          <a:xfrm>
            <a:off x="1004097" y="5355717"/>
            <a:ext cx="875860" cy="310919"/>
          </a:xfrm>
          <a:prstGeom prst="rect">
            <a:avLst/>
          </a:prstGeom>
          <a:noFill/>
        </p:spPr>
        <p:txBody>
          <a:bodyPr wrap="square">
            <a:spAutoFit/>
          </a:bodyPr>
          <a:lstStyle/>
          <a:p>
            <a:pPr lvl="0" algn="ctr">
              <a:lnSpc>
                <a:spcPct val="110000"/>
              </a:lnSpc>
              <a:spcBef>
                <a:spcPts val="400"/>
              </a:spcBef>
              <a:spcAft>
                <a:spcPts val="400"/>
              </a:spcAft>
              <a:defRPr/>
            </a:pPr>
            <a:r>
              <a:rPr lang="en-GB" sz="1400" b="1">
                <a:solidFill>
                  <a:srgbClr val="6D276A"/>
                </a:solidFill>
                <a:latin typeface="Arial"/>
              </a:rPr>
              <a:t>83%</a:t>
            </a:r>
            <a:endParaRPr kumimoji="0" lang="en-GB" sz="1400" b="1" i="0" u="none" strike="noStrike" kern="1200" cap="none" spc="0" normalizeH="0" baseline="0" noProof="0" dirty="0">
              <a:ln>
                <a:noFill/>
              </a:ln>
              <a:solidFill>
                <a:prstClr val="black"/>
              </a:solidFill>
              <a:effectLst/>
              <a:uLnTx/>
              <a:uFillTx/>
              <a:latin typeface="Arial"/>
              <a:ea typeface="+mn-ea"/>
              <a:cs typeface="+mn-cs"/>
            </a:endParaRPr>
          </a:p>
        </p:txBody>
      </p:sp>
      <p:grpSp>
        <p:nvGrpSpPr>
          <p:cNvPr id="37" name="religion_logo">
            <a:extLst>
              <a:ext uri="{FF2B5EF4-FFF2-40B4-BE49-F238E27FC236}">
                <a16:creationId xmlns:a16="http://schemas.microsoft.com/office/drawing/2014/main" id="{B874759E-D38D-487E-A082-250F72CC3A9F}"/>
              </a:ext>
              <a:ext uri="{C183D7F6-B498-43B3-948B-1728B52AA6E4}">
                <adec:decorative xmlns:adec="http://schemas.microsoft.com/office/drawing/2017/decorative" val="1"/>
              </a:ext>
            </a:extLst>
          </p:cNvPr>
          <p:cNvGrpSpPr/>
          <p:nvPr/>
        </p:nvGrpSpPr>
        <p:grpSpPr>
          <a:xfrm>
            <a:off x="8256292" y="1519308"/>
            <a:ext cx="417411" cy="417411"/>
            <a:chOff x="8295502" y="4002389"/>
            <a:chExt cx="417411" cy="417411"/>
          </a:xfrm>
        </p:grpSpPr>
        <p:sp>
          <p:nvSpPr>
            <p:cNvPr id="140" name="Oval 139">
              <a:extLst>
                <a:ext uri="{FF2B5EF4-FFF2-40B4-BE49-F238E27FC236}">
                  <a16:creationId xmlns:a16="http://schemas.microsoft.com/office/drawing/2014/main" id="{BD37FEF2-7377-4BC7-9122-AC7DB3E544C5}"/>
                </a:ext>
              </a:extLst>
            </p:cNvPr>
            <p:cNvSpPr/>
            <p:nvPr/>
          </p:nvSpPr>
          <p:spPr>
            <a:xfrm>
              <a:off x="8295502"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a:extLst>
                <a:ext uri="{FF2B5EF4-FFF2-40B4-BE49-F238E27FC236}">
                  <a16:creationId xmlns:a16="http://schemas.microsoft.com/office/drawing/2014/main" id="{03D48B05-A0FB-4781-9A7A-4E87BD958FFD}"/>
                </a:ext>
              </a:extLst>
            </p:cNvPr>
            <p:cNvGrpSpPr/>
            <p:nvPr/>
          </p:nvGrpSpPr>
          <p:grpSpPr>
            <a:xfrm>
              <a:off x="8379881" y="4086150"/>
              <a:ext cx="248652" cy="249888"/>
              <a:chOff x="5205663" y="2530642"/>
              <a:chExt cx="1783543" cy="1792411"/>
            </a:xfrm>
          </p:grpSpPr>
          <p:grpSp>
            <p:nvGrpSpPr>
              <p:cNvPr id="27" name="Group 26">
                <a:extLst>
                  <a:ext uri="{FF2B5EF4-FFF2-40B4-BE49-F238E27FC236}">
                    <a16:creationId xmlns:a16="http://schemas.microsoft.com/office/drawing/2014/main" id="{6CA04EF3-3954-4147-B50B-8BC2F2A8E70D}"/>
                  </a:ext>
                </a:extLst>
              </p:cNvPr>
              <p:cNvGrpSpPr/>
              <p:nvPr/>
            </p:nvGrpSpPr>
            <p:grpSpPr>
              <a:xfrm>
                <a:off x="5260369" y="2784266"/>
                <a:ext cx="781527" cy="1531058"/>
                <a:chOff x="5260369" y="2784266"/>
                <a:chExt cx="781527" cy="1531058"/>
              </a:xfrm>
            </p:grpSpPr>
            <p:sp>
              <p:nvSpPr>
                <p:cNvPr id="2" name="Freeform: Shape 1">
                  <a:extLst>
                    <a:ext uri="{FF2B5EF4-FFF2-40B4-BE49-F238E27FC236}">
                      <a16:creationId xmlns:a16="http://schemas.microsoft.com/office/drawing/2014/main" id="{8C78716A-D0A6-45AB-B50D-93F704C909FE}"/>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Shape 7">
                  <a:extLst>
                    <a:ext uri="{FF2B5EF4-FFF2-40B4-BE49-F238E27FC236}">
                      <a16:creationId xmlns:a16="http://schemas.microsoft.com/office/drawing/2014/main" id="{BA915CF1-C871-47AB-AEAF-3A9EBD0E8FD8}"/>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a:extLst>
                  <a:ext uri="{FF2B5EF4-FFF2-40B4-BE49-F238E27FC236}">
                    <a16:creationId xmlns:a16="http://schemas.microsoft.com/office/drawing/2014/main" id="{31101527-A7F6-4648-B846-CE5EC3C6A71B}"/>
                  </a:ext>
                </a:extLst>
              </p:cNvPr>
              <p:cNvGrpSpPr/>
              <p:nvPr/>
            </p:nvGrpSpPr>
            <p:grpSpPr>
              <a:xfrm>
                <a:off x="5205663" y="2646947"/>
                <a:ext cx="529390" cy="1227221"/>
                <a:chOff x="5205663" y="2646947"/>
                <a:chExt cx="529390" cy="1227221"/>
              </a:xfrm>
            </p:grpSpPr>
            <p:cxnSp>
              <p:nvCxnSpPr>
                <p:cNvPr id="15" name="Straight Connector 14">
                  <a:extLst>
                    <a:ext uri="{FF2B5EF4-FFF2-40B4-BE49-F238E27FC236}">
                      <a16:creationId xmlns:a16="http://schemas.microsoft.com/office/drawing/2014/main" id="{E282F699-BD06-4B5B-A25D-9DEE37BFD4FC}"/>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3" name="Straight Connector 122">
                  <a:extLst>
                    <a:ext uri="{FF2B5EF4-FFF2-40B4-BE49-F238E27FC236}">
                      <a16:creationId xmlns:a16="http://schemas.microsoft.com/office/drawing/2014/main" id="{04A5936D-CE43-4F49-AEF4-2588DFEF2A5D}"/>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5" name="Straight Connector 124">
                  <a:extLst>
                    <a:ext uri="{FF2B5EF4-FFF2-40B4-BE49-F238E27FC236}">
                      <a16:creationId xmlns:a16="http://schemas.microsoft.com/office/drawing/2014/main" id="{86305782-C319-4442-8A7D-72F6448E9748}"/>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31" name="Straight Connector 130">
                  <a:extLst>
                    <a:ext uri="{FF2B5EF4-FFF2-40B4-BE49-F238E27FC236}">
                      <a16:creationId xmlns:a16="http://schemas.microsoft.com/office/drawing/2014/main" id="{1F66DCC7-9AB8-4D70-85E2-5C55DA7ED9C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cxnSp>
            <p:nvCxnSpPr>
              <p:cNvPr id="132" name="Straight Connector 131">
                <a:extLst>
                  <a:ext uri="{FF2B5EF4-FFF2-40B4-BE49-F238E27FC236}">
                    <a16:creationId xmlns:a16="http://schemas.microsoft.com/office/drawing/2014/main" id="{6C1102BA-96FE-4062-9266-890F55F2870E}"/>
                  </a:ext>
                </a:extLst>
              </p:cNvPr>
              <p:cNvCxnSpPr>
                <a:cxnSpLocks/>
              </p:cNvCxnSpPr>
              <p:nvPr/>
            </p:nvCxnSpPr>
            <p:spPr>
              <a:xfrm>
                <a:off x="6096000" y="2530642"/>
                <a:ext cx="0" cy="116305"/>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nvGrpSpPr>
              <p:cNvPr id="133" name="Group 132">
                <a:extLst>
                  <a:ext uri="{FF2B5EF4-FFF2-40B4-BE49-F238E27FC236}">
                    <a16:creationId xmlns:a16="http://schemas.microsoft.com/office/drawing/2014/main" id="{C656938E-91E1-432A-A6CE-D8CB7F0381EC}"/>
                  </a:ext>
                </a:extLst>
              </p:cNvPr>
              <p:cNvGrpSpPr/>
              <p:nvPr/>
            </p:nvGrpSpPr>
            <p:grpSpPr>
              <a:xfrm flipH="1">
                <a:off x="6459816" y="2646947"/>
                <a:ext cx="529390" cy="1227221"/>
                <a:chOff x="5205663" y="2646947"/>
                <a:chExt cx="529390" cy="1227221"/>
              </a:xfrm>
            </p:grpSpPr>
            <p:cxnSp>
              <p:nvCxnSpPr>
                <p:cNvPr id="154" name="Straight Connector 153">
                  <a:extLst>
                    <a:ext uri="{FF2B5EF4-FFF2-40B4-BE49-F238E27FC236}">
                      <a16:creationId xmlns:a16="http://schemas.microsoft.com/office/drawing/2014/main" id="{D5984F79-4901-4DC3-88D7-DCF8277CE96B}"/>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5" name="Straight Connector 154">
                  <a:extLst>
                    <a:ext uri="{FF2B5EF4-FFF2-40B4-BE49-F238E27FC236}">
                      <a16:creationId xmlns:a16="http://schemas.microsoft.com/office/drawing/2014/main" id="{9CCC8855-2617-4FD7-A04F-D6F9085CECF5}"/>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6" name="Straight Connector 155">
                  <a:extLst>
                    <a:ext uri="{FF2B5EF4-FFF2-40B4-BE49-F238E27FC236}">
                      <a16:creationId xmlns:a16="http://schemas.microsoft.com/office/drawing/2014/main" id="{7A88B167-DA17-4565-9C1E-835A385E3A0A}"/>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7" name="Straight Connector 156">
                  <a:extLst>
                    <a:ext uri="{FF2B5EF4-FFF2-40B4-BE49-F238E27FC236}">
                      <a16:creationId xmlns:a16="http://schemas.microsoft.com/office/drawing/2014/main" id="{4AF97525-5E1F-424F-B359-A0BDFAFAE6D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grpSp>
            <p:nvGrpSpPr>
              <p:cNvPr id="158" name="Group 157">
                <a:extLst>
                  <a:ext uri="{FF2B5EF4-FFF2-40B4-BE49-F238E27FC236}">
                    <a16:creationId xmlns:a16="http://schemas.microsoft.com/office/drawing/2014/main" id="{39CEC7AF-097A-4730-92F4-B14A6B4E0E0A}"/>
                  </a:ext>
                </a:extLst>
              </p:cNvPr>
              <p:cNvGrpSpPr/>
              <p:nvPr/>
            </p:nvGrpSpPr>
            <p:grpSpPr>
              <a:xfrm flipH="1">
                <a:off x="6150106" y="2791995"/>
                <a:ext cx="781527" cy="1531058"/>
                <a:chOff x="5260369" y="2784266"/>
                <a:chExt cx="781527" cy="1531058"/>
              </a:xfrm>
            </p:grpSpPr>
            <p:sp>
              <p:nvSpPr>
                <p:cNvPr id="159" name="Freeform: Shape 158">
                  <a:extLst>
                    <a:ext uri="{FF2B5EF4-FFF2-40B4-BE49-F238E27FC236}">
                      <a16:creationId xmlns:a16="http://schemas.microsoft.com/office/drawing/2014/main" id="{894D3452-7F87-4C27-AD39-B62EB74779DB}"/>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Freeform: Shape 159">
                  <a:extLst>
                    <a:ext uri="{FF2B5EF4-FFF2-40B4-BE49-F238E27FC236}">
                      <a16:creationId xmlns:a16="http://schemas.microsoft.com/office/drawing/2014/main" id="{AD6D083A-DF6A-44FB-B788-007514E3DAD3}"/>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172" name="religion_box">
            <a:extLst>
              <a:ext uri="{FF2B5EF4-FFF2-40B4-BE49-F238E27FC236}">
                <a16:creationId xmlns:a16="http://schemas.microsoft.com/office/drawing/2014/main" id="{85A20AC6-B4FB-4CF0-8A51-61345A7B99A3}"/>
              </a:ext>
              <a:ext uri="{C183D7F6-B498-43B3-948B-1728B52AA6E4}">
                <adec:decorative xmlns:adec="http://schemas.microsoft.com/office/drawing/2017/decorative" val="1"/>
              </a:ext>
            </a:extLst>
          </p:cNvPr>
          <p:cNvSpPr/>
          <p:nvPr/>
        </p:nvSpPr>
        <p:spPr>
          <a:xfrm>
            <a:off x="8106438" y="1427079"/>
            <a:ext cx="3691272" cy="2721600"/>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4" name="religion_title">
            <a:extLst>
              <a:ext uri="{FF2B5EF4-FFF2-40B4-BE49-F238E27FC236}">
                <a16:creationId xmlns:a16="http://schemas.microsoft.com/office/drawing/2014/main" id="{8491380B-22F5-47C6-A677-9B4FA2357530}"/>
              </a:ext>
            </a:extLst>
          </p:cNvPr>
          <p:cNvSpPr txBox="1"/>
          <p:nvPr/>
        </p:nvSpPr>
        <p:spPr>
          <a:xfrm>
            <a:off x="8841392" y="1571113"/>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Religion</a:t>
            </a:r>
          </a:p>
        </p:txBody>
      </p:sp>
      <p:grpSp>
        <p:nvGrpSpPr>
          <p:cNvPr id="35" name="ethnicity_logo">
            <a:extLst>
              <a:ext uri="{FF2B5EF4-FFF2-40B4-BE49-F238E27FC236}">
                <a16:creationId xmlns:a16="http://schemas.microsoft.com/office/drawing/2014/main" id="{E983585D-47B4-4F12-88BA-8DB2FF81C69D}"/>
              </a:ext>
              <a:ext uri="{C183D7F6-B498-43B3-948B-1728B52AA6E4}">
                <adec:decorative xmlns:adec="http://schemas.microsoft.com/office/drawing/2017/decorative" val="1"/>
              </a:ext>
            </a:extLst>
          </p:cNvPr>
          <p:cNvGrpSpPr/>
          <p:nvPr/>
        </p:nvGrpSpPr>
        <p:grpSpPr>
          <a:xfrm>
            <a:off x="4431792" y="1504428"/>
            <a:ext cx="495789" cy="417411"/>
            <a:chOff x="8266985" y="1360031"/>
            <a:chExt cx="495789" cy="417411"/>
          </a:xfrm>
        </p:grpSpPr>
        <p:sp>
          <p:nvSpPr>
            <p:cNvPr id="138" name="Oval 137">
              <a:extLst>
                <a:ext uri="{FF2B5EF4-FFF2-40B4-BE49-F238E27FC236}">
                  <a16:creationId xmlns:a16="http://schemas.microsoft.com/office/drawing/2014/main" id="{D523CF11-0DFE-431A-BDFD-EE257FAA4FF8}"/>
                </a:ext>
              </a:extLst>
            </p:cNvPr>
            <p:cNvSpPr/>
            <p:nvPr/>
          </p:nvSpPr>
          <p:spPr>
            <a:xfrm>
              <a:off x="8295502"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EE40CD96-FAD5-4BCD-909A-6E04E775C26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266985" y="1419143"/>
              <a:ext cx="495789" cy="330098"/>
            </a:xfrm>
            <a:prstGeom prst="rect">
              <a:avLst/>
            </a:prstGeom>
          </p:spPr>
        </p:pic>
      </p:grpSp>
      <p:sp>
        <p:nvSpPr>
          <p:cNvPr id="171" name="ethnicity_box">
            <a:extLst>
              <a:ext uri="{FF2B5EF4-FFF2-40B4-BE49-F238E27FC236}">
                <a16:creationId xmlns:a16="http://schemas.microsoft.com/office/drawing/2014/main" id="{EE57BB3F-0C2C-446E-A9A2-9BE2DC83AD47}"/>
              </a:ext>
              <a:ext uri="{C183D7F6-B498-43B3-948B-1728B52AA6E4}">
                <adec:decorative xmlns:adec="http://schemas.microsoft.com/office/drawing/2017/decorative" val="1"/>
              </a:ext>
            </a:extLst>
          </p:cNvPr>
          <p:cNvSpPr/>
          <p:nvPr/>
        </p:nvSpPr>
        <p:spPr>
          <a:xfrm>
            <a:off x="4322759" y="1427079"/>
            <a:ext cx="3691272" cy="2722441"/>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3" name="ethnicity_title">
            <a:extLst>
              <a:ext uri="{FF2B5EF4-FFF2-40B4-BE49-F238E27FC236}">
                <a16:creationId xmlns:a16="http://schemas.microsoft.com/office/drawing/2014/main" id="{143A08B6-3722-41C1-B9A1-373688EE8BE8}"/>
              </a:ext>
            </a:extLst>
          </p:cNvPr>
          <p:cNvSpPr txBox="1"/>
          <p:nvPr/>
        </p:nvSpPr>
        <p:spPr>
          <a:xfrm>
            <a:off x="5045120" y="1557706"/>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Ethnicity</a:t>
            </a:r>
          </a:p>
        </p:txBody>
      </p:sp>
      <p:grpSp>
        <p:nvGrpSpPr>
          <p:cNvPr id="10" name="completed_logo">
            <a:extLst>
              <a:ext uri="{FF2B5EF4-FFF2-40B4-BE49-F238E27FC236}">
                <a16:creationId xmlns:a16="http://schemas.microsoft.com/office/drawing/2014/main" id="{44C08FF4-5F52-4627-8A4C-FE74B81DFB7C}"/>
              </a:ext>
              <a:ext uri="{C183D7F6-B498-43B3-948B-1728B52AA6E4}">
                <adec:decorative xmlns:adec="http://schemas.microsoft.com/office/drawing/2017/decorative" val="1"/>
              </a:ext>
            </a:extLst>
          </p:cNvPr>
          <p:cNvGrpSpPr/>
          <p:nvPr/>
        </p:nvGrpSpPr>
        <p:grpSpPr>
          <a:xfrm>
            <a:off x="720008" y="1982990"/>
            <a:ext cx="417411" cy="417411"/>
            <a:chOff x="720008" y="1972250"/>
            <a:chExt cx="417411" cy="417411"/>
          </a:xfrm>
        </p:grpSpPr>
        <p:grpSp>
          <p:nvGrpSpPr>
            <p:cNvPr id="63" name="Group 62">
              <a:extLst>
                <a:ext uri="{FF2B5EF4-FFF2-40B4-BE49-F238E27FC236}">
                  <a16:creationId xmlns:a16="http://schemas.microsoft.com/office/drawing/2014/main" id="{055DBBF7-4186-438F-B1E6-8CB1CC0BD005}"/>
                </a:ext>
              </a:extLst>
            </p:cNvPr>
            <p:cNvGrpSpPr/>
            <p:nvPr/>
          </p:nvGrpSpPr>
          <p:grpSpPr>
            <a:xfrm>
              <a:off x="830605" y="2051253"/>
              <a:ext cx="196217" cy="259405"/>
              <a:chOff x="9082088" y="1619250"/>
              <a:chExt cx="561975" cy="742950"/>
            </a:xfrm>
            <a:solidFill>
              <a:schemeClr val="tx2">
                <a:lumMod val="75000"/>
              </a:schemeClr>
            </a:solidFill>
          </p:grpSpPr>
          <p:sp>
            <p:nvSpPr>
              <p:cNvPr id="67" name="Freeform 105">
                <a:extLst>
                  <a:ext uri="{FF2B5EF4-FFF2-40B4-BE49-F238E27FC236}">
                    <a16:creationId xmlns:a16="http://schemas.microsoft.com/office/drawing/2014/main" id="{6B6B14E4-1DEC-4E1D-8412-968F8BC1E809}"/>
                  </a:ext>
                </a:extLst>
              </p:cNvPr>
              <p:cNvSpPr>
                <a:spLocks noEditPoints="1"/>
              </p:cNvSpPr>
              <p:nvPr/>
            </p:nvSpPr>
            <p:spPr bwMode="auto">
              <a:xfrm>
                <a:off x="9082088" y="1619250"/>
                <a:ext cx="561975" cy="742950"/>
              </a:xfrm>
              <a:custGeom>
                <a:avLst/>
                <a:gdLst>
                  <a:gd name="T0" fmla="*/ 10 w 146"/>
                  <a:gd name="T1" fmla="*/ 182 h 193"/>
                  <a:gd name="T2" fmla="*/ 72 w 146"/>
                  <a:gd name="T3" fmla="*/ 182 h 193"/>
                  <a:gd name="T4" fmla="*/ 72 w 146"/>
                  <a:gd name="T5" fmla="*/ 193 h 193"/>
                  <a:gd name="T6" fmla="*/ 82 w 146"/>
                  <a:gd name="T7" fmla="*/ 193 h 193"/>
                  <a:gd name="T8" fmla="*/ 82 w 146"/>
                  <a:gd name="T9" fmla="*/ 172 h 193"/>
                  <a:gd name="T10" fmla="*/ 74 w 146"/>
                  <a:gd name="T11" fmla="*/ 172 h 193"/>
                  <a:gd name="T12" fmla="*/ 74 w 146"/>
                  <a:gd name="T13" fmla="*/ 171 h 193"/>
                  <a:gd name="T14" fmla="*/ 86 w 146"/>
                  <a:gd name="T15" fmla="*/ 149 h 193"/>
                  <a:gd name="T16" fmla="*/ 86 w 146"/>
                  <a:gd name="T17" fmla="*/ 142 h 193"/>
                  <a:gd name="T18" fmla="*/ 133 w 146"/>
                  <a:gd name="T19" fmla="*/ 142 h 193"/>
                  <a:gd name="T20" fmla="*/ 146 w 146"/>
                  <a:gd name="T21" fmla="*/ 129 h 193"/>
                  <a:gd name="T22" fmla="*/ 146 w 146"/>
                  <a:gd name="T23" fmla="*/ 27 h 193"/>
                  <a:gd name="T24" fmla="*/ 119 w 146"/>
                  <a:gd name="T25" fmla="*/ 0 h 193"/>
                  <a:gd name="T26" fmla="*/ 45 w 146"/>
                  <a:gd name="T27" fmla="*/ 0 h 193"/>
                  <a:gd name="T28" fmla="*/ 32 w 146"/>
                  <a:gd name="T29" fmla="*/ 13 h 193"/>
                  <a:gd name="T30" fmla="*/ 32 w 146"/>
                  <a:gd name="T31" fmla="*/ 83 h 193"/>
                  <a:gd name="T32" fmla="*/ 14 w 146"/>
                  <a:gd name="T33" fmla="*/ 97 h 193"/>
                  <a:gd name="T34" fmla="*/ 4 w 146"/>
                  <a:gd name="T35" fmla="*/ 117 h 193"/>
                  <a:gd name="T36" fmla="*/ 4 w 146"/>
                  <a:gd name="T37" fmla="*/ 172 h 193"/>
                  <a:gd name="T38" fmla="*/ 0 w 146"/>
                  <a:gd name="T39" fmla="*/ 172 h 193"/>
                  <a:gd name="T40" fmla="*/ 0 w 146"/>
                  <a:gd name="T41" fmla="*/ 193 h 193"/>
                  <a:gd name="T42" fmla="*/ 10 w 146"/>
                  <a:gd name="T43" fmla="*/ 193 h 193"/>
                  <a:gd name="T44" fmla="*/ 10 w 146"/>
                  <a:gd name="T45" fmla="*/ 182 h 193"/>
                  <a:gd name="T46" fmla="*/ 45 w 146"/>
                  <a:gd name="T47" fmla="*/ 10 h 193"/>
                  <a:gd name="T48" fmla="*/ 115 w 146"/>
                  <a:gd name="T49" fmla="*/ 10 h 193"/>
                  <a:gd name="T50" fmla="*/ 136 w 146"/>
                  <a:gd name="T51" fmla="*/ 31 h 193"/>
                  <a:gd name="T52" fmla="*/ 136 w 146"/>
                  <a:gd name="T53" fmla="*/ 129 h 193"/>
                  <a:gd name="T54" fmla="*/ 133 w 146"/>
                  <a:gd name="T55" fmla="*/ 132 h 193"/>
                  <a:gd name="T56" fmla="*/ 62 w 146"/>
                  <a:gd name="T57" fmla="*/ 132 h 193"/>
                  <a:gd name="T58" fmla="*/ 62 w 146"/>
                  <a:gd name="T59" fmla="*/ 131 h 193"/>
                  <a:gd name="T60" fmla="*/ 71 w 146"/>
                  <a:gd name="T61" fmla="*/ 122 h 193"/>
                  <a:gd name="T62" fmla="*/ 71 w 146"/>
                  <a:gd name="T63" fmla="*/ 122 h 193"/>
                  <a:gd name="T64" fmla="*/ 68 w 146"/>
                  <a:gd name="T65" fmla="*/ 94 h 193"/>
                  <a:gd name="T66" fmla="*/ 53 w 146"/>
                  <a:gd name="T67" fmla="*/ 93 h 193"/>
                  <a:gd name="T68" fmla="*/ 42 w 146"/>
                  <a:gd name="T69" fmla="*/ 105 h 193"/>
                  <a:gd name="T70" fmla="*/ 42 w 146"/>
                  <a:gd name="T71" fmla="*/ 13 h 193"/>
                  <a:gd name="T72" fmla="*/ 45 w 146"/>
                  <a:gd name="T73" fmla="*/ 10 h 193"/>
                  <a:gd name="T74" fmla="*/ 14 w 146"/>
                  <a:gd name="T75" fmla="*/ 117 h 193"/>
                  <a:gd name="T76" fmla="*/ 20 w 146"/>
                  <a:gd name="T77" fmla="*/ 105 h 193"/>
                  <a:gd name="T78" fmla="*/ 32 w 146"/>
                  <a:gd name="T79" fmla="*/ 95 h 193"/>
                  <a:gd name="T80" fmla="*/ 32 w 146"/>
                  <a:gd name="T81" fmla="*/ 115 h 193"/>
                  <a:gd name="T82" fmla="*/ 21 w 146"/>
                  <a:gd name="T83" fmla="*/ 125 h 193"/>
                  <a:gd name="T84" fmla="*/ 29 w 146"/>
                  <a:gd name="T85" fmla="*/ 133 h 193"/>
                  <a:gd name="T86" fmla="*/ 61 w 146"/>
                  <a:gd name="T87" fmla="*/ 101 h 193"/>
                  <a:gd name="T88" fmla="*/ 61 w 146"/>
                  <a:gd name="T89" fmla="*/ 100 h 193"/>
                  <a:gd name="T90" fmla="*/ 64 w 146"/>
                  <a:gd name="T91" fmla="*/ 105 h 193"/>
                  <a:gd name="T92" fmla="*/ 63 w 146"/>
                  <a:gd name="T93" fmla="*/ 116 h 193"/>
                  <a:gd name="T94" fmla="*/ 52 w 146"/>
                  <a:gd name="T95" fmla="*/ 127 h 193"/>
                  <a:gd name="T96" fmla="*/ 52 w 146"/>
                  <a:gd name="T97" fmla="*/ 141 h 193"/>
                  <a:gd name="T98" fmla="*/ 41 w 146"/>
                  <a:gd name="T99" fmla="*/ 152 h 193"/>
                  <a:gd name="T100" fmla="*/ 41 w 146"/>
                  <a:gd name="T101" fmla="*/ 162 h 193"/>
                  <a:gd name="T102" fmla="*/ 62 w 146"/>
                  <a:gd name="T103" fmla="*/ 142 h 193"/>
                  <a:gd name="T104" fmla="*/ 76 w 146"/>
                  <a:gd name="T105" fmla="*/ 142 h 193"/>
                  <a:gd name="T106" fmla="*/ 76 w 146"/>
                  <a:gd name="T107" fmla="*/ 149 h 193"/>
                  <a:gd name="T108" fmla="*/ 66 w 146"/>
                  <a:gd name="T109" fmla="*/ 165 h 193"/>
                  <a:gd name="T110" fmla="*/ 64 w 146"/>
                  <a:gd name="T111" fmla="*/ 167 h 193"/>
                  <a:gd name="T112" fmla="*/ 64 w 146"/>
                  <a:gd name="T113" fmla="*/ 172 h 193"/>
                  <a:gd name="T114" fmla="*/ 14 w 146"/>
                  <a:gd name="T115" fmla="*/ 172 h 193"/>
                  <a:gd name="T116" fmla="*/ 14 w 146"/>
                  <a:gd name="T117" fmla="*/ 11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6" h="193">
                    <a:moveTo>
                      <a:pt x="10" y="182"/>
                    </a:moveTo>
                    <a:cubicBezTo>
                      <a:pt x="72" y="182"/>
                      <a:pt x="72" y="182"/>
                      <a:pt x="72" y="182"/>
                    </a:cubicBezTo>
                    <a:cubicBezTo>
                      <a:pt x="72" y="193"/>
                      <a:pt x="72" y="193"/>
                      <a:pt x="72" y="193"/>
                    </a:cubicBezTo>
                    <a:cubicBezTo>
                      <a:pt x="82" y="193"/>
                      <a:pt x="82" y="193"/>
                      <a:pt x="82" y="193"/>
                    </a:cubicBezTo>
                    <a:cubicBezTo>
                      <a:pt x="82" y="172"/>
                      <a:pt x="82" y="172"/>
                      <a:pt x="82" y="172"/>
                    </a:cubicBezTo>
                    <a:cubicBezTo>
                      <a:pt x="74" y="172"/>
                      <a:pt x="74" y="172"/>
                      <a:pt x="74" y="172"/>
                    </a:cubicBezTo>
                    <a:cubicBezTo>
                      <a:pt x="74" y="171"/>
                      <a:pt x="74" y="171"/>
                      <a:pt x="74" y="171"/>
                    </a:cubicBezTo>
                    <a:cubicBezTo>
                      <a:pt x="78" y="168"/>
                      <a:pt x="86" y="159"/>
                      <a:pt x="86" y="149"/>
                    </a:cubicBezTo>
                    <a:cubicBezTo>
                      <a:pt x="86" y="142"/>
                      <a:pt x="86" y="142"/>
                      <a:pt x="86" y="142"/>
                    </a:cubicBezTo>
                    <a:cubicBezTo>
                      <a:pt x="133" y="142"/>
                      <a:pt x="133" y="142"/>
                      <a:pt x="133" y="142"/>
                    </a:cubicBezTo>
                    <a:cubicBezTo>
                      <a:pt x="140" y="142"/>
                      <a:pt x="146" y="136"/>
                      <a:pt x="146" y="129"/>
                    </a:cubicBezTo>
                    <a:cubicBezTo>
                      <a:pt x="146" y="27"/>
                      <a:pt x="146" y="27"/>
                      <a:pt x="146" y="27"/>
                    </a:cubicBezTo>
                    <a:cubicBezTo>
                      <a:pt x="119" y="0"/>
                      <a:pt x="119" y="0"/>
                      <a:pt x="119" y="0"/>
                    </a:cubicBezTo>
                    <a:cubicBezTo>
                      <a:pt x="45" y="0"/>
                      <a:pt x="45" y="0"/>
                      <a:pt x="45" y="0"/>
                    </a:cubicBezTo>
                    <a:cubicBezTo>
                      <a:pt x="38" y="0"/>
                      <a:pt x="32" y="6"/>
                      <a:pt x="32" y="13"/>
                    </a:cubicBezTo>
                    <a:cubicBezTo>
                      <a:pt x="32" y="83"/>
                      <a:pt x="32" y="83"/>
                      <a:pt x="32" y="83"/>
                    </a:cubicBezTo>
                    <a:cubicBezTo>
                      <a:pt x="14" y="97"/>
                      <a:pt x="14" y="97"/>
                      <a:pt x="14" y="97"/>
                    </a:cubicBezTo>
                    <a:cubicBezTo>
                      <a:pt x="8" y="103"/>
                      <a:pt x="4" y="107"/>
                      <a:pt x="4" y="117"/>
                    </a:cubicBezTo>
                    <a:cubicBezTo>
                      <a:pt x="4" y="172"/>
                      <a:pt x="4" y="172"/>
                      <a:pt x="4" y="172"/>
                    </a:cubicBezTo>
                    <a:cubicBezTo>
                      <a:pt x="0" y="172"/>
                      <a:pt x="0" y="172"/>
                      <a:pt x="0" y="172"/>
                    </a:cubicBezTo>
                    <a:cubicBezTo>
                      <a:pt x="0" y="193"/>
                      <a:pt x="0" y="193"/>
                      <a:pt x="0" y="193"/>
                    </a:cubicBezTo>
                    <a:cubicBezTo>
                      <a:pt x="10" y="193"/>
                      <a:pt x="10" y="193"/>
                      <a:pt x="10" y="193"/>
                    </a:cubicBezTo>
                    <a:lnTo>
                      <a:pt x="10" y="182"/>
                    </a:lnTo>
                    <a:close/>
                    <a:moveTo>
                      <a:pt x="45" y="10"/>
                    </a:moveTo>
                    <a:cubicBezTo>
                      <a:pt x="115" y="10"/>
                      <a:pt x="115" y="10"/>
                      <a:pt x="115" y="10"/>
                    </a:cubicBezTo>
                    <a:cubicBezTo>
                      <a:pt x="136" y="31"/>
                      <a:pt x="136" y="31"/>
                      <a:pt x="136" y="31"/>
                    </a:cubicBezTo>
                    <a:cubicBezTo>
                      <a:pt x="136" y="129"/>
                      <a:pt x="136" y="129"/>
                      <a:pt x="136" y="129"/>
                    </a:cubicBezTo>
                    <a:cubicBezTo>
                      <a:pt x="136" y="131"/>
                      <a:pt x="135" y="132"/>
                      <a:pt x="133" y="132"/>
                    </a:cubicBezTo>
                    <a:cubicBezTo>
                      <a:pt x="62" y="132"/>
                      <a:pt x="62" y="132"/>
                      <a:pt x="62" y="132"/>
                    </a:cubicBezTo>
                    <a:cubicBezTo>
                      <a:pt x="62" y="131"/>
                      <a:pt x="62" y="131"/>
                      <a:pt x="62" y="131"/>
                    </a:cubicBezTo>
                    <a:cubicBezTo>
                      <a:pt x="71" y="122"/>
                      <a:pt x="71" y="122"/>
                      <a:pt x="71" y="122"/>
                    </a:cubicBezTo>
                    <a:cubicBezTo>
                      <a:pt x="71" y="122"/>
                      <a:pt x="71" y="122"/>
                      <a:pt x="71" y="122"/>
                    </a:cubicBezTo>
                    <a:cubicBezTo>
                      <a:pt x="78" y="113"/>
                      <a:pt x="75" y="100"/>
                      <a:pt x="68" y="94"/>
                    </a:cubicBezTo>
                    <a:cubicBezTo>
                      <a:pt x="64" y="89"/>
                      <a:pt x="58" y="89"/>
                      <a:pt x="53" y="93"/>
                    </a:cubicBezTo>
                    <a:cubicBezTo>
                      <a:pt x="42" y="105"/>
                      <a:pt x="42" y="105"/>
                      <a:pt x="42" y="105"/>
                    </a:cubicBezTo>
                    <a:cubicBezTo>
                      <a:pt x="42" y="13"/>
                      <a:pt x="42" y="13"/>
                      <a:pt x="42" y="13"/>
                    </a:cubicBezTo>
                    <a:cubicBezTo>
                      <a:pt x="42" y="11"/>
                      <a:pt x="43" y="10"/>
                      <a:pt x="45" y="10"/>
                    </a:cubicBezTo>
                    <a:close/>
                    <a:moveTo>
                      <a:pt x="14" y="117"/>
                    </a:moveTo>
                    <a:cubicBezTo>
                      <a:pt x="14" y="111"/>
                      <a:pt x="15" y="109"/>
                      <a:pt x="20" y="105"/>
                    </a:cubicBezTo>
                    <a:cubicBezTo>
                      <a:pt x="32" y="95"/>
                      <a:pt x="32" y="95"/>
                      <a:pt x="32" y="95"/>
                    </a:cubicBezTo>
                    <a:cubicBezTo>
                      <a:pt x="32" y="115"/>
                      <a:pt x="32" y="115"/>
                      <a:pt x="32" y="115"/>
                    </a:cubicBezTo>
                    <a:cubicBezTo>
                      <a:pt x="21" y="125"/>
                      <a:pt x="21" y="125"/>
                      <a:pt x="21" y="125"/>
                    </a:cubicBezTo>
                    <a:cubicBezTo>
                      <a:pt x="29" y="133"/>
                      <a:pt x="29" y="133"/>
                      <a:pt x="29" y="133"/>
                    </a:cubicBezTo>
                    <a:cubicBezTo>
                      <a:pt x="61" y="101"/>
                      <a:pt x="61" y="101"/>
                      <a:pt x="61" y="101"/>
                    </a:cubicBezTo>
                    <a:cubicBezTo>
                      <a:pt x="61" y="100"/>
                      <a:pt x="61" y="100"/>
                      <a:pt x="61" y="100"/>
                    </a:cubicBezTo>
                    <a:cubicBezTo>
                      <a:pt x="61" y="100"/>
                      <a:pt x="63" y="102"/>
                      <a:pt x="64" y="105"/>
                    </a:cubicBezTo>
                    <a:cubicBezTo>
                      <a:pt x="65" y="108"/>
                      <a:pt x="66" y="112"/>
                      <a:pt x="63" y="116"/>
                    </a:cubicBezTo>
                    <a:cubicBezTo>
                      <a:pt x="52" y="127"/>
                      <a:pt x="52" y="127"/>
                      <a:pt x="52" y="127"/>
                    </a:cubicBezTo>
                    <a:cubicBezTo>
                      <a:pt x="52" y="141"/>
                      <a:pt x="52" y="141"/>
                      <a:pt x="52" y="141"/>
                    </a:cubicBezTo>
                    <a:cubicBezTo>
                      <a:pt x="52" y="148"/>
                      <a:pt x="48" y="152"/>
                      <a:pt x="41" y="152"/>
                    </a:cubicBezTo>
                    <a:cubicBezTo>
                      <a:pt x="41" y="162"/>
                      <a:pt x="41" y="162"/>
                      <a:pt x="41" y="162"/>
                    </a:cubicBezTo>
                    <a:cubicBezTo>
                      <a:pt x="50" y="162"/>
                      <a:pt x="61" y="157"/>
                      <a:pt x="62" y="142"/>
                    </a:cubicBezTo>
                    <a:cubicBezTo>
                      <a:pt x="76" y="142"/>
                      <a:pt x="76" y="142"/>
                      <a:pt x="76" y="142"/>
                    </a:cubicBezTo>
                    <a:cubicBezTo>
                      <a:pt x="76" y="149"/>
                      <a:pt x="76" y="149"/>
                      <a:pt x="76" y="149"/>
                    </a:cubicBezTo>
                    <a:cubicBezTo>
                      <a:pt x="76" y="156"/>
                      <a:pt x="69" y="163"/>
                      <a:pt x="66" y="165"/>
                    </a:cubicBezTo>
                    <a:cubicBezTo>
                      <a:pt x="64" y="167"/>
                      <a:pt x="64" y="167"/>
                      <a:pt x="64" y="167"/>
                    </a:cubicBezTo>
                    <a:cubicBezTo>
                      <a:pt x="64" y="172"/>
                      <a:pt x="64" y="172"/>
                      <a:pt x="64" y="172"/>
                    </a:cubicBezTo>
                    <a:cubicBezTo>
                      <a:pt x="14" y="172"/>
                      <a:pt x="14" y="172"/>
                      <a:pt x="14" y="172"/>
                    </a:cubicBezTo>
                    <a:lnTo>
                      <a:pt x="14"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106">
                <a:extLst>
                  <a:ext uri="{FF2B5EF4-FFF2-40B4-BE49-F238E27FC236}">
                    <a16:creationId xmlns:a16="http://schemas.microsoft.com/office/drawing/2014/main" id="{5F089263-2018-4C83-98AB-324191D61AA5}"/>
                  </a:ext>
                </a:extLst>
              </p:cNvPr>
              <p:cNvSpPr>
                <a:spLocks/>
              </p:cNvSpPr>
              <p:nvPr/>
            </p:nvSpPr>
            <p:spPr bwMode="auto">
              <a:xfrm>
                <a:off x="9498013" y="1684338"/>
                <a:ext cx="80963" cy="80963"/>
              </a:xfrm>
              <a:custGeom>
                <a:avLst/>
                <a:gdLst>
                  <a:gd name="T0" fmla="*/ 51 w 51"/>
                  <a:gd name="T1" fmla="*/ 27 h 51"/>
                  <a:gd name="T2" fmla="*/ 24 w 51"/>
                  <a:gd name="T3" fmla="*/ 27 h 51"/>
                  <a:gd name="T4" fmla="*/ 24 w 51"/>
                  <a:gd name="T5" fmla="*/ 0 h 51"/>
                  <a:gd name="T6" fmla="*/ 0 w 51"/>
                  <a:gd name="T7" fmla="*/ 0 h 51"/>
                  <a:gd name="T8" fmla="*/ 0 w 51"/>
                  <a:gd name="T9" fmla="*/ 51 h 51"/>
                  <a:gd name="T10" fmla="*/ 51 w 51"/>
                  <a:gd name="T11" fmla="*/ 51 h 51"/>
                  <a:gd name="T12" fmla="*/ 51 w 51"/>
                  <a:gd name="T13" fmla="*/ 27 h 51"/>
                </a:gdLst>
                <a:ahLst/>
                <a:cxnLst>
                  <a:cxn ang="0">
                    <a:pos x="T0" y="T1"/>
                  </a:cxn>
                  <a:cxn ang="0">
                    <a:pos x="T2" y="T3"/>
                  </a:cxn>
                  <a:cxn ang="0">
                    <a:pos x="T4" y="T5"/>
                  </a:cxn>
                  <a:cxn ang="0">
                    <a:pos x="T6" y="T7"/>
                  </a:cxn>
                  <a:cxn ang="0">
                    <a:pos x="T8" y="T9"/>
                  </a:cxn>
                  <a:cxn ang="0">
                    <a:pos x="T10" y="T11"/>
                  </a:cxn>
                  <a:cxn ang="0">
                    <a:pos x="T12" y="T13"/>
                  </a:cxn>
                </a:cxnLst>
                <a:rect l="0" t="0" r="r" b="b"/>
                <a:pathLst>
                  <a:path w="51" h="51">
                    <a:moveTo>
                      <a:pt x="51" y="27"/>
                    </a:moveTo>
                    <a:lnTo>
                      <a:pt x="24" y="27"/>
                    </a:lnTo>
                    <a:lnTo>
                      <a:pt x="24" y="0"/>
                    </a:lnTo>
                    <a:lnTo>
                      <a:pt x="0" y="0"/>
                    </a:lnTo>
                    <a:lnTo>
                      <a:pt x="0" y="51"/>
                    </a:lnTo>
                    <a:lnTo>
                      <a:pt x="51" y="51"/>
                    </a:lnTo>
                    <a:lnTo>
                      <a:pt x="51"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Rectangle 107">
                <a:extLst>
                  <a:ext uri="{FF2B5EF4-FFF2-40B4-BE49-F238E27FC236}">
                    <a16:creationId xmlns:a16="http://schemas.microsoft.com/office/drawing/2014/main" id="{A67A01FA-10C5-472A-BE22-9817AB2CA86A}"/>
                  </a:ext>
                </a:extLst>
              </p:cNvPr>
              <p:cNvSpPr>
                <a:spLocks noChangeArrowheads="1"/>
              </p:cNvSpPr>
              <p:nvPr/>
            </p:nvSpPr>
            <p:spPr bwMode="auto">
              <a:xfrm>
                <a:off x="9317038" y="1819275"/>
                <a:ext cx="2301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108">
                <a:extLst>
                  <a:ext uri="{FF2B5EF4-FFF2-40B4-BE49-F238E27FC236}">
                    <a16:creationId xmlns:a16="http://schemas.microsoft.com/office/drawing/2014/main" id="{09FC08B8-91B4-4B31-9486-86240ED889AC}"/>
                  </a:ext>
                </a:extLst>
              </p:cNvPr>
              <p:cNvSpPr>
                <a:spLocks noChangeArrowheads="1"/>
              </p:cNvSpPr>
              <p:nvPr/>
            </p:nvSpPr>
            <p:spPr bwMode="auto">
              <a:xfrm>
                <a:off x="9317038" y="1881188"/>
                <a:ext cx="1222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4" name="Oval 133">
              <a:extLst>
                <a:ext uri="{FF2B5EF4-FFF2-40B4-BE49-F238E27FC236}">
                  <a16:creationId xmlns:a16="http://schemas.microsoft.com/office/drawing/2014/main" id="{F1868E85-1C05-4085-9EE9-568750D4DA1A}"/>
                </a:ext>
              </a:extLst>
            </p:cNvPr>
            <p:cNvSpPr/>
            <p:nvPr/>
          </p:nvSpPr>
          <p:spPr>
            <a:xfrm>
              <a:off x="720008" y="1972250"/>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response rate logo">
            <a:extLst>
              <a:ext uri="{FF2B5EF4-FFF2-40B4-BE49-F238E27FC236}">
                <a16:creationId xmlns:a16="http://schemas.microsoft.com/office/drawing/2014/main" id="{85901ACF-D7E2-48F3-9AAE-910A0D9195C3}"/>
              </a:ext>
              <a:ext uri="{C183D7F6-B498-43B3-948B-1728B52AA6E4}">
                <adec:decorative xmlns:adec="http://schemas.microsoft.com/office/drawing/2017/decorative" val="1"/>
              </a:ext>
            </a:extLst>
          </p:cNvPr>
          <p:cNvGrpSpPr/>
          <p:nvPr/>
        </p:nvGrpSpPr>
        <p:grpSpPr>
          <a:xfrm>
            <a:off x="692718" y="3421289"/>
            <a:ext cx="417411" cy="417411"/>
            <a:chOff x="700357" y="2864173"/>
            <a:chExt cx="417411" cy="417411"/>
          </a:xfrm>
        </p:grpSpPr>
        <p:grpSp>
          <p:nvGrpSpPr>
            <p:cNvPr id="93" name="Group 92">
              <a:extLst>
                <a:ext uri="{FF2B5EF4-FFF2-40B4-BE49-F238E27FC236}">
                  <a16:creationId xmlns:a16="http://schemas.microsoft.com/office/drawing/2014/main" id="{EE96BCD7-4215-4E0B-8D4D-AC3E17CCCC8A}"/>
                </a:ext>
              </a:extLst>
            </p:cNvPr>
            <p:cNvGrpSpPr/>
            <p:nvPr/>
          </p:nvGrpSpPr>
          <p:grpSpPr>
            <a:xfrm>
              <a:off x="776382" y="2968270"/>
              <a:ext cx="265361" cy="209216"/>
              <a:chOff x="9157172" y="4148138"/>
              <a:chExt cx="712787" cy="561975"/>
            </a:xfrm>
            <a:solidFill>
              <a:schemeClr val="tx2">
                <a:lumMod val="75000"/>
              </a:schemeClr>
            </a:solidFill>
          </p:grpSpPr>
          <p:sp>
            <p:nvSpPr>
              <p:cNvPr id="94" name="Freeform 170">
                <a:extLst>
                  <a:ext uri="{FF2B5EF4-FFF2-40B4-BE49-F238E27FC236}">
                    <a16:creationId xmlns:a16="http://schemas.microsoft.com/office/drawing/2014/main" id="{6CD76740-17C4-451B-BF39-C1002B9DB11F}"/>
                  </a:ext>
                </a:extLst>
              </p:cNvPr>
              <p:cNvSpPr>
                <a:spLocks noEditPoints="1"/>
              </p:cNvSpPr>
              <p:nvPr/>
            </p:nvSpPr>
            <p:spPr bwMode="auto">
              <a:xfrm>
                <a:off x="9354022" y="4208463"/>
                <a:ext cx="106362" cy="106363"/>
              </a:xfrm>
              <a:custGeom>
                <a:avLst/>
                <a:gdLst>
                  <a:gd name="T0" fmla="*/ 20 w 67"/>
                  <a:gd name="T1" fmla="*/ 47 h 67"/>
                  <a:gd name="T2" fmla="*/ 47 w 67"/>
                  <a:gd name="T3" fmla="*/ 47 h 67"/>
                  <a:gd name="T4" fmla="*/ 47 w 67"/>
                  <a:gd name="T5" fmla="*/ 21 h 67"/>
                  <a:gd name="T6" fmla="*/ 20 w 67"/>
                  <a:gd name="T7" fmla="*/ 21 h 67"/>
                  <a:gd name="T8" fmla="*/ 20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20" y="47"/>
                    </a:moveTo>
                    <a:lnTo>
                      <a:pt x="47" y="47"/>
                    </a:lnTo>
                    <a:lnTo>
                      <a:pt x="47" y="21"/>
                    </a:lnTo>
                    <a:lnTo>
                      <a:pt x="20" y="21"/>
                    </a:lnTo>
                    <a:lnTo>
                      <a:pt x="20"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171">
                <a:extLst>
                  <a:ext uri="{FF2B5EF4-FFF2-40B4-BE49-F238E27FC236}">
                    <a16:creationId xmlns:a16="http://schemas.microsoft.com/office/drawing/2014/main" id="{9FB28F67-1892-41AD-AD9B-43CB01C1DF32}"/>
                  </a:ext>
                </a:extLst>
              </p:cNvPr>
              <p:cNvSpPr>
                <a:spLocks noEditPoints="1"/>
              </p:cNvSpPr>
              <p:nvPr/>
            </p:nvSpPr>
            <p:spPr bwMode="auto">
              <a:xfrm>
                <a:off x="9354022" y="4346576"/>
                <a:ext cx="106362" cy="90488"/>
              </a:xfrm>
              <a:custGeom>
                <a:avLst/>
                <a:gdLst>
                  <a:gd name="T0" fmla="*/ 21 w 67"/>
                  <a:gd name="T1" fmla="*/ 39 h 57"/>
                  <a:gd name="T2" fmla="*/ 45 w 67"/>
                  <a:gd name="T3" fmla="*/ 39 h 57"/>
                  <a:gd name="T4" fmla="*/ 45 w 67"/>
                  <a:gd name="T5" fmla="*/ 17 h 57"/>
                  <a:gd name="T6" fmla="*/ 21 w 67"/>
                  <a:gd name="T7" fmla="*/ 17 h 57"/>
                  <a:gd name="T8" fmla="*/ 21 w 67"/>
                  <a:gd name="T9" fmla="*/ 39 h 57"/>
                  <a:gd name="T10" fmla="*/ 67 w 67"/>
                  <a:gd name="T11" fmla="*/ 57 h 57"/>
                  <a:gd name="T12" fmla="*/ 0 w 67"/>
                  <a:gd name="T13" fmla="*/ 57 h 57"/>
                  <a:gd name="T14" fmla="*/ 0 w 67"/>
                  <a:gd name="T15" fmla="*/ 0 h 57"/>
                  <a:gd name="T16" fmla="*/ 67 w 67"/>
                  <a:gd name="T17" fmla="*/ 0 h 57"/>
                  <a:gd name="T18" fmla="*/ 67 w 67"/>
                  <a:gd name="T19"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57">
                    <a:moveTo>
                      <a:pt x="21" y="39"/>
                    </a:moveTo>
                    <a:lnTo>
                      <a:pt x="45" y="39"/>
                    </a:lnTo>
                    <a:lnTo>
                      <a:pt x="45" y="17"/>
                    </a:lnTo>
                    <a:lnTo>
                      <a:pt x="21" y="17"/>
                    </a:lnTo>
                    <a:lnTo>
                      <a:pt x="21" y="39"/>
                    </a:lnTo>
                    <a:close/>
                    <a:moveTo>
                      <a:pt x="67" y="57"/>
                    </a:moveTo>
                    <a:lnTo>
                      <a:pt x="0" y="57"/>
                    </a:lnTo>
                    <a:lnTo>
                      <a:pt x="0" y="0"/>
                    </a:lnTo>
                    <a:lnTo>
                      <a:pt x="67" y="0"/>
                    </a:lnTo>
                    <a:lnTo>
                      <a:pt x="67"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Freeform 172">
                <a:extLst>
                  <a:ext uri="{FF2B5EF4-FFF2-40B4-BE49-F238E27FC236}">
                    <a16:creationId xmlns:a16="http://schemas.microsoft.com/office/drawing/2014/main" id="{537A8B92-3A1C-4E70-89F4-4B9C357C9884}"/>
                  </a:ext>
                </a:extLst>
              </p:cNvPr>
              <p:cNvSpPr>
                <a:spLocks noEditPoints="1"/>
              </p:cNvSpPr>
              <p:nvPr/>
            </p:nvSpPr>
            <p:spPr bwMode="auto">
              <a:xfrm>
                <a:off x="9490547" y="4208463"/>
                <a:ext cx="106362" cy="106363"/>
              </a:xfrm>
              <a:custGeom>
                <a:avLst/>
                <a:gdLst>
                  <a:gd name="T0" fmla="*/ 19 w 67"/>
                  <a:gd name="T1" fmla="*/ 47 h 67"/>
                  <a:gd name="T2" fmla="*/ 47 w 67"/>
                  <a:gd name="T3" fmla="*/ 47 h 67"/>
                  <a:gd name="T4" fmla="*/ 47 w 67"/>
                  <a:gd name="T5" fmla="*/ 21 h 67"/>
                  <a:gd name="T6" fmla="*/ 19 w 67"/>
                  <a:gd name="T7" fmla="*/ 21 h 67"/>
                  <a:gd name="T8" fmla="*/ 19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19" y="47"/>
                    </a:moveTo>
                    <a:lnTo>
                      <a:pt x="47" y="47"/>
                    </a:lnTo>
                    <a:lnTo>
                      <a:pt x="47" y="21"/>
                    </a:lnTo>
                    <a:lnTo>
                      <a:pt x="19" y="21"/>
                    </a:lnTo>
                    <a:lnTo>
                      <a:pt x="19"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173">
                <a:extLst>
                  <a:ext uri="{FF2B5EF4-FFF2-40B4-BE49-F238E27FC236}">
                    <a16:creationId xmlns:a16="http://schemas.microsoft.com/office/drawing/2014/main" id="{8D2CB37E-3C09-4ACD-A53E-6FEA1CF33D10}"/>
                  </a:ext>
                </a:extLst>
              </p:cNvPr>
              <p:cNvSpPr>
                <a:spLocks/>
              </p:cNvSpPr>
              <p:nvPr/>
            </p:nvSpPr>
            <p:spPr bwMode="auto">
              <a:xfrm>
                <a:off x="9627072" y="4208463"/>
                <a:ext cx="92075" cy="92075"/>
              </a:xfrm>
              <a:custGeom>
                <a:avLst/>
                <a:gdLst>
                  <a:gd name="T0" fmla="*/ 18 w 58"/>
                  <a:gd name="T1" fmla="*/ 21 h 58"/>
                  <a:gd name="T2" fmla="*/ 39 w 58"/>
                  <a:gd name="T3" fmla="*/ 21 h 58"/>
                  <a:gd name="T4" fmla="*/ 39 w 58"/>
                  <a:gd name="T5" fmla="*/ 45 h 58"/>
                  <a:gd name="T6" fmla="*/ 50 w 58"/>
                  <a:gd name="T7" fmla="*/ 50 h 58"/>
                  <a:gd name="T8" fmla="*/ 58 w 58"/>
                  <a:gd name="T9" fmla="*/ 58 h 58"/>
                  <a:gd name="T10" fmla="*/ 58 w 58"/>
                  <a:gd name="T11" fmla="*/ 0 h 58"/>
                  <a:gd name="T12" fmla="*/ 0 w 58"/>
                  <a:gd name="T13" fmla="*/ 0 h 58"/>
                  <a:gd name="T14" fmla="*/ 0 w 58"/>
                  <a:gd name="T15" fmla="*/ 51 h 58"/>
                  <a:gd name="T16" fmla="*/ 10 w 58"/>
                  <a:gd name="T17" fmla="*/ 47 h 58"/>
                  <a:gd name="T18" fmla="*/ 18 w 58"/>
                  <a:gd name="T19" fmla="*/ 43 h 58"/>
                  <a:gd name="T20" fmla="*/ 18 w 58"/>
                  <a:gd name="T21" fmla="*/ 2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58">
                    <a:moveTo>
                      <a:pt x="18" y="21"/>
                    </a:moveTo>
                    <a:lnTo>
                      <a:pt x="39" y="21"/>
                    </a:lnTo>
                    <a:lnTo>
                      <a:pt x="39" y="45"/>
                    </a:lnTo>
                    <a:lnTo>
                      <a:pt x="50" y="50"/>
                    </a:lnTo>
                    <a:lnTo>
                      <a:pt x="58" y="58"/>
                    </a:lnTo>
                    <a:lnTo>
                      <a:pt x="58" y="0"/>
                    </a:lnTo>
                    <a:lnTo>
                      <a:pt x="0" y="0"/>
                    </a:lnTo>
                    <a:lnTo>
                      <a:pt x="0" y="51"/>
                    </a:lnTo>
                    <a:lnTo>
                      <a:pt x="10" y="47"/>
                    </a:lnTo>
                    <a:lnTo>
                      <a:pt x="18" y="43"/>
                    </a:lnTo>
                    <a:lnTo>
                      <a:pt x="18"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Freeform 174">
                <a:extLst>
                  <a:ext uri="{FF2B5EF4-FFF2-40B4-BE49-F238E27FC236}">
                    <a16:creationId xmlns:a16="http://schemas.microsoft.com/office/drawing/2014/main" id="{0B0E39A4-4089-4608-97A5-5559C53F8CD0}"/>
                  </a:ext>
                </a:extLst>
              </p:cNvPr>
              <p:cNvSpPr>
                <a:spLocks/>
              </p:cNvSpPr>
              <p:nvPr/>
            </p:nvSpPr>
            <p:spPr bwMode="auto">
              <a:xfrm>
                <a:off x="9217497" y="4360863"/>
                <a:ext cx="46037" cy="46038"/>
              </a:xfrm>
              <a:custGeom>
                <a:avLst/>
                <a:gdLst>
                  <a:gd name="T0" fmla="*/ 13 w 29"/>
                  <a:gd name="T1" fmla="*/ 0 h 29"/>
                  <a:gd name="T2" fmla="*/ 13 w 29"/>
                  <a:gd name="T3" fmla="*/ 0 h 29"/>
                  <a:gd name="T4" fmla="*/ 8 w 29"/>
                  <a:gd name="T5" fmla="*/ 2 h 29"/>
                  <a:gd name="T6" fmla="*/ 4 w 29"/>
                  <a:gd name="T7" fmla="*/ 5 h 29"/>
                  <a:gd name="T8" fmla="*/ 0 w 29"/>
                  <a:gd name="T9" fmla="*/ 10 h 29"/>
                  <a:gd name="T10" fmla="*/ 0 w 29"/>
                  <a:gd name="T11" fmla="*/ 14 h 29"/>
                  <a:gd name="T12" fmla="*/ 0 w 29"/>
                  <a:gd name="T13" fmla="*/ 19 h 29"/>
                  <a:gd name="T14" fmla="*/ 4 w 29"/>
                  <a:gd name="T15" fmla="*/ 26 h 29"/>
                  <a:gd name="T16" fmla="*/ 8 w 29"/>
                  <a:gd name="T17" fmla="*/ 29 h 29"/>
                  <a:gd name="T18" fmla="*/ 13 w 29"/>
                  <a:gd name="T19" fmla="*/ 29 h 29"/>
                  <a:gd name="T20" fmla="*/ 18 w 29"/>
                  <a:gd name="T21" fmla="*/ 29 h 29"/>
                  <a:gd name="T22" fmla="*/ 23 w 29"/>
                  <a:gd name="T23" fmla="*/ 26 h 29"/>
                  <a:gd name="T24" fmla="*/ 26 w 29"/>
                  <a:gd name="T25" fmla="*/ 19 h 29"/>
                  <a:gd name="T26" fmla="*/ 29 w 29"/>
                  <a:gd name="T27" fmla="*/ 14 h 29"/>
                  <a:gd name="T28" fmla="*/ 26 w 29"/>
                  <a:gd name="T29" fmla="*/ 10 h 29"/>
                  <a:gd name="T30" fmla="*/ 23 w 29"/>
                  <a:gd name="T31" fmla="*/ 5 h 29"/>
                  <a:gd name="T32" fmla="*/ 18 w 29"/>
                  <a:gd name="T33" fmla="*/ 2 h 29"/>
                  <a:gd name="T34" fmla="*/ 13 w 29"/>
                  <a:gd name="T3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3" y="0"/>
                    </a:moveTo>
                    <a:lnTo>
                      <a:pt x="13" y="0"/>
                    </a:lnTo>
                    <a:lnTo>
                      <a:pt x="8" y="2"/>
                    </a:lnTo>
                    <a:lnTo>
                      <a:pt x="4" y="5"/>
                    </a:lnTo>
                    <a:lnTo>
                      <a:pt x="0" y="10"/>
                    </a:lnTo>
                    <a:lnTo>
                      <a:pt x="0" y="14"/>
                    </a:lnTo>
                    <a:lnTo>
                      <a:pt x="0" y="19"/>
                    </a:lnTo>
                    <a:lnTo>
                      <a:pt x="4" y="26"/>
                    </a:lnTo>
                    <a:lnTo>
                      <a:pt x="8" y="29"/>
                    </a:lnTo>
                    <a:lnTo>
                      <a:pt x="13" y="29"/>
                    </a:lnTo>
                    <a:lnTo>
                      <a:pt x="18" y="29"/>
                    </a:lnTo>
                    <a:lnTo>
                      <a:pt x="23" y="26"/>
                    </a:lnTo>
                    <a:lnTo>
                      <a:pt x="26" y="19"/>
                    </a:lnTo>
                    <a:lnTo>
                      <a:pt x="29" y="14"/>
                    </a:lnTo>
                    <a:lnTo>
                      <a:pt x="26" y="10"/>
                    </a:lnTo>
                    <a:lnTo>
                      <a:pt x="23" y="5"/>
                    </a:lnTo>
                    <a:lnTo>
                      <a:pt x="18" y="2"/>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175">
                <a:extLst>
                  <a:ext uri="{FF2B5EF4-FFF2-40B4-BE49-F238E27FC236}">
                    <a16:creationId xmlns:a16="http://schemas.microsoft.com/office/drawing/2014/main" id="{BFAE9DAF-7C88-4EB9-93B8-3132645032D4}"/>
                  </a:ext>
                </a:extLst>
              </p:cNvPr>
              <p:cNvSpPr>
                <a:spLocks noEditPoints="1"/>
              </p:cNvSpPr>
              <p:nvPr/>
            </p:nvSpPr>
            <p:spPr bwMode="auto">
              <a:xfrm>
                <a:off x="9157172" y="4148138"/>
                <a:ext cx="636587" cy="471488"/>
              </a:xfrm>
              <a:custGeom>
                <a:avLst/>
                <a:gdLst>
                  <a:gd name="T0" fmla="*/ 23 w 401"/>
                  <a:gd name="T1" fmla="*/ 265 h 297"/>
                  <a:gd name="T2" fmla="*/ 23 w 401"/>
                  <a:gd name="T3" fmla="*/ 32 h 297"/>
                  <a:gd name="T4" fmla="*/ 24 w 401"/>
                  <a:gd name="T5" fmla="*/ 29 h 297"/>
                  <a:gd name="T6" fmla="*/ 26 w 401"/>
                  <a:gd name="T7" fmla="*/ 24 h 297"/>
                  <a:gd name="T8" fmla="*/ 29 w 401"/>
                  <a:gd name="T9" fmla="*/ 24 h 297"/>
                  <a:gd name="T10" fmla="*/ 32 w 401"/>
                  <a:gd name="T11" fmla="*/ 23 h 297"/>
                  <a:gd name="T12" fmla="*/ 78 w 401"/>
                  <a:gd name="T13" fmla="*/ 23 h 297"/>
                  <a:gd name="T14" fmla="*/ 78 w 401"/>
                  <a:gd name="T15" fmla="*/ 274 h 297"/>
                  <a:gd name="T16" fmla="*/ 32 w 401"/>
                  <a:gd name="T17" fmla="*/ 274 h 297"/>
                  <a:gd name="T18" fmla="*/ 29 w 401"/>
                  <a:gd name="T19" fmla="*/ 273 h 297"/>
                  <a:gd name="T20" fmla="*/ 26 w 401"/>
                  <a:gd name="T21" fmla="*/ 270 h 297"/>
                  <a:gd name="T22" fmla="*/ 24 w 401"/>
                  <a:gd name="T23" fmla="*/ 268 h 297"/>
                  <a:gd name="T24" fmla="*/ 23 w 401"/>
                  <a:gd name="T25" fmla="*/ 265 h 297"/>
                  <a:gd name="T26" fmla="*/ 101 w 401"/>
                  <a:gd name="T27" fmla="*/ 274 h 297"/>
                  <a:gd name="T28" fmla="*/ 101 w 401"/>
                  <a:gd name="T29" fmla="*/ 23 h 297"/>
                  <a:gd name="T30" fmla="*/ 368 w 401"/>
                  <a:gd name="T31" fmla="*/ 23 h 297"/>
                  <a:gd name="T32" fmla="*/ 373 w 401"/>
                  <a:gd name="T33" fmla="*/ 24 h 297"/>
                  <a:gd name="T34" fmla="*/ 376 w 401"/>
                  <a:gd name="T35" fmla="*/ 24 h 297"/>
                  <a:gd name="T36" fmla="*/ 377 w 401"/>
                  <a:gd name="T37" fmla="*/ 29 h 297"/>
                  <a:gd name="T38" fmla="*/ 377 w 401"/>
                  <a:gd name="T39" fmla="*/ 32 h 297"/>
                  <a:gd name="T40" fmla="*/ 377 w 401"/>
                  <a:gd name="T41" fmla="*/ 184 h 297"/>
                  <a:gd name="T42" fmla="*/ 401 w 401"/>
                  <a:gd name="T43" fmla="*/ 187 h 297"/>
                  <a:gd name="T44" fmla="*/ 401 w 401"/>
                  <a:gd name="T45" fmla="*/ 32 h 297"/>
                  <a:gd name="T46" fmla="*/ 401 w 401"/>
                  <a:gd name="T47" fmla="*/ 24 h 297"/>
                  <a:gd name="T48" fmla="*/ 398 w 401"/>
                  <a:gd name="T49" fmla="*/ 19 h 297"/>
                  <a:gd name="T50" fmla="*/ 397 w 401"/>
                  <a:gd name="T51" fmla="*/ 15 h 297"/>
                  <a:gd name="T52" fmla="*/ 392 w 401"/>
                  <a:gd name="T53" fmla="*/ 10 h 297"/>
                  <a:gd name="T54" fmla="*/ 387 w 401"/>
                  <a:gd name="T55" fmla="*/ 5 h 297"/>
                  <a:gd name="T56" fmla="*/ 382 w 401"/>
                  <a:gd name="T57" fmla="*/ 2 h 297"/>
                  <a:gd name="T58" fmla="*/ 376 w 401"/>
                  <a:gd name="T59" fmla="*/ 0 h 297"/>
                  <a:gd name="T60" fmla="*/ 368 w 401"/>
                  <a:gd name="T61" fmla="*/ 0 h 297"/>
                  <a:gd name="T62" fmla="*/ 32 w 401"/>
                  <a:gd name="T63" fmla="*/ 0 h 297"/>
                  <a:gd name="T64" fmla="*/ 26 w 401"/>
                  <a:gd name="T65" fmla="*/ 0 h 297"/>
                  <a:gd name="T66" fmla="*/ 19 w 401"/>
                  <a:gd name="T67" fmla="*/ 2 h 297"/>
                  <a:gd name="T68" fmla="*/ 15 w 401"/>
                  <a:gd name="T69" fmla="*/ 5 h 297"/>
                  <a:gd name="T70" fmla="*/ 10 w 401"/>
                  <a:gd name="T71" fmla="*/ 10 h 297"/>
                  <a:gd name="T72" fmla="*/ 5 w 401"/>
                  <a:gd name="T73" fmla="*/ 15 h 297"/>
                  <a:gd name="T74" fmla="*/ 3 w 401"/>
                  <a:gd name="T75" fmla="*/ 19 h 297"/>
                  <a:gd name="T76" fmla="*/ 0 w 401"/>
                  <a:gd name="T77" fmla="*/ 24 h 297"/>
                  <a:gd name="T78" fmla="*/ 0 w 401"/>
                  <a:gd name="T79" fmla="*/ 32 h 297"/>
                  <a:gd name="T80" fmla="*/ 0 w 401"/>
                  <a:gd name="T81" fmla="*/ 265 h 297"/>
                  <a:gd name="T82" fmla="*/ 0 w 401"/>
                  <a:gd name="T83" fmla="*/ 270 h 297"/>
                  <a:gd name="T84" fmla="*/ 3 w 401"/>
                  <a:gd name="T85" fmla="*/ 274 h 297"/>
                  <a:gd name="T86" fmla="*/ 5 w 401"/>
                  <a:gd name="T87" fmla="*/ 282 h 297"/>
                  <a:gd name="T88" fmla="*/ 10 w 401"/>
                  <a:gd name="T89" fmla="*/ 287 h 297"/>
                  <a:gd name="T90" fmla="*/ 15 w 401"/>
                  <a:gd name="T91" fmla="*/ 290 h 297"/>
                  <a:gd name="T92" fmla="*/ 19 w 401"/>
                  <a:gd name="T93" fmla="*/ 294 h 297"/>
                  <a:gd name="T94" fmla="*/ 26 w 401"/>
                  <a:gd name="T95" fmla="*/ 295 h 297"/>
                  <a:gd name="T96" fmla="*/ 32 w 401"/>
                  <a:gd name="T97" fmla="*/ 297 h 297"/>
                  <a:gd name="T98" fmla="*/ 220 w 401"/>
                  <a:gd name="T99" fmla="*/ 297 h 297"/>
                  <a:gd name="T100" fmla="*/ 202 w 401"/>
                  <a:gd name="T101" fmla="*/ 274 h 297"/>
                  <a:gd name="T102" fmla="*/ 101 w 401"/>
                  <a:gd name="T103" fmla="*/ 274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1" h="297">
                    <a:moveTo>
                      <a:pt x="23" y="265"/>
                    </a:moveTo>
                    <a:lnTo>
                      <a:pt x="23" y="32"/>
                    </a:lnTo>
                    <a:lnTo>
                      <a:pt x="24" y="29"/>
                    </a:lnTo>
                    <a:lnTo>
                      <a:pt x="26" y="24"/>
                    </a:lnTo>
                    <a:lnTo>
                      <a:pt x="29" y="24"/>
                    </a:lnTo>
                    <a:lnTo>
                      <a:pt x="32" y="23"/>
                    </a:lnTo>
                    <a:lnTo>
                      <a:pt x="78" y="23"/>
                    </a:lnTo>
                    <a:lnTo>
                      <a:pt x="78" y="274"/>
                    </a:lnTo>
                    <a:lnTo>
                      <a:pt x="32" y="274"/>
                    </a:lnTo>
                    <a:lnTo>
                      <a:pt x="29" y="273"/>
                    </a:lnTo>
                    <a:lnTo>
                      <a:pt x="26" y="270"/>
                    </a:lnTo>
                    <a:lnTo>
                      <a:pt x="24" y="268"/>
                    </a:lnTo>
                    <a:lnTo>
                      <a:pt x="23" y="265"/>
                    </a:lnTo>
                    <a:close/>
                    <a:moveTo>
                      <a:pt x="101" y="274"/>
                    </a:moveTo>
                    <a:lnTo>
                      <a:pt x="101" y="23"/>
                    </a:lnTo>
                    <a:lnTo>
                      <a:pt x="368" y="23"/>
                    </a:lnTo>
                    <a:lnTo>
                      <a:pt x="373" y="24"/>
                    </a:lnTo>
                    <a:lnTo>
                      <a:pt x="376" y="24"/>
                    </a:lnTo>
                    <a:lnTo>
                      <a:pt x="377" y="29"/>
                    </a:lnTo>
                    <a:lnTo>
                      <a:pt x="377" y="32"/>
                    </a:lnTo>
                    <a:lnTo>
                      <a:pt x="377" y="184"/>
                    </a:lnTo>
                    <a:lnTo>
                      <a:pt x="401" y="187"/>
                    </a:lnTo>
                    <a:lnTo>
                      <a:pt x="401" y="32"/>
                    </a:lnTo>
                    <a:lnTo>
                      <a:pt x="401" y="24"/>
                    </a:lnTo>
                    <a:lnTo>
                      <a:pt x="398" y="19"/>
                    </a:lnTo>
                    <a:lnTo>
                      <a:pt x="397" y="15"/>
                    </a:lnTo>
                    <a:lnTo>
                      <a:pt x="392" y="10"/>
                    </a:lnTo>
                    <a:lnTo>
                      <a:pt x="387" y="5"/>
                    </a:lnTo>
                    <a:lnTo>
                      <a:pt x="382" y="2"/>
                    </a:lnTo>
                    <a:lnTo>
                      <a:pt x="376" y="0"/>
                    </a:lnTo>
                    <a:lnTo>
                      <a:pt x="368" y="0"/>
                    </a:lnTo>
                    <a:lnTo>
                      <a:pt x="32" y="0"/>
                    </a:lnTo>
                    <a:lnTo>
                      <a:pt x="26" y="0"/>
                    </a:lnTo>
                    <a:lnTo>
                      <a:pt x="19" y="2"/>
                    </a:lnTo>
                    <a:lnTo>
                      <a:pt x="15" y="5"/>
                    </a:lnTo>
                    <a:lnTo>
                      <a:pt x="10" y="10"/>
                    </a:lnTo>
                    <a:lnTo>
                      <a:pt x="5" y="15"/>
                    </a:lnTo>
                    <a:lnTo>
                      <a:pt x="3" y="19"/>
                    </a:lnTo>
                    <a:lnTo>
                      <a:pt x="0" y="24"/>
                    </a:lnTo>
                    <a:lnTo>
                      <a:pt x="0" y="32"/>
                    </a:lnTo>
                    <a:lnTo>
                      <a:pt x="0" y="265"/>
                    </a:lnTo>
                    <a:lnTo>
                      <a:pt x="0" y="270"/>
                    </a:lnTo>
                    <a:lnTo>
                      <a:pt x="3" y="274"/>
                    </a:lnTo>
                    <a:lnTo>
                      <a:pt x="5" y="282"/>
                    </a:lnTo>
                    <a:lnTo>
                      <a:pt x="10" y="287"/>
                    </a:lnTo>
                    <a:lnTo>
                      <a:pt x="15" y="290"/>
                    </a:lnTo>
                    <a:lnTo>
                      <a:pt x="19" y="294"/>
                    </a:lnTo>
                    <a:lnTo>
                      <a:pt x="26" y="295"/>
                    </a:lnTo>
                    <a:lnTo>
                      <a:pt x="32" y="297"/>
                    </a:lnTo>
                    <a:lnTo>
                      <a:pt x="220" y="297"/>
                    </a:lnTo>
                    <a:lnTo>
                      <a:pt x="202" y="274"/>
                    </a:lnTo>
                    <a:lnTo>
                      <a:pt x="101"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176">
                <a:extLst>
                  <a:ext uri="{FF2B5EF4-FFF2-40B4-BE49-F238E27FC236}">
                    <a16:creationId xmlns:a16="http://schemas.microsoft.com/office/drawing/2014/main" id="{B0A096A0-BD8F-40C7-B61E-3D2F387F1665}"/>
                  </a:ext>
                </a:extLst>
              </p:cNvPr>
              <p:cNvSpPr>
                <a:spLocks/>
              </p:cNvSpPr>
              <p:nvPr/>
            </p:nvSpPr>
            <p:spPr bwMode="auto">
              <a:xfrm>
                <a:off x="9506422" y="4300538"/>
                <a:ext cx="363537" cy="409575"/>
              </a:xfrm>
              <a:custGeom>
                <a:avLst/>
                <a:gdLst>
                  <a:gd name="T0" fmla="*/ 130 w 229"/>
                  <a:gd name="T1" fmla="*/ 94 h 258"/>
                  <a:gd name="T2" fmla="*/ 130 w 229"/>
                  <a:gd name="T3" fmla="*/ 25 h 258"/>
                  <a:gd name="T4" fmla="*/ 126 w 229"/>
                  <a:gd name="T5" fmla="*/ 13 h 258"/>
                  <a:gd name="T6" fmla="*/ 118 w 229"/>
                  <a:gd name="T7" fmla="*/ 5 h 258"/>
                  <a:gd name="T8" fmla="*/ 107 w 229"/>
                  <a:gd name="T9" fmla="*/ 0 h 258"/>
                  <a:gd name="T10" fmla="*/ 99 w 229"/>
                  <a:gd name="T11" fmla="*/ 0 h 258"/>
                  <a:gd name="T12" fmla="*/ 87 w 229"/>
                  <a:gd name="T13" fmla="*/ 1 h 258"/>
                  <a:gd name="T14" fmla="*/ 78 w 229"/>
                  <a:gd name="T15" fmla="*/ 8 h 258"/>
                  <a:gd name="T16" fmla="*/ 72 w 229"/>
                  <a:gd name="T17" fmla="*/ 17 h 258"/>
                  <a:gd name="T18" fmla="*/ 68 w 229"/>
                  <a:gd name="T19" fmla="*/ 30 h 258"/>
                  <a:gd name="T20" fmla="*/ 52 w 229"/>
                  <a:gd name="T21" fmla="*/ 129 h 258"/>
                  <a:gd name="T22" fmla="*/ 43 w 229"/>
                  <a:gd name="T23" fmla="*/ 123 h 258"/>
                  <a:gd name="T24" fmla="*/ 30 w 229"/>
                  <a:gd name="T25" fmla="*/ 121 h 258"/>
                  <a:gd name="T26" fmla="*/ 21 w 229"/>
                  <a:gd name="T27" fmla="*/ 123 h 258"/>
                  <a:gd name="T28" fmla="*/ 8 w 229"/>
                  <a:gd name="T29" fmla="*/ 129 h 258"/>
                  <a:gd name="T30" fmla="*/ 3 w 229"/>
                  <a:gd name="T31" fmla="*/ 137 h 258"/>
                  <a:gd name="T32" fmla="*/ 0 w 229"/>
                  <a:gd name="T33" fmla="*/ 147 h 258"/>
                  <a:gd name="T34" fmla="*/ 0 w 229"/>
                  <a:gd name="T35" fmla="*/ 159 h 258"/>
                  <a:gd name="T36" fmla="*/ 3 w 229"/>
                  <a:gd name="T37" fmla="*/ 169 h 258"/>
                  <a:gd name="T38" fmla="*/ 84 w 229"/>
                  <a:gd name="T39" fmla="*/ 255 h 258"/>
                  <a:gd name="T40" fmla="*/ 92 w 229"/>
                  <a:gd name="T41" fmla="*/ 258 h 258"/>
                  <a:gd name="T42" fmla="*/ 100 w 229"/>
                  <a:gd name="T43" fmla="*/ 255 h 258"/>
                  <a:gd name="T44" fmla="*/ 103 w 229"/>
                  <a:gd name="T45" fmla="*/ 247 h 258"/>
                  <a:gd name="T46" fmla="*/ 100 w 229"/>
                  <a:gd name="T47" fmla="*/ 239 h 258"/>
                  <a:gd name="T48" fmla="*/ 22 w 229"/>
                  <a:gd name="T49" fmla="*/ 156 h 258"/>
                  <a:gd name="T50" fmla="*/ 22 w 229"/>
                  <a:gd name="T51" fmla="*/ 150 h 258"/>
                  <a:gd name="T52" fmla="*/ 25 w 229"/>
                  <a:gd name="T53" fmla="*/ 145 h 258"/>
                  <a:gd name="T54" fmla="*/ 30 w 229"/>
                  <a:gd name="T55" fmla="*/ 143 h 258"/>
                  <a:gd name="T56" fmla="*/ 35 w 229"/>
                  <a:gd name="T57" fmla="*/ 145 h 258"/>
                  <a:gd name="T58" fmla="*/ 68 w 229"/>
                  <a:gd name="T59" fmla="*/ 177 h 258"/>
                  <a:gd name="T60" fmla="*/ 79 w 229"/>
                  <a:gd name="T61" fmla="*/ 177 h 258"/>
                  <a:gd name="T62" fmla="*/ 84 w 229"/>
                  <a:gd name="T63" fmla="*/ 174 h 258"/>
                  <a:gd name="T64" fmla="*/ 91 w 229"/>
                  <a:gd name="T65" fmla="*/ 156 h 258"/>
                  <a:gd name="T66" fmla="*/ 91 w 229"/>
                  <a:gd name="T67" fmla="*/ 30 h 258"/>
                  <a:gd name="T68" fmla="*/ 94 w 229"/>
                  <a:gd name="T69" fmla="*/ 25 h 258"/>
                  <a:gd name="T70" fmla="*/ 99 w 229"/>
                  <a:gd name="T71" fmla="*/ 22 h 258"/>
                  <a:gd name="T72" fmla="*/ 103 w 229"/>
                  <a:gd name="T73" fmla="*/ 22 h 258"/>
                  <a:gd name="T74" fmla="*/ 108 w 229"/>
                  <a:gd name="T75" fmla="*/ 27 h 258"/>
                  <a:gd name="T76" fmla="*/ 108 w 229"/>
                  <a:gd name="T77" fmla="*/ 115 h 258"/>
                  <a:gd name="T78" fmla="*/ 192 w 229"/>
                  <a:gd name="T79" fmla="*/ 129 h 258"/>
                  <a:gd name="T80" fmla="*/ 202 w 229"/>
                  <a:gd name="T81" fmla="*/ 135 h 258"/>
                  <a:gd name="T82" fmla="*/ 205 w 229"/>
                  <a:gd name="T83" fmla="*/ 145 h 258"/>
                  <a:gd name="T84" fmla="*/ 200 w 229"/>
                  <a:gd name="T85" fmla="*/ 241 h 258"/>
                  <a:gd name="T86" fmla="*/ 204 w 229"/>
                  <a:gd name="T87" fmla="*/ 252 h 258"/>
                  <a:gd name="T88" fmla="*/ 210 w 229"/>
                  <a:gd name="T89" fmla="*/ 255 h 258"/>
                  <a:gd name="T90" fmla="*/ 215 w 229"/>
                  <a:gd name="T91" fmla="*/ 253 h 258"/>
                  <a:gd name="T92" fmla="*/ 221 w 229"/>
                  <a:gd name="T93" fmla="*/ 249 h 258"/>
                  <a:gd name="T94" fmla="*/ 229 w 229"/>
                  <a:gd name="T95" fmla="*/ 154 h 258"/>
                  <a:gd name="T96" fmla="*/ 229 w 229"/>
                  <a:gd name="T97" fmla="*/ 142 h 258"/>
                  <a:gd name="T98" fmla="*/ 223 w 229"/>
                  <a:gd name="T99" fmla="*/ 124 h 258"/>
                  <a:gd name="T100" fmla="*/ 210 w 229"/>
                  <a:gd name="T101" fmla="*/ 111 h 258"/>
                  <a:gd name="T102" fmla="*/ 196 w 229"/>
                  <a:gd name="T103" fmla="*/ 105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9" h="258">
                    <a:moveTo>
                      <a:pt x="196" y="105"/>
                    </a:moveTo>
                    <a:lnTo>
                      <a:pt x="130" y="94"/>
                    </a:lnTo>
                    <a:lnTo>
                      <a:pt x="130" y="30"/>
                    </a:lnTo>
                    <a:lnTo>
                      <a:pt x="130" y="25"/>
                    </a:lnTo>
                    <a:lnTo>
                      <a:pt x="129" y="17"/>
                    </a:lnTo>
                    <a:lnTo>
                      <a:pt x="126" y="13"/>
                    </a:lnTo>
                    <a:lnTo>
                      <a:pt x="122" y="8"/>
                    </a:lnTo>
                    <a:lnTo>
                      <a:pt x="118" y="5"/>
                    </a:lnTo>
                    <a:lnTo>
                      <a:pt x="113" y="1"/>
                    </a:lnTo>
                    <a:lnTo>
                      <a:pt x="107" y="0"/>
                    </a:lnTo>
                    <a:lnTo>
                      <a:pt x="100" y="0"/>
                    </a:lnTo>
                    <a:lnTo>
                      <a:pt x="99" y="0"/>
                    </a:lnTo>
                    <a:lnTo>
                      <a:pt x="92" y="0"/>
                    </a:lnTo>
                    <a:lnTo>
                      <a:pt x="87" y="1"/>
                    </a:lnTo>
                    <a:lnTo>
                      <a:pt x="83" y="5"/>
                    </a:lnTo>
                    <a:lnTo>
                      <a:pt x="78" y="8"/>
                    </a:lnTo>
                    <a:lnTo>
                      <a:pt x="75" y="13"/>
                    </a:lnTo>
                    <a:lnTo>
                      <a:pt x="72" y="17"/>
                    </a:lnTo>
                    <a:lnTo>
                      <a:pt x="70" y="25"/>
                    </a:lnTo>
                    <a:lnTo>
                      <a:pt x="68" y="30"/>
                    </a:lnTo>
                    <a:lnTo>
                      <a:pt x="68" y="145"/>
                    </a:lnTo>
                    <a:lnTo>
                      <a:pt x="52" y="129"/>
                    </a:lnTo>
                    <a:lnTo>
                      <a:pt x="48" y="126"/>
                    </a:lnTo>
                    <a:lnTo>
                      <a:pt x="43" y="123"/>
                    </a:lnTo>
                    <a:lnTo>
                      <a:pt x="38" y="121"/>
                    </a:lnTo>
                    <a:lnTo>
                      <a:pt x="30" y="121"/>
                    </a:lnTo>
                    <a:lnTo>
                      <a:pt x="25" y="121"/>
                    </a:lnTo>
                    <a:lnTo>
                      <a:pt x="21" y="123"/>
                    </a:lnTo>
                    <a:lnTo>
                      <a:pt x="13" y="126"/>
                    </a:lnTo>
                    <a:lnTo>
                      <a:pt x="8" y="129"/>
                    </a:lnTo>
                    <a:lnTo>
                      <a:pt x="8" y="132"/>
                    </a:lnTo>
                    <a:lnTo>
                      <a:pt x="3" y="137"/>
                    </a:lnTo>
                    <a:lnTo>
                      <a:pt x="0" y="142"/>
                    </a:lnTo>
                    <a:lnTo>
                      <a:pt x="0" y="147"/>
                    </a:lnTo>
                    <a:lnTo>
                      <a:pt x="0" y="154"/>
                    </a:lnTo>
                    <a:lnTo>
                      <a:pt x="0" y="159"/>
                    </a:lnTo>
                    <a:lnTo>
                      <a:pt x="0" y="164"/>
                    </a:lnTo>
                    <a:lnTo>
                      <a:pt x="3" y="169"/>
                    </a:lnTo>
                    <a:lnTo>
                      <a:pt x="8" y="174"/>
                    </a:lnTo>
                    <a:lnTo>
                      <a:pt x="84" y="255"/>
                    </a:lnTo>
                    <a:lnTo>
                      <a:pt x="89" y="257"/>
                    </a:lnTo>
                    <a:lnTo>
                      <a:pt x="92" y="258"/>
                    </a:lnTo>
                    <a:lnTo>
                      <a:pt x="97" y="257"/>
                    </a:lnTo>
                    <a:lnTo>
                      <a:pt x="100" y="255"/>
                    </a:lnTo>
                    <a:lnTo>
                      <a:pt x="103" y="252"/>
                    </a:lnTo>
                    <a:lnTo>
                      <a:pt x="103" y="247"/>
                    </a:lnTo>
                    <a:lnTo>
                      <a:pt x="103" y="241"/>
                    </a:lnTo>
                    <a:lnTo>
                      <a:pt x="100" y="239"/>
                    </a:lnTo>
                    <a:lnTo>
                      <a:pt x="22" y="159"/>
                    </a:lnTo>
                    <a:lnTo>
                      <a:pt x="22" y="156"/>
                    </a:lnTo>
                    <a:lnTo>
                      <a:pt x="22" y="154"/>
                    </a:lnTo>
                    <a:lnTo>
                      <a:pt x="22" y="150"/>
                    </a:lnTo>
                    <a:lnTo>
                      <a:pt x="22" y="148"/>
                    </a:lnTo>
                    <a:lnTo>
                      <a:pt x="25" y="145"/>
                    </a:lnTo>
                    <a:lnTo>
                      <a:pt x="27" y="143"/>
                    </a:lnTo>
                    <a:lnTo>
                      <a:pt x="30" y="143"/>
                    </a:lnTo>
                    <a:lnTo>
                      <a:pt x="35" y="143"/>
                    </a:lnTo>
                    <a:lnTo>
                      <a:pt x="35" y="145"/>
                    </a:lnTo>
                    <a:lnTo>
                      <a:pt x="64" y="174"/>
                    </a:lnTo>
                    <a:lnTo>
                      <a:pt x="68" y="177"/>
                    </a:lnTo>
                    <a:lnTo>
                      <a:pt x="76" y="177"/>
                    </a:lnTo>
                    <a:lnTo>
                      <a:pt x="79" y="177"/>
                    </a:lnTo>
                    <a:lnTo>
                      <a:pt x="83" y="174"/>
                    </a:lnTo>
                    <a:lnTo>
                      <a:pt x="84" y="174"/>
                    </a:lnTo>
                    <a:lnTo>
                      <a:pt x="89" y="167"/>
                    </a:lnTo>
                    <a:lnTo>
                      <a:pt x="91" y="156"/>
                    </a:lnTo>
                    <a:lnTo>
                      <a:pt x="91" y="154"/>
                    </a:lnTo>
                    <a:lnTo>
                      <a:pt x="91" y="30"/>
                    </a:lnTo>
                    <a:lnTo>
                      <a:pt x="92" y="27"/>
                    </a:lnTo>
                    <a:lnTo>
                      <a:pt x="94" y="25"/>
                    </a:lnTo>
                    <a:lnTo>
                      <a:pt x="95" y="22"/>
                    </a:lnTo>
                    <a:lnTo>
                      <a:pt x="99" y="22"/>
                    </a:lnTo>
                    <a:lnTo>
                      <a:pt x="100" y="22"/>
                    </a:lnTo>
                    <a:lnTo>
                      <a:pt x="103" y="22"/>
                    </a:lnTo>
                    <a:lnTo>
                      <a:pt x="107" y="25"/>
                    </a:lnTo>
                    <a:lnTo>
                      <a:pt x="108" y="27"/>
                    </a:lnTo>
                    <a:lnTo>
                      <a:pt x="108" y="30"/>
                    </a:lnTo>
                    <a:lnTo>
                      <a:pt x="108" y="115"/>
                    </a:lnTo>
                    <a:lnTo>
                      <a:pt x="192" y="127"/>
                    </a:lnTo>
                    <a:lnTo>
                      <a:pt x="192" y="129"/>
                    </a:lnTo>
                    <a:lnTo>
                      <a:pt x="200" y="132"/>
                    </a:lnTo>
                    <a:lnTo>
                      <a:pt x="202" y="135"/>
                    </a:lnTo>
                    <a:lnTo>
                      <a:pt x="205" y="140"/>
                    </a:lnTo>
                    <a:lnTo>
                      <a:pt x="205" y="145"/>
                    </a:lnTo>
                    <a:lnTo>
                      <a:pt x="205" y="154"/>
                    </a:lnTo>
                    <a:lnTo>
                      <a:pt x="200" y="241"/>
                    </a:lnTo>
                    <a:lnTo>
                      <a:pt x="200" y="247"/>
                    </a:lnTo>
                    <a:lnTo>
                      <a:pt x="204" y="252"/>
                    </a:lnTo>
                    <a:lnTo>
                      <a:pt x="205" y="253"/>
                    </a:lnTo>
                    <a:lnTo>
                      <a:pt x="210" y="255"/>
                    </a:lnTo>
                    <a:lnTo>
                      <a:pt x="210" y="255"/>
                    </a:lnTo>
                    <a:lnTo>
                      <a:pt x="215" y="253"/>
                    </a:lnTo>
                    <a:lnTo>
                      <a:pt x="220" y="252"/>
                    </a:lnTo>
                    <a:lnTo>
                      <a:pt x="221" y="249"/>
                    </a:lnTo>
                    <a:lnTo>
                      <a:pt x="223" y="245"/>
                    </a:lnTo>
                    <a:lnTo>
                      <a:pt x="229" y="154"/>
                    </a:lnTo>
                    <a:lnTo>
                      <a:pt x="229" y="154"/>
                    </a:lnTo>
                    <a:lnTo>
                      <a:pt x="229" y="142"/>
                    </a:lnTo>
                    <a:lnTo>
                      <a:pt x="226" y="132"/>
                    </a:lnTo>
                    <a:lnTo>
                      <a:pt x="223" y="124"/>
                    </a:lnTo>
                    <a:lnTo>
                      <a:pt x="218" y="116"/>
                    </a:lnTo>
                    <a:lnTo>
                      <a:pt x="210" y="111"/>
                    </a:lnTo>
                    <a:lnTo>
                      <a:pt x="205" y="110"/>
                    </a:lnTo>
                    <a:lnTo>
                      <a:pt x="196"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5" name="Oval 134">
              <a:extLst>
                <a:ext uri="{FF2B5EF4-FFF2-40B4-BE49-F238E27FC236}">
                  <a16:creationId xmlns:a16="http://schemas.microsoft.com/office/drawing/2014/main" id="{1ACACE83-0CF0-4470-9939-E72974B4582B}"/>
                </a:ext>
              </a:extLst>
            </p:cNvPr>
            <p:cNvSpPr/>
            <p:nvPr/>
          </p:nvSpPr>
          <p:spPr>
            <a:xfrm>
              <a:off x="700357" y="2864173"/>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3" name="response_rate_%" descr="Pie chart showing religion breakdown for this NHS trust.">
            <a:extLst>
              <a:ext uri="{FF2B5EF4-FFF2-40B4-BE49-F238E27FC236}">
                <a16:creationId xmlns:a16="http://schemas.microsoft.com/office/drawing/2014/main" id="{2D715A54-7842-4823-8F87-D2308AE2BB34}"/>
              </a:ext>
            </a:extLst>
          </p:cNvPr>
          <p:cNvSpPr txBox="1"/>
          <p:nvPr/>
        </p:nvSpPr>
        <p:spPr>
          <a:xfrm>
            <a:off x="1240785" y="3173357"/>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39%</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179" name="no._invited_text" descr="Pie chart showing religion breakdown for this NHS trust.">
            <a:extLst>
              <a:ext uri="{FF2B5EF4-FFF2-40B4-BE49-F238E27FC236}">
                <a16:creationId xmlns:a16="http://schemas.microsoft.com/office/drawing/2014/main" id="{F64790F4-A2D2-4077-8645-A12CC4E723FF}"/>
              </a:ext>
            </a:extLst>
          </p:cNvPr>
          <p:cNvSpPr txBox="1"/>
          <p:nvPr/>
        </p:nvSpPr>
        <p:spPr>
          <a:xfrm>
            <a:off x="1098986" y="1483111"/>
            <a:ext cx="1007216"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1250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70" name="invited_text">
            <a:extLst>
              <a:ext uri="{FF2B5EF4-FFF2-40B4-BE49-F238E27FC236}">
                <a16:creationId xmlns:a16="http://schemas.microsoft.com/office/drawing/2014/main" id="{9F4CC52C-B708-4794-B6A0-B299E9C56511}"/>
              </a:ext>
            </a:extLst>
          </p:cNvPr>
          <p:cNvSpPr txBox="1"/>
          <p:nvPr/>
        </p:nvSpPr>
        <p:spPr>
          <a:xfrm>
            <a:off x="2163386" y="1608196"/>
            <a:ext cx="2136748"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invited to take part</a:t>
            </a:r>
          </a:p>
        </p:txBody>
      </p:sp>
      <p:sp>
        <p:nvSpPr>
          <p:cNvPr id="180" name="no._completed_text" descr="Pie chart showing religion breakdown for this NHS trust.">
            <a:extLst>
              <a:ext uri="{FF2B5EF4-FFF2-40B4-BE49-F238E27FC236}">
                <a16:creationId xmlns:a16="http://schemas.microsoft.com/office/drawing/2014/main" id="{EF53C05F-EFFD-4611-A28C-F275098D0227}"/>
              </a:ext>
            </a:extLst>
          </p:cNvPr>
          <p:cNvSpPr txBox="1"/>
          <p:nvPr/>
        </p:nvSpPr>
        <p:spPr>
          <a:xfrm>
            <a:off x="1240785" y="1920029"/>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lang="en-GB" sz="2800" b="1">
                <a:solidFill>
                  <a:srgbClr val="6D276A"/>
                </a:solidFill>
                <a:latin typeface="Arial"/>
              </a:rPr>
              <a:t>451</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91" name="completed_text">
            <a:extLst>
              <a:ext uri="{FF2B5EF4-FFF2-40B4-BE49-F238E27FC236}">
                <a16:creationId xmlns:a16="http://schemas.microsoft.com/office/drawing/2014/main" id="{5A45D473-3CCC-4019-8687-3665A73AD394}"/>
              </a:ext>
            </a:extLst>
          </p:cNvPr>
          <p:cNvSpPr txBox="1"/>
          <p:nvPr/>
        </p:nvSpPr>
        <p:spPr>
          <a:xfrm>
            <a:off x="2163386" y="2044157"/>
            <a:ext cx="1902505"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completed</a:t>
            </a:r>
          </a:p>
        </p:txBody>
      </p:sp>
      <p:grpSp>
        <p:nvGrpSpPr>
          <p:cNvPr id="9" name="take_part_logo">
            <a:extLst>
              <a:ext uri="{FF2B5EF4-FFF2-40B4-BE49-F238E27FC236}">
                <a16:creationId xmlns:a16="http://schemas.microsoft.com/office/drawing/2014/main" id="{4EBE655E-317C-4961-83EE-5BF3D8CB396A}"/>
              </a:ext>
              <a:ext uri="{C183D7F6-B498-43B3-948B-1728B52AA6E4}">
                <adec:decorative xmlns:adec="http://schemas.microsoft.com/office/drawing/2017/decorative" val="1"/>
              </a:ext>
            </a:extLst>
          </p:cNvPr>
          <p:cNvGrpSpPr/>
          <p:nvPr/>
        </p:nvGrpSpPr>
        <p:grpSpPr>
          <a:xfrm>
            <a:off x="714742" y="1537427"/>
            <a:ext cx="417411" cy="417411"/>
            <a:chOff x="134561" y="1761425"/>
            <a:chExt cx="417411" cy="417411"/>
          </a:xfrm>
        </p:grpSpPr>
        <p:grpSp>
          <p:nvGrpSpPr>
            <p:cNvPr id="126" name="Group 125">
              <a:extLst>
                <a:ext uri="{FF2B5EF4-FFF2-40B4-BE49-F238E27FC236}">
                  <a16:creationId xmlns:a16="http://schemas.microsoft.com/office/drawing/2014/main" id="{DA5455C7-9B23-4441-91D3-A72B312AD686}"/>
                </a:ext>
              </a:extLst>
            </p:cNvPr>
            <p:cNvGrpSpPr/>
            <p:nvPr/>
          </p:nvGrpSpPr>
          <p:grpSpPr>
            <a:xfrm>
              <a:off x="198539" y="1894620"/>
              <a:ext cx="289455" cy="151020"/>
              <a:chOff x="5407025" y="2968625"/>
              <a:chExt cx="730250" cy="381000"/>
            </a:xfrm>
            <a:solidFill>
              <a:schemeClr val="tx2">
                <a:lumMod val="75000"/>
              </a:schemeClr>
            </a:solidFill>
          </p:grpSpPr>
          <p:sp>
            <p:nvSpPr>
              <p:cNvPr id="127" name="Freeform 126">
                <a:extLst>
                  <a:ext uri="{FF2B5EF4-FFF2-40B4-BE49-F238E27FC236}">
                    <a16:creationId xmlns:a16="http://schemas.microsoft.com/office/drawing/2014/main" id="{C77BCA1B-69A9-42F1-9B4B-146980A079C1}"/>
                  </a:ext>
                </a:extLst>
              </p:cNvPr>
              <p:cNvSpPr>
                <a:spLocks noEditPoints="1"/>
              </p:cNvSpPr>
              <p:nvPr/>
            </p:nvSpPr>
            <p:spPr bwMode="auto">
              <a:xfrm>
                <a:off x="5594350" y="2968625"/>
                <a:ext cx="542925" cy="381000"/>
              </a:xfrm>
              <a:custGeom>
                <a:avLst/>
                <a:gdLst>
                  <a:gd name="T0" fmla="*/ 53 w 342"/>
                  <a:gd name="T1" fmla="*/ 0 h 240"/>
                  <a:gd name="T2" fmla="*/ 44 w 342"/>
                  <a:gd name="T3" fmla="*/ 2 h 240"/>
                  <a:gd name="T4" fmla="*/ 34 w 342"/>
                  <a:gd name="T5" fmla="*/ 6 h 240"/>
                  <a:gd name="T6" fmla="*/ 32 w 342"/>
                  <a:gd name="T7" fmla="*/ 10 h 240"/>
                  <a:gd name="T8" fmla="*/ 29 w 342"/>
                  <a:gd name="T9" fmla="*/ 13 h 240"/>
                  <a:gd name="T10" fmla="*/ 30 w 342"/>
                  <a:gd name="T11" fmla="*/ 20 h 240"/>
                  <a:gd name="T12" fmla="*/ 161 w 342"/>
                  <a:gd name="T13" fmla="*/ 137 h 240"/>
                  <a:gd name="T14" fmla="*/ 161 w 342"/>
                  <a:gd name="T15" fmla="*/ 137 h 240"/>
                  <a:gd name="T16" fmla="*/ 164 w 342"/>
                  <a:gd name="T17" fmla="*/ 139 h 240"/>
                  <a:gd name="T18" fmla="*/ 164 w 342"/>
                  <a:gd name="T19" fmla="*/ 139 h 240"/>
                  <a:gd name="T20" fmla="*/ 167 w 342"/>
                  <a:gd name="T21" fmla="*/ 139 h 240"/>
                  <a:gd name="T22" fmla="*/ 167 w 342"/>
                  <a:gd name="T23" fmla="*/ 139 h 240"/>
                  <a:gd name="T24" fmla="*/ 167 w 342"/>
                  <a:gd name="T25" fmla="*/ 139 h 240"/>
                  <a:gd name="T26" fmla="*/ 167 w 342"/>
                  <a:gd name="T27" fmla="*/ 139 h 240"/>
                  <a:gd name="T28" fmla="*/ 167 w 342"/>
                  <a:gd name="T29" fmla="*/ 139 h 240"/>
                  <a:gd name="T30" fmla="*/ 170 w 342"/>
                  <a:gd name="T31" fmla="*/ 139 h 240"/>
                  <a:gd name="T32" fmla="*/ 171 w 342"/>
                  <a:gd name="T33" fmla="*/ 139 h 240"/>
                  <a:gd name="T34" fmla="*/ 173 w 342"/>
                  <a:gd name="T35" fmla="*/ 137 h 240"/>
                  <a:gd name="T36" fmla="*/ 173 w 342"/>
                  <a:gd name="T37" fmla="*/ 137 h 240"/>
                  <a:gd name="T38" fmla="*/ 173 w 342"/>
                  <a:gd name="T39" fmla="*/ 137 h 240"/>
                  <a:gd name="T40" fmla="*/ 321 w 342"/>
                  <a:gd name="T41" fmla="*/ 30 h 240"/>
                  <a:gd name="T42" fmla="*/ 297 w 342"/>
                  <a:gd name="T43" fmla="*/ 209 h 240"/>
                  <a:gd name="T44" fmla="*/ 292 w 342"/>
                  <a:gd name="T45" fmla="*/ 218 h 240"/>
                  <a:gd name="T46" fmla="*/ 284 w 342"/>
                  <a:gd name="T47" fmla="*/ 220 h 240"/>
                  <a:gd name="T48" fmla="*/ 10 w 342"/>
                  <a:gd name="T49" fmla="*/ 220 h 240"/>
                  <a:gd name="T50" fmla="*/ 3 w 342"/>
                  <a:gd name="T51" fmla="*/ 223 h 240"/>
                  <a:gd name="T52" fmla="*/ 0 w 342"/>
                  <a:gd name="T53" fmla="*/ 230 h 240"/>
                  <a:gd name="T54" fmla="*/ 2 w 342"/>
                  <a:gd name="T55" fmla="*/ 235 h 240"/>
                  <a:gd name="T56" fmla="*/ 8 w 342"/>
                  <a:gd name="T57" fmla="*/ 240 h 240"/>
                  <a:gd name="T58" fmla="*/ 284 w 342"/>
                  <a:gd name="T59" fmla="*/ 240 h 240"/>
                  <a:gd name="T60" fmla="*/ 290 w 342"/>
                  <a:gd name="T61" fmla="*/ 240 h 240"/>
                  <a:gd name="T62" fmla="*/ 301 w 342"/>
                  <a:gd name="T63" fmla="*/ 236 h 240"/>
                  <a:gd name="T64" fmla="*/ 309 w 342"/>
                  <a:gd name="T65" fmla="*/ 227 h 240"/>
                  <a:gd name="T66" fmla="*/ 315 w 342"/>
                  <a:gd name="T67" fmla="*/ 218 h 240"/>
                  <a:gd name="T68" fmla="*/ 342 w 342"/>
                  <a:gd name="T69" fmla="*/ 29 h 240"/>
                  <a:gd name="T70" fmla="*/ 342 w 342"/>
                  <a:gd name="T71" fmla="*/ 23 h 240"/>
                  <a:gd name="T72" fmla="*/ 339 w 342"/>
                  <a:gd name="T73" fmla="*/ 13 h 240"/>
                  <a:gd name="T74" fmla="*/ 332 w 342"/>
                  <a:gd name="T75" fmla="*/ 6 h 240"/>
                  <a:gd name="T76" fmla="*/ 322 w 342"/>
                  <a:gd name="T77" fmla="*/ 2 h 240"/>
                  <a:gd name="T78" fmla="*/ 316 w 342"/>
                  <a:gd name="T79" fmla="*/ 0 h 240"/>
                  <a:gd name="T80" fmla="*/ 58 w 342"/>
                  <a:gd name="T81" fmla="*/ 20 h 240"/>
                  <a:gd name="T82" fmla="*/ 168 w 342"/>
                  <a:gd name="T83" fmla="*/ 11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2" h="240">
                    <a:moveTo>
                      <a:pt x="316" y="0"/>
                    </a:moveTo>
                    <a:lnTo>
                      <a:pt x="53" y="0"/>
                    </a:lnTo>
                    <a:lnTo>
                      <a:pt x="53" y="0"/>
                    </a:lnTo>
                    <a:lnTo>
                      <a:pt x="44" y="2"/>
                    </a:lnTo>
                    <a:lnTo>
                      <a:pt x="40" y="3"/>
                    </a:lnTo>
                    <a:lnTo>
                      <a:pt x="34" y="6"/>
                    </a:lnTo>
                    <a:lnTo>
                      <a:pt x="34" y="6"/>
                    </a:lnTo>
                    <a:lnTo>
                      <a:pt x="32" y="10"/>
                    </a:lnTo>
                    <a:lnTo>
                      <a:pt x="32" y="10"/>
                    </a:lnTo>
                    <a:lnTo>
                      <a:pt x="29" y="13"/>
                    </a:lnTo>
                    <a:lnTo>
                      <a:pt x="29" y="17"/>
                    </a:lnTo>
                    <a:lnTo>
                      <a:pt x="30" y="20"/>
                    </a:lnTo>
                    <a:lnTo>
                      <a:pt x="32" y="23"/>
                    </a:lnTo>
                    <a:lnTo>
                      <a:pt x="161" y="137"/>
                    </a:lnTo>
                    <a:lnTo>
                      <a:pt x="161" y="137"/>
                    </a:lnTo>
                    <a:lnTo>
                      <a:pt x="161" y="137"/>
                    </a:lnTo>
                    <a:lnTo>
                      <a:pt x="161" y="137"/>
                    </a:lnTo>
                    <a:lnTo>
                      <a:pt x="164" y="139"/>
                    </a:lnTo>
                    <a:lnTo>
                      <a:pt x="164" y="139"/>
                    </a:lnTo>
                    <a:lnTo>
                      <a:pt x="164" y="139"/>
                    </a:lnTo>
                    <a:lnTo>
                      <a:pt x="164" y="139"/>
                    </a:lnTo>
                    <a:lnTo>
                      <a:pt x="167" y="139"/>
                    </a:lnTo>
                    <a:lnTo>
                      <a:pt x="167" y="139"/>
                    </a:lnTo>
                    <a:lnTo>
                      <a:pt x="167" y="139"/>
                    </a:lnTo>
                    <a:lnTo>
                      <a:pt x="167" y="139"/>
                    </a:lnTo>
                    <a:lnTo>
                      <a:pt x="167" y="139"/>
                    </a:lnTo>
                    <a:lnTo>
                      <a:pt x="167" y="139"/>
                    </a:lnTo>
                    <a:lnTo>
                      <a:pt x="167" y="139"/>
                    </a:lnTo>
                    <a:lnTo>
                      <a:pt x="167" y="139"/>
                    </a:lnTo>
                    <a:lnTo>
                      <a:pt x="167" y="139"/>
                    </a:lnTo>
                    <a:lnTo>
                      <a:pt x="167" y="139"/>
                    </a:lnTo>
                    <a:lnTo>
                      <a:pt x="170" y="139"/>
                    </a:lnTo>
                    <a:lnTo>
                      <a:pt x="170" y="139"/>
                    </a:lnTo>
                    <a:lnTo>
                      <a:pt x="171" y="139"/>
                    </a:lnTo>
                    <a:lnTo>
                      <a:pt x="171" y="139"/>
                    </a:lnTo>
                    <a:lnTo>
                      <a:pt x="173" y="137"/>
                    </a:lnTo>
                    <a:lnTo>
                      <a:pt x="173" y="137"/>
                    </a:lnTo>
                    <a:lnTo>
                      <a:pt x="173" y="137"/>
                    </a:lnTo>
                    <a:lnTo>
                      <a:pt x="173" y="137"/>
                    </a:lnTo>
                    <a:lnTo>
                      <a:pt x="173" y="137"/>
                    </a:lnTo>
                    <a:lnTo>
                      <a:pt x="173" y="137"/>
                    </a:lnTo>
                    <a:lnTo>
                      <a:pt x="321" y="30"/>
                    </a:lnTo>
                    <a:lnTo>
                      <a:pt x="297" y="209"/>
                    </a:lnTo>
                    <a:lnTo>
                      <a:pt x="297" y="209"/>
                    </a:lnTo>
                    <a:lnTo>
                      <a:pt x="295" y="213"/>
                    </a:lnTo>
                    <a:lnTo>
                      <a:pt x="292" y="218"/>
                    </a:lnTo>
                    <a:lnTo>
                      <a:pt x="288" y="219"/>
                    </a:lnTo>
                    <a:lnTo>
                      <a:pt x="284" y="220"/>
                    </a:lnTo>
                    <a:lnTo>
                      <a:pt x="10" y="220"/>
                    </a:lnTo>
                    <a:lnTo>
                      <a:pt x="10" y="220"/>
                    </a:lnTo>
                    <a:lnTo>
                      <a:pt x="8" y="222"/>
                    </a:lnTo>
                    <a:lnTo>
                      <a:pt x="3" y="223"/>
                    </a:lnTo>
                    <a:lnTo>
                      <a:pt x="2" y="226"/>
                    </a:lnTo>
                    <a:lnTo>
                      <a:pt x="0" y="230"/>
                    </a:lnTo>
                    <a:lnTo>
                      <a:pt x="0" y="230"/>
                    </a:lnTo>
                    <a:lnTo>
                      <a:pt x="2" y="235"/>
                    </a:lnTo>
                    <a:lnTo>
                      <a:pt x="3" y="237"/>
                    </a:lnTo>
                    <a:lnTo>
                      <a:pt x="8" y="240"/>
                    </a:lnTo>
                    <a:lnTo>
                      <a:pt x="10" y="240"/>
                    </a:lnTo>
                    <a:lnTo>
                      <a:pt x="284" y="240"/>
                    </a:lnTo>
                    <a:lnTo>
                      <a:pt x="284" y="240"/>
                    </a:lnTo>
                    <a:lnTo>
                      <a:pt x="290" y="240"/>
                    </a:lnTo>
                    <a:lnTo>
                      <a:pt x="295" y="239"/>
                    </a:lnTo>
                    <a:lnTo>
                      <a:pt x="301" y="236"/>
                    </a:lnTo>
                    <a:lnTo>
                      <a:pt x="305" y="232"/>
                    </a:lnTo>
                    <a:lnTo>
                      <a:pt x="309" y="227"/>
                    </a:lnTo>
                    <a:lnTo>
                      <a:pt x="312" y="223"/>
                    </a:lnTo>
                    <a:lnTo>
                      <a:pt x="315" y="218"/>
                    </a:lnTo>
                    <a:lnTo>
                      <a:pt x="316" y="212"/>
                    </a:lnTo>
                    <a:lnTo>
                      <a:pt x="342" y="29"/>
                    </a:lnTo>
                    <a:lnTo>
                      <a:pt x="342" y="29"/>
                    </a:lnTo>
                    <a:lnTo>
                      <a:pt x="342" y="23"/>
                    </a:lnTo>
                    <a:lnTo>
                      <a:pt x="340" y="19"/>
                    </a:lnTo>
                    <a:lnTo>
                      <a:pt x="339" y="13"/>
                    </a:lnTo>
                    <a:lnTo>
                      <a:pt x="336" y="9"/>
                    </a:lnTo>
                    <a:lnTo>
                      <a:pt x="332" y="6"/>
                    </a:lnTo>
                    <a:lnTo>
                      <a:pt x="328" y="3"/>
                    </a:lnTo>
                    <a:lnTo>
                      <a:pt x="322" y="2"/>
                    </a:lnTo>
                    <a:lnTo>
                      <a:pt x="316" y="0"/>
                    </a:lnTo>
                    <a:lnTo>
                      <a:pt x="316" y="0"/>
                    </a:lnTo>
                    <a:close/>
                    <a:moveTo>
                      <a:pt x="168" y="116"/>
                    </a:moveTo>
                    <a:lnTo>
                      <a:pt x="58" y="20"/>
                    </a:lnTo>
                    <a:lnTo>
                      <a:pt x="301" y="20"/>
                    </a:lnTo>
                    <a:lnTo>
                      <a:pt x="168"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 name="Freeform 127">
                <a:extLst>
                  <a:ext uri="{FF2B5EF4-FFF2-40B4-BE49-F238E27FC236}">
                    <a16:creationId xmlns:a16="http://schemas.microsoft.com/office/drawing/2014/main" id="{0CF8E1D5-B9E9-4A46-8667-AA3F243E061D}"/>
                  </a:ext>
                </a:extLst>
              </p:cNvPr>
              <p:cNvSpPr>
                <a:spLocks/>
              </p:cNvSpPr>
              <p:nvPr/>
            </p:nvSpPr>
            <p:spPr bwMode="auto">
              <a:xfrm>
                <a:off x="5516563" y="3228975"/>
                <a:ext cx="246063" cy="31750"/>
              </a:xfrm>
              <a:custGeom>
                <a:avLst/>
                <a:gdLst>
                  <a:gd name="T0" fmla="*/ 155 w 155"/>
                  <a:gd name="T1" fmla="*/ 10 h 20"/>
                  <a:gd name="T2" fmla="*/ 155 w 155"/>
                  <a:gd name="T3" fmla="*/ 10 h 20"/>
                  <a:gd name="T4" fmla="*/ 155 w 155"/>
                  <a:gd name="T5" fmla="*/ 7 h 20"/>
                  <a:gd name="T6" fmla="*/ 152 w 155"/>
                  <a:gd name="T7" fmla="*/ 3 h 20"/>
                  <a:gd name="T8" fmla="*/ 150 w 155"/>
                  <a:gd name="T9" fmla="*/ 1 h 20"/>
                  <a:gd name="T10" fmla="*/ 145 w 155"/>
                  <a:gd name="T11" fmla="*/ 0 h 20"/>
                  <a:gd name="T12" fmla="*/ 10 w 155"/>
                  <a:gd name="T13" fmla="*/ 0 h 20"/>
                  <a:gd name="T14" fmla="*/ 10 w 155"/>
                  <a:gd name="T15" fmla="*/ 0 h 20"/>
                  <a:gd name="T16" fmla="*/ 7 w 155"/>
                  <a:gd name="T17" fmla="*/ 1 h 20"/>
                  <a:gd name="T18" fmla="*/ 3 w 155"/>
                  <a:gd name="T19" fmla="*/ 3 h 20"/>
                  <a:gd name="T20" fmla="*/ 2 w 155"/>
                  <a:gd name="T21" fmla="*/ 7 h 20"/>
                  <a:gd name="T22" fmla="*/ 0 w 155"/>
                  <a:gd name="T23" fmla="*/ 10 h 20"/>
                  <a:gd name="T24" fmla="*/ 0 w 155"/>
                  <a:gd name="T25" fmla="*/ 10 h 20"/>
                  <a:gd name="T26" fmla="*/ 2 w 155"/>
                  <a:gd name="T27" fmla="*/ 14 h 20"/>
                  <a:gd name="T28" fmla="*/ 3 w 155"/>
                  <a:gd name="T29" fmla="*/ 17 h 20"/>
                  <a:gd name="T30" fmla="*/ 7 w 155"/>
                  <a:gd name="T31" fmla="*/ 20 h 20"/>
                  <a:gd name="T32" fmla="*/ 10 w 155"/>
                  <a:gd name="T33" fmla="*/ 20 h 20"/>
                  <a:gd name="T34" fmla="*/ 145 w 155"/>
                  <a:gd name="T35" fmla="*/ 20 h 20"/>
                  <a:gd name="T36" fmla="*/ 145 w 155"/>
                  <a:gd name="T37" fmla="*/ 20 h 20"/>
                  <a:gd name="T38" fmla="*/ 150 w 155"/>
                  <a:gd name="T39" fmla="*/ 20 h 20"/>
                  <a:gd name="T40" fmla="*/ 152 w 155"/>
                  <a:gd name="T41" fmla="*/ 17 h 20"/>
                  <a:gd name="T42" fmla="*/ 155 w 155"/>
                  <a:gd name="T43" fmla="*/ 14 h 20"/>
                  <a:gd name="T44" fmla="*/ 155 w 155"/>
                  <a:gd name="T45" fmla="*/ 10 h 20"/>
                  <a:gd name="T46" fmla="*/ 155 w 15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5" h="20">
                    <a:moveTo>
                      <a:pt x="155" y="10"/>
                    </a:moveTo>
                    <a:lnTo>
                      <a:pt x="155" y="10"/>
                    </a:lnTo>
                    <a:lnTo>
                      <a:pt x="155" y="7"/>
                    </a:lnTo>
                    <a:lnTo>
                      <a:pt x="152" y="3"/>
                    </a:lnTo>
                    <a:lnTo>
                      <a:pt x="150" y="1"/>
                    </a:lnTo>
                    <a:lnTo>
                      <a:pt x="145" y="0"/>
                    </a:lnTo>
                    <a:lnTo>
                      <a:pt x="10" y="0"/>
                    </a:lnTo>
                    <a:lnTo>
                      <a:pt x="10" y="0"/>
                    </a:lnTo>
                    <a:lnTo>
                      <a:pt x="7" y="1"/>
                    </a:lnTo>
                    <a:lnTo>
                      <a:pt x="3" y="3"/>
                    </a:lnTo>
                    <a:lnTo>
                      <a:pt x="2" y="7"/>
                    </a:lnTo>
                    <a:lnTo>
                      <a:pt x="0" y="10"/>
                    </a:lnTo>
                    <a:lnTo>
                      <a:pt x="0" y="10"/>
                    </a:lnTo>
                    <a:lnTo>
                      <a:pt x="2" y="14"/>
                    </a:lnTo>
                    <a:lnTo>
                      <a:pt x="3" y="17"/>
                    </a:lnTo>
                    <a:lnTo>
                      <a:pt x="7" y="20"/>
                    </a:lnTo>
                    <a:lnTo>
                      <a:pt x="10" y="20"/>
                    </a:lnTo>
                    <a:lnTo>
                      <a:pt x="145" y="20"/>
                    </a:lnTo>
                    <a:lnTo>
                      <a:pt x="145" y="20"/>
                    </a:lnTo>
                    <a:lnTo>
                      <a:pt x="150" y="20"/>
                    </a:lnTo>
                    <a:lnTo>
                      <a:pt x="152" y="17"/>
                    </a:lnTo>
                    <a:lnTo>
                      <a:pt x="155" y="14"/>
                    </a:lnTo>
                    <a:lnTo>
                      <a:pt x="155" y="10"/>
                    </a:lnTo>
                    <a:lnTo>
                      <a:pt x="15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 name="Freeform 128">
                <a:extLst>
                  <a:ext uri="{FF2B5EF4-FFF2-40B4-BE49-F238E27FC236}">
                    <a16:creationId xmlns:a16="http://schemas.microsoft.com/office/drawing/2014/main" id="{86D38524-5882-411A-8368-EE86CF42AF12}"/>
                  </a:ext>
                </a:extLst>
              </p:cNvPr>
              <p:cNvSpPr>
                <a:spLocks/>
              </p:cNvSpPr>
              <p:nvPr/>
            </p:nvSpPr>
            <p:spPr bwMode="auto">
              <a:xfrm>
                <a:off x="5407025" y="3152775"/>
                <a:ext cx="309563" cy="31750"/>
              </a:xfrm>
              <a:custGeom>
                <a:avLst/>
                <a:gdLst>
                  <a:gd name="T0" fmla="*/ 195 w 195"/>
                  <a:gd name="T1" fmla="*/ 10 h 20"/>
                  <a:gd name="T2" fmla="*/ 195 w 195"/>
                  <a:gd name="T3" fmla="*/ 10 h 20"/>
                  <a:gd name="T4" fmla="*/ 195 w 195"/>
                  <a:gd name="T5" fmla="*/ 6 h 20"/>
                  <a:gd name="T6" fmla="*/ 192 w 195"/>
                  <a:gd name="T7" fmla="*/ 3 h 20"/>
                  <a:gd name="T8" fmla="*/ 189 w 195"/>
                  <a:gd name="T9" fmla="*/ 1 h 20"/>
                  <a:gd name="T10" fmla="*/ 185 w 195"/>
                  <a:gd name="T11" fmla="*/ 0 h 20"/>
                  <a:gd name="T12" fmla="*/ 10 w 195"/>
                  <a:gd name="T13" fmla="*/ 0 h 20"/>
                  <a:gd name="T14" fmla="*/ 10 w 195"/>
                  <a:gd name="T15" fmla="*/ 0 h 20"/>
                  <a:gd name="T16" fmla="*/ 6 w 195"/>
                  <a:gd name="T17" fmla="*/ 1 h 20"/>
                  <a:gd name="T18" fmla="*/ 3 w 195"/>
                  <a:gd name="T19" fmla="*/ 3 h 20"/>
                  <a:gd name="T20" fmla="*/ 0 w 195"/>
                  <a:gd name="T21" fmla="*/ 6 h 20"/>
                  <a:gd name="T22" fmla="*/ 0 w 195"/>
                  <a:gd name="T23" fmla="*/ 10 h 20"/>
                  <a:gd name="T24" fmla="*/ 0 w 195"/>
                  <a:gd name="T25" fmla="*/ 10 h 20"/>
                  <a:gd name="T26" fmla="*/ 0 w 195"/>
                  <a:gd name="T27" fmla="*/ 14 h 20"/>
                  <a:gd name="T28" fmla="*/ 3 w 195"/>
                  <a:gd name="T29" fmla="*/ 17 h 20"/>
                  <a:gd name="T30" fmla="*/ 6 w 195"/>
                  <a:gd name="T31" fmla="*/ 20 h 20"/>
                  <a:gd name="T32" fmla="*/ 10 w 195"/>
                  <a:gd name="T33" fmla="*/ 20 h 20"/>
                  <a:gd name="T34" fmla="*/ 185 w 195"/>
                  <a:gd name="T35" fmla="*/ 20 h 20"/>
                  <a:gd name="T36" fmla="*/ 185 w 195"/>
                  <a:gd name="T37" fmla="*/ 20 h 20"/>
                  <a:gd name="T38" fmla="*/ 189 w 195"/>
                  <a:gd name="T39" fmla="*/ 20 h 20"/>
                  <a:gd name="T40" fmla="*/ 192 w 195"/>
                  <a:gd name="T41" fmla="*/ 17 h 20"/>
                  <a:gd name="T42" fmla="*/ 195 w 195"/>
                  <a:gd name="T43" fmla="*/ 14 h 20"/>
                  <a:gd name="T44" fmla="*/ 195 w 195"/>
                  <a:gd name="T45" fmla="*/ 10 h 20"/>
                  <a:gd name="T46" fmla="*/ 195 w 19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5" h="20">
                    <a:moveTo>
                      <a:pt x="195" y="10"/>
                    </a:moveTo>
                    <a:lnTo>
                      <a:pt x="195" y="10"/>
                    </a:lnTo>
                    <a:lnTo>
                      <a:pt x="195" y="6"/>
                    </a:lnTo>
                    <a:lnTo>
                      <a:pt x="192" y="3"/>
                    </a:lnTo>
                    <a:lnTo>
                      <a:pt x="189" y="1"/>
                    </a:lnTo>
                    <a:lnTo>
                      <a:pt x="185" y="0"/>
                    </a:lnTo>
                    <a:lnTo>
                      <a:pt x="10" y="0"/>
                    </a:lnTo>
                    <a:lnTo>
                      <a:pt x="10" y="0"/>
                    </a:lnTo>
                    <a:lnTo>
                      <a:pt x="6" y="1"/>
                    </a:lnTo>
                    <a:lnTo>
                      <a:pt x="3" y="3"/>
                    </a:lnTo>
                    <a:lnTo>
                      <a:pt x="0" y="6"/>
                    </a:lnTo>
                    <a:lnTo>
                      <a:pt x="0" y="10"/>
                    </a:lnTo>
                    <a:lnTo>
                      <a:pt x="0" y="10"/>
                    </a:lnTo>
                    <a:lnTo>
                      <a:pt x="0" y="14"/>
                    </a:lnTo>
                    <a:lnTo>
                      <a:pt x="3" y="17"/>
                    </a:lnTo>
                    <a:lnTo>
                      <a:pt x="6" y="20"/>
                    </a:lnTo>
                    <a:lnTo>
                      <a:pt x="10" y="20"/>
                    </a:lnTo>
                    <a:lnTo>
                      <a:pt x="185" y="20"/>
                    </a:lnTo>
                    <a:lnTo>
                      <a:pt x="185" y="20"/>
                    </a:lnTo>
                    <a:lnTo>
                      <a:pt x="189" y="20"/>
                    </a:lnTo>
                    <a:lnTo>
                      <a:pt x="192" y="17"/>
                    </a:lnTo>
                    <a:lnTo>
                      <a:pt x="195" y="14"/>
                    </a:lnTo>
                    <a:lnTo>
                      <a:pt x="195" y="10"/>
                    </a:lnTo>
                    <a:lnTo>
                      <a:pt x="19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 name="Freeform 129">
                <a:extLst>
                  <a:ext uri="{FF2B5EF4-FFF2-40B4-BE49-F238E27FC236}">
                    <a16:creationId xmlns:a16="http://schemas.microsoft.com/office/drawing/2014/main" id="{1CED1DDA-F031-4C1E-9B39-867E053CE0DF}"/>
                  </a:ext>
                </a:extLst>
              </p:cNvPr>
              <p:cNvSpPr>
                <a:spLocks/>
              </p:cNvSpPr>
              <p:nvPr/>
            </p:nvSpPr>
            <p:spPr bwMode="auto">
              <a:xfrm>
                <a:off x="5489575" y="3076575"/>
                <a:ext cx="157163" cy="31750"/>
              </a:xfrm>
              <a:custGeom>
                <a:avLst/>
                <a:gdLst>
                  <a:gd name="T0" fmla="*/ 10 w 99"/>
                  <a:gd name="T1" fmla="*/ 20 h 20"/>
                  <a:gd name="T2" fmla="*/ 89 w 99"/>
                  <a:gd name="T3" fmla="*/ 20 h 20"/>
                  <a:gd name="T4" fmla="*/ 89 w 99"/>
                  <a:gd name="T5" fmla="*/ 20 h 20"/>
                  <a:gd name="T6" fmla="*/ 93 w 99"/>
                  <a:gd name="T7" fmla="*/ 18 h 20"/>
                  <a:gd name="T8" fmla="*/ 96 w 99"/>
                  <a:gd name="T9" fmla="*/ 17 h 20"/>
                  <a:gd name="T10" fmla="*/ 99 w 99"/>
                  <a:gd name="T11" fmla="*/ 14 h 20"/>
                  <a:gd name="T12" fmla="*/ 99 w 99"/>
                  <a:gd name="T13" fmla="*/ 10 h 20"/>
                  <a:gd name="T14" fmla="*/ 99 w 99"/>
                  <a:gd name="T15" fmla="*/ 10 h 20"/>
                  <a:gd name="T16" fmla="*/ 99 w 99"/>
                  <a:gd name="T17" fmla="*/ 6 h 20"/>
                  <a:gd name="T18" fmla="*/ 96 w 99"/>
                  <a:gd name="T19" fmla="*/ 3 h 20"/>
                  <a:gd name="T20" fmla="*/ 93 w 99"/>
                  <a:gd name="T21" fmla="*/ 2 h 20"/>
                  <a:gd name="T22" fmla="*/ 89 w 99"/>
                  <a:gd name="T23" fmla="*/ 0 h 20"/>
                  <a:gd name="T24" fmla="*/ 10 w 99"/>
                  <a:gd name="T25" fmla="*/ 0 h 20"/>
                  <a:gd name="T26" fmla="*/ 10 w 99"/>
                  <a:gd name="T27" fmla="*/ 0 h 20"/>
                  <a:gd name="T28" fmla="*/ 6 w 99"/>
                  <a:gd name="T29" fmla="*/ 2 h 20"/>
                  <a:gd name="T30" fmla="*/ 3 w 99"/>
                  <a:gd name="T31" fmla="*/ 3 h 20"/>
                  <a:gd name="T32" fmla="*/ 0 w 99"/>
                  <a:gd name="T33" fmla="*/ 6 h 20"/>
                  <a:gd name="T34" fmla="*/ 0 w 99"/>
                  <a:gd name="T35" fmla="*/ 10 h 20"/>
                  <a:gd name="T36" fmla="*/ 0 w 99"/>
                  <a:gd name="T37" fmla="*/ 10 h 20"/>
                  <a:gd name="T38" fmla="*/ 0 w 99"/>
                  <a:gd name="T39" fmla="*/ 14 h 20"/>
                  <a:gd name="T40" fmla="*/ 3 w 99"/>
                  <a:gd name="T41" fmla="*/ 17 h 20"/>
                  <a:gd name="T42" fmla="*/ 6 w 99"/>
                  <a:gd name="T43" fmla="*/ 18 h 20"/>
                  <a:gd name="T44" fmla="*/ 10 w 99"/>
                  <a:gd name="T45" fmla="*/ 20 h 20"/>
                  <a:gd name="T46" fmla="*/ 10 w 99"/>
                  <a:gd name="T4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9" h="20">
                    <a:moveTo>
                      <a:pt x="10" y="20"/>
                    </a:moveTo>
                    <a:lnTo>
                      <a:pt x="89" y="20"/>
                    </a:lnTo>
                    <a:lnTo>
                      <a:pt x="89" y="20"/>
                    </a:lnTo>
                    <a:lnTo>
                      <a:pt x="93" y="18"/>
                    </a:lnTo>
                    <a:lnTo>
                      <a:pt x="96" y="17"/>
                    </a:lnTo>
                    <a:lnTo>
                      <a:pt x="99" y="14"/>
                    </a:lnTo>
                    <a:lnTo>
                      <a:pt x="99" y="10"/>
                    </a:lnTo>
                    <a:lnTo>
                      <a:pt x="99" y="10"/>
                    </a:lnTo>
                    <a:lnTo>
                      <a:pt x="99" y="6"/>
                    </a:lnTo>
                    <a:lnTo>
                      <a:pt x="96" y="3"/>
                    </a:lnTo>
                    <a:lnTo>
                      <a:pt x="93" y="2"/>
                    </a:lnTo>
                    <a:lnTo>
                      <a:pt x="89" y="0"/>
                    </a:lnTo>
                    <a:lnTo>
                      <a:pt x="10" y="0"/>
                    </a:lnTo>
                    <a:lnTo>
                      <a:pt x="10" y="0"/>
                    </a:lnTo>
                    <a:lnTo>
                      <a:pt x="6" y="2"/>
                    </a:lnTo>
                    <a:lnTo>
                      <a:pt x="3" y="3"/>
                    </a:lnTo>
                    <a:lnTo>
                      <a:pt x="0" y="6"/>
                    </a:lnTo>
                    <a:lnTo>
                      <a:pt x="0" y="10"/>
                    </a:lnTo>
                    <a:lnTo>
                      <a:pt x="0" y="10"/>
                    </a:lnTo>
                    <a:lnTo>
                      <a:pt x="0" y="14"/>
                    </a:lnTo>
                    <a:lnTo>
                      <a:pt x="3" y="17"/>
                    </a:lnTo>
                    <a:lnTo>
                      <a:pt x="6" y="18"/>
                    </a:lnTo>
                    <a:lnTo>
                      <a:pt x="10" y="20"/>
                    </a:lnTo>
                    <a:lnTo>
                      <a:pt x="1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4" name="Oval 3">
              <a:extLst>
                <a:ext uri="{FF2B5EF4-FFF2-40B4-BE49-F238E27FC236}">
                  <a16:creationId xmlns:a16="http://schemas.microsoft.com/office/drawing/2014/main" id="{E9CE2C59-5890-4E04-9A31-BEB7DBAEC7DC}"/>
                </a:ext>
              </a:extLst>
            </p:cNvPr>
            <p:cNvSpPr/>
            <p:nvPr/>
          </p:nvSpPr>
          <p:spPr>
            <a:xfrm>
              <a:off x="134561" y="1761425"/>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7" name="rr_trustaverage_text">
            <a:extLst>
              <a:ext uri="{FF2B5EF4-FFF2-40B4-BE49-F238E27FC236}">
                <a16:creationId xmlns:a16="http://schemas.microsoft.com/office/drawing/2014/main" id="{1761B5D8-F921-4787-B6F8-502736A37BF5}"/>
              </a:ext>
            </a:extLst>
          </p:cNvPr>
          <p:cNvSpPr txBox="1"/>
          <p:nvPr/>
        </p:nvSpPr>
        <p:spPr>
          <a:xfrm>
            <a:off x="2163386" y="3621533"/>
            <a:ext cx="181030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average response rate for all trusts</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01" name="emergency_admission_text">
            <a:extLst>
              <a:ext uri="{FF2B5EF4-FFF2-40B4-BE49-F238E27FC236}">
                <a16:creationId xmlns:a16="http://schemas.microsoft.com/office/drawing/2014/main" id="{3893E5C3-87FF-4423-898E-6E2B5F2B849F}"/>
              </a:ext>
            </a:extLst>
          </p:cNvPr>
          <p:cNvSpPr txBox="1"/>
          <p:nvPr/>
        </p:nvSpPr>
        <p:spPr>
          <a:xfrm>
            <a:off x="2149755" y="2480855"/>
            <a:ext cx="1948853"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urgent/emergency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6" name="urg_emerg admission" descr="Pie chart showing religion breakdown for this NHS trust.">
            <a:extLst>
              <a:ext uri="{FF2B5EF4-FFF2-40B4-BE49-F238E27FC236}">
                <a16:creationId xmlns:a16="http://schemas.microsoft.com/office/drawing/2014/main" id="{0A5641DC-89B7-7365-EF25-C7A24C8BAE29}"/>
              </a:ext>
            </a:extLst>
          </p:cNvPr>
          <p:cNvSpPr txBox="1"/>
          <p:nvPr/>
        </p:nvSpPr>
        <p:spPr>
          <a:xfrm>
            <a:off x="589774" y="2419908"/>
            <a:ext cx="1485353" cy="648896"/>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82%</a:t>
            </a:r>
            <a:endParaRPr lang="en-GB" sz="1600" dirty="0">
              <a:solidFill>
                <a:srgbClr val="6D276A"/>
              </a:solidFill>
              <a:latin typeface="Arial"/>
            </a:endParaRPr>
          </a:p>
          <a:p>
            <a:pPr lvl="0" algn="r">
              <a:lnSpc>
                <a:spcPct val="110000"/>
              </a:lnSpc>
              <a:spcBef>
                <a:spcPts val="400"/>
              </a:spcBef>
              <a:spcAft>
                <a:spcPts val="600"/>
              </a:spcAft>
              <a:defRPr/>
            </a:pPr>
            <a:endParaRPr kumimoji="0" lang="en-GB" sz="1600" i="0" u="none" strike="noStrike" kern="1200" cap="none" spc="0" normalizeH="0" baseline="0" noProof="0" dirty="0">
              <a:ln>
                <a:noFill/>
              </a:ln>
              <a:solidFill>
                <a:srgbClr val="6D276A"/>
              </a:solidFill>
              <a:effectLst/>
              <a:uLnTx/>
              <a:uFillTx/>
              <a:latin typeface="Arial"/>
              <a:ea typeface="+mn-ea"/>
              <a:cs typeface="+mn-cs"/>
            </a:endParaRPr>
          </a:p>
        </p:txBody>
      </p:sp>
      <p:sp>
        <p:nvSpPr>
          <p:cNvPr id="105" name="rr_text">
            <a:extLst>
              <a:ext uri="{FF2B5EF4-FFF2-40B4-BE49-F238E27FC236}">
                <a16:creationId xmlns:a16="http://schemas.microsoft.com/office/drawing/2014/main" id="{41EB9088-5661-4756-9FFE-E0C519BF9AC2}"/>
              </a:ext>
            </a:extLst>
          </p:cNvPr>
          <p:cNvSpPr txBox="1"/>
          <p:nvPr/>
        </p:nvSpPr>
        <p:spPr>
          <a:xfrm>
            <a:off x="2163386" y="3268041"/>
            <a:ext cx="1969854"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response rate</a:t>
            </a:r>
          </a:p>
        </p:txBody>
      </p:sp>
      <p:sp>
        <p:nvSpPr>
          <p:cNvPr id="109" name="rr_lastyear_text">
            <a:extLst>
              <a:ext uri="{FF2B5EF4-FFF2-40B4-BE49-F238E27FC236}">
                <a16:creationId xmlns:a16="http://schemas.microsoft.com/office/drawing/2014/main" id="{0FC961B9-63D2-4A64-83E7-12AD0852E746}"/>
              </a:ext>
            </a:extLst>
          </p:cNvPr>
          <p:cNvSpPr txBox="1"/>
          <p:nvPr/>
        </p:nvSpPr>
        <p:spPr>
          <a:xfrm>
            <a:off x="2163386" y="3865762"/>
            <a:ext cx="204376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response rate for your trust last year</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84" name="avg_response_rate" descr="Pie chart showing religion breakdown for this NHS trust.">
            <a:extLst>
              <a:ext uri="{FF2B5EF4-FFF2-40B4-BE49-F238E27FC236}">
                <a16:creationId xmlns:a16="http://schemas.microsoft.com/office/drawing/2014/main" id="{20B8222A-4DC4-435A-A78B-AA639CCF1E8B}"/>
              </a:ext>
            </a:extLst>
          </p:cNvPr>
          <p:cNvSpPr txBox="1"/>
          <p:nvPr/>
        </p:nvSpPr>
        <p:spPr>
          <a:xfrm>
            <a:off x="1240785" y="3566871"/>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6" name="previous_response_rate" descr="Pie chart showing religion breakdown for this NHS trust.">
            <a:extLst>
              <a:ext uri="{FF2B5EF4-FFF2-40B4-BE49-F238E27FC236}">
                <a16:creationId xmlns:a16="http://schemas.microsoft.com/office/drawing/2014/main" id="{9A902B97-02F3-C36B-C963-1218A56B52BF}"/>
              </a:ext>
            </a:extLst>
          </p:cNvPr>
          <p:cNvSpPr txBox="1"/>
          <p:nvPr/>
        </p:nvSpPr>
        <p:spPr>
          <a:xfrm>
            <a:off x="1223041" y="3821498"/>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39%</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24" name="resp_rate_box">
            <a:extLst>
              <a:ext uri="{FF2B5EF4-FFF2-40B4-BE49-F238E27FC236}">
                <a16:creationId xmlns:a16="http://schemas.microsoft.com/office/drawing/2014/main" id="{C649CCAB-711B-4B9C-AB3E-4083FB44B8DB}"/>
              </a:ext>
              <a:ext uri="{C183D7F6-B498-43B3-948B-1728B52AA6E4}">
                <adec:decorative xmlns:adec="http://schemas.microsoft.com/office/drawing/2017/decorative" val="1"/>
              </a:ext>
            </a:extLst>
          </p:cNvPr>
          <p:cNvSpPr/>
          <p:nvPr/>
        </p:nvSpPr>
        <p:spPr>
          <a:xfrm>
            <a:off x="525309" y="1427079"/>
            <a:ext cx="3691272" cy="272244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slide_explanation_text">
            <a:extLst>
              <a:ext uri="{FF2B5EF4-FFF2-40B4-BE49-F238E27FC236}">
                <a16:creationId xmlns:a16="http://schemas.microsoft.com/office/drawing/2014/main" id="{035CAD14-7784-4EDD-B615-00BA0AB0F489}"/>
              </a:ext>
            </a:extLst>
          </p:cNvPr>
          <p:cNvSpPr/>
          <p:nvPr/>
        </p:nvSpPr>
        <p:spPr>
          <a:xfrm>
            <a:off x="449898" y="1104363"/>
            <a:ext cx="11442517" cy="276999"/>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This slide is included to help you interpret responses and to provide information about the population of patients who took part in the survey.</a:t>
            </a:r>
          </a:p>
        </p:txBody>
      </p:sp>
      <p:sp>
        <p:nvSpPr>
          <p:cNvPr id="52" name="Slide_title">
            <a:extLst>
              <a:ext uri="{FF2B5EF4-FFF2-40B4-BE49-F238E27FC236}">
                <a16:creationId xmlns:a16="http://schemas.microsoft.com/office/drawing/2014/main" id="{612CD2E2-339E-4127-BFD6-2F06A3E1D274}"/>
              </a:ext>
            </a:extLst>
          </p:cNvPr>
          <p:cNvSpPr>
            <a:spLocks noGrp="1"/>
          </p:cNvSpPr>
          <p:nvPr>
            <p:ph type="title"/>
          </p:nvPr>
        </p:nvSpPr>
        <p:spPr>
          <a:xfrm>
            <a:off x="419970" y="586232"/>
            <a:ext cx="5106623" cy="588823"/>
          </a:xfrm>
          <a:noFill/>
        </p:spPr>
        <p:txBody>
          <a:bodyPr>
            <a:normAutofit/>
          </a:bodyPr>
          <a:lstStyle/>
          <a:p>
            <a:r>
              <a:rPr lang="en-GB" dirty="0"/>
              <a:t>Who took part in the survey?</a:t>
            </a:r>
          </a:p>
        </p:txBody>
      </p:sp>
      <p:sp>
        <p:nvSpPr>
          <p:cNvPr id="14" name="planned_admission_text">
            <a:extLst>
              <a:ext uri="{FF2B5EF4-FFF2-40B4-BE49-F238E27FC236}">
                <a16:creationId xmlns:a16="http://schemas.microsoft.com/office/drawing/2014/main" id="{F8F15077-7D1D-76A8-2BE6-C84861735085}"/>
              </a:ext>
            </a:extLst>
          </p:cNvPr>
          <p:cNvSpPr txBox="1"/>
          <p:nvPr/>
        </p:nvSpPr>
        <p:spPr>
          <a:xfrm>
            <a:off x="2154236" y="2830692"/>
            <a:ext cx="1402748"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planned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21" name="planned admission" descr="Pie chart showing religion breakdown for this NHS trust.">
            <a:extLst>
              <a:ext uri="{FF2B5EF4-FFF2-40B4-BE49-F238E27FC236}">
                <a16:creationId xmlns:a16="http://schemas.microsoft.com/office/drawing/2014/main" id="{E79EBCF1-A7E3-46DE-4B0D-EC4897B1DB08}"/>
              </a:ext>
            </a:extLst>
          </p:cNvPr>
          <p:cNvSpPr txBox="1"/>
          <p:nvPr/>
        </p:nvSpPr>
        <p:spPr>
          <a:xfrm>
            <a:off x="589773" y="2771799"/>
            <a:ext cx="1485353" cy="249812"/>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18%</a:t>
            </a:r>
            <a:endParaRPr lang="en-GB" sz="1600" dirty="0">
              <a:solidFill>
                <a:srgbClr val="6D276A"/>
              </a:solidFill>
              <a:latin typeface="Arial"/>
            </a:endParaRPr>
          </a:p>
        </p:txBody>
      </p:sp>
      <p:graphicFrame>
        <p:nvGraphicFramePr>
          <p:cNvPr id="23" name="age_chart" descr="Bar chart showing breakdown of sex at birth for this NHS trust.">
            <a:extLst>
              <a:ext uri="{FF2B5EF4-FFF2-40B4-BE49-F238E27FC236}">
                <a16:creationId xmlns:a16="http://schemas.microsoft.com/office/drawing/2014/main" id="{76124AEE-087B-7D8C-E5C5-3E3F4787C2CE}"/>
              </a:ext>
            </a:extLst>
          </p:cNvPr>
          <p:cNvGraphicFramePr/>
          <p:nvPr>
            <p:extLst>
              <p:ext uri="{D42A27DB-BD31-4B8C-83A1-F6EECF244321}">
                <p14:modId xmlns:p14="http://schemas.microsoft.com/office/powerpoint/2010/main" val="2761065715"/>
              </p:ext>
            </p:extLst>
          </p:nvPr>
        </p:nvGraphicFramePr>
        <p:xfrm>
          <a:off x="8368483" y="4864829"/>
          <a:ext cx="3298208" cy="145953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ethnicity_chart" descr="Bar chart showing breakdown of sex at birth for this NHS trust.">
            <a:extLst>
              <a:ext uri="{FF2B5EF4-FFF2-40B4-BE49-F238E27FC236}">
                <a16:creationId xmlns:a16="http://schemas.microsoft.com/office/drawing/2014/main" id="{DAB9A75C-C80E-CE37-E989-14AB376C8E16}"/>
              </a:ext>
            </a:extLst>
          </p:cNvPr>
          <p:cNvGraphicFramePr/>
          <p:nvPr>
            <p:extLst>
              <p:ext uri="{D42A27DB-BD31-4B8C-83A1-F6EECF244321}">
                <p14:modId xmlns:p14="http://schemas.microsoft.com/office/powerpoint/2010/main" val="2752765020"/>
              </p:ext>
            </p:extLst>
          </p:nvPr>
        </p:nvGraphicFramePr>
        <p:xfrm>
          <a:off x="4512408" y="1938547"/>
          <a:ext cx="3266341" cy="206124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religion_chart" descr="Bar chart showing breakdown of sex at birth for this NHS trust.">
            <a:extLst>
              <a:ext uri="{FF2B5EF4-FFF2-40B4-BE49-F238E27FC236}">
                <a16:creationId xmlns:a16="http://schemas.microsoft.com/office/drawing/2014/main" id="{552163DD-8CF6-BF67-1C5A-42DD361B25FD}"/>
              </a:ext>
            </a:extLst>
          </p:cNvPr>
          <p:cNvGraphicFramePr/>
          <p:nvPr>
            <p:extLst>
              <p:ext uri="{D42A27DB-BD31-4B8C-83A1-F6EECF244321}">
                <p14:modId xmlns:p14="http://schemas.microsoft.com/office/powerpoint/2010/main" val="2191536502"/>
              </p:ext>
            </p:extLst>
          </p:nvPr>
        </p:nvGraphicFramePr>
        <p:xfrm>
          <a:off x="8379694" y="1977909"/>
          <a:ext cx="3167182" cy="206124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484597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in_title_text">
            <a:extLst>
              <a:ext uri="{FF2B5EF4-FFF2-40B4-BE49-F238E27FC236}">
                <a16:creationId xmlns:a16="http://schemas.microsoft.com/office/drawing/2014/main" id="{639225A6-2D56-A75F-6455-F922194B5279}"/>
              </a:ext>
            </a:extLst>
          </p:cNvPr>
          <p:cNvSpPr>
            <a:spLocks noGrp="1"/>
          </p:cNvSpPr>
          <p:nvPr>
            <p:ph type="title"/>
          </p:nvPr>
        </p:nvSpPr>
        <p:spPr/>
        <p:txBody>
          <a:bodyPr/>
          <a:lstStyle/>
          <a:p>
            <a:r>
              <a:rPr lang="en-GB" dirty="0"/>
              <a:t>Summary of findings for your trust</a:t>
            </a:r>
          </a:p>
        </p:txBody>
      </p:sp>
      <p:grpSp>
        <p:nvGrpSpPr>
          <p:cNvPr id="4" name="other_trust_comparison">
            <a:extLst>
              <a:ext uri="{FF2B5EF4-FFF2-40B4-BE49-F238E27FC236}">
                <a16:creationId xmlns:a16="http://schemas.microsoft.com/office/drawing/2014/main" id="{24C3889D-5B8C-CBAC-6B89-643F568C0028}"/>
              </a:ext>
            </a:extLst>
          </p:cNvPr>
          <p:cNvGrpSpPr/>
          <p:nvPr/>
        </p:nvGrpSpPr>
        <p:grpSpPr>
          <a:xfrm>
            <a:off x="378640" y="1261182"/>
            <a:ext cx="5700220" cy="4456146"/>
            <a:chOff x="378640" y="1261182"/>
            <a:chExt cx="5700220" cy="4456146"/>
          </a:xfrm>
        </p:grpSpPr>
        <p:sp>
          <p:nvSpPr>
            <p:cNvPr id="5" name="Rectangle 4" descr="Border box" title="Decorative">
              <a:extLst>
                <a:ext uri="{FF2B5EF4-FFF2-40B4-BE49-F238E27FC236}">
                  <a16:creationId xmlns:a16="http://schemas.microsoft.com/office/drawing/2014/main" id="{903AE7FA-91FD-0730-1147-196F43DF42F7}"/>
                </a:ext>
                <a:ext uri="{C183D7F6-B498-43B3-948B-1728B52AA6E4}">
                  <adec:decorative xmlns:adec="http://schemas.microsoft.com/office/drawing/2017/decorative" val="1"/>
                </a:ext>
              </a:extLst>
            </p:cNvPr>
            <p:cNvSpPr/>
            <p:nvPr/>
          </p:nvSpPr>
          <p:spPr>
            <a:xfrm>
              <a:off x="4434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trust_comp_title">
              <a:extLst>
                <a:ext uri="{FF2B5EF4-FFF2-40B4-BE49-F238E27FC236}">
                  <a16:creationId xmlns:a16="http://schemas.microsoft.com/office/drawing/2014/main" id="{0365E686-B190-FFD8-24B4-B5A9EE0DCFF9}"/>
                </a:ext>
              </a:extLst>
            </p:cNvPr>
            <p:cNvSpPr txBox="1"/>
            <p:nvPr/>
          </p:nvSpPr>
          <p:spPr>
            <a:xfrm>
              <a:off x="637782" y="1436093"/>
              <a:ext cx="5052059"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other trusts</a:t>
              </a:r>
            </a:p>
          </p:txBody>
        </p:sp>
        <p:sp>
          <p:nvSpPr>
            <p:cNvPr id="7" name="trust_comparison_text">
              <a:extLst>
                <a:ext uri="{FF2B5EF4-FFF2-40B4-BE49-F238E27FC236}">
                  <a16:creationId xmlns:a16="http://schemas.microsoft.com/office/drawing/2014/main" id="{29C91B76-A4E9-E144-EAD8-FCAEEB2FDC2E}"/>
                </a:ext>
              </a:extLst>
            </p:cNvPr>
            <p:cNvSpPr txBox="1"/>
            <p:nvPr/>
          </p:nvSpPr>
          <p:spPr>
            <a:xfrm>
              <a:off x="637782" y="1769507"/>
              <a:ext cx="483878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performed better, worse, or about the same compared with all other trusts.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8" name="band_count_chart" descr="Bar chart showing the number of questions at which this NHS trust performed better, worse, or about the same as other trusts.">
              <a:extLst>
                <a:ext uri="{FF2B5EF4-FFF2-40B4-BE49-F238E27FC236}">
                  <a16:creationId xmlns:a16="http://schemas.microsoft.com/office/drawing/2014/main" id="{7163E62C-2E81-BF6A-4BFA-BC2DD249E51D}"/>
                </a:ext>
              </a:extLst>
            </p:cNvPr>
            <p:cNvGraphicFramePr>
              <a:graphicFrameLocks/>
            </p:cNvGraphicFramePr>
            <p:nvPr>
              <p:extLst>
                <p:ext uri="{D42A27DB-BD31-4B8C-83A1-F6EECF244321}">
                  <p14:modId xmlns:p14="http://schemas.microsoft.com/office/powerpoint/2010/main" val="3906219394"/>
                </p:ext>
              </p:extLst>
            </p:nvPr>
          </p:nvGraphicFramePr>
          <p:xfrm>
            <a:off x="378640" y="2483224"/>
            <a:ext cx="5700220" cy="3113594"/>
          </p:xfrm>
          <a:graphic>
            <a:graphicData uri="http://schemas.openxmlformats.org/drawingml/2006/chart">
              <c:chart xmlns:c="http://schemas.openxmlformats.org/drawingml/2006/chart" xmlns:r="http://schemas.openxmlformats.org/officeDocument/2006/relationships" r:id="rId2"/>
            </a:graphicData>
          </a:graphic>
        </p:graphicFrame>
      </p:grpSp>
      <p:sp>
        <p:nvSpPr>
          <p:cNvPr id="10" name="last_year_comparison" descr="Border box" title="Decorative">
            <a:extLst>
              <a:ext uri="{FF2B5EF4-FFF2-40B4-BE49-F238E27FC236}">
                <a16:creationId xmlns:a16="http://schemas.microsoft.com/office/drawing/2014/main" id="{C7D90D85-5293-58BF-4F83-B52262EE4CAD}"/>
              </a:ext>
              <a:ext uri="{C183D7F6-B498-43B3-948B-1728B52AA6E4}">
                <adec:decorative xmlns:adec="http://schemas.microsoft.com/office/drawing/2017/decorative" val="1"/>
              </a:ext>
            </a:extLst>
          </p:cNvPr>
          <p:cNvSpPr/>
          <p:nvPr/>
        </p:nvSpPr>
        <p:spPr>
          <a:xfrm>
            <a:off x="61711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11" name="lastyear_comp_title">
            <a:extLst>
              <a:ext uri="{FF2B5EF4-FFF2-40B4-BE49-F238E27FC236}">
                <a16:creationId xmlns:a16="http://schemas.microsoft.com/office/drawing/2014/main" id="{F26E9FC8-2D47-0B10-F347-6399F90E40A5}"/>
              </a:ext>
            </a:extLst>
          </p:cNvPr>
          <p:cNvSpPr txBox="1"/>
          <p:nvPr/>
        </p:nvSpPr>
        <p:spPr>
          <a:xfrm>
            <a:off x="6302759" y="1397766"/>
            <a:ext cx="5011708"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last year’s results</a:t>
            </a:r>
          </a:p>
        </p:txBody>
      </p:sp>
      <p:sp>
        <p:nvSpPr>
          <p:cNvPr id="12" name="lastyear_comp_text">
            <a:extLst>
              <a:ext uri="{FF2B5EF4-FFF2-40B4-BE49-F238E27FC236}">
                <a16:creationId xmlns:a16="http://schemas.microsoft.com/office/drawing/2014/main" id="{51B287E1-72E9-0340-0744-5C44C57755F7}"/>
              </a:ext>
            </a:extLst>
          </p:cNvPr>
          <p:cNvSpPr/>
          <p:nvPr/>
        </p:nvSpPr>
        <p:spPr>
          <a:xfrm>
            <a:off x="6302759" y="1754834"/>
            <a:ext cx="5251459" cy="646331"/>
          </a:xfrm>
          <a:prstGeom prst="rect">
            <a:avLst/>
          </a:prstGeom>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performed statistically significantly better, significantly worse, or no different than your result from the previous year, 2025 vs 2024.</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13" name="historic_comparison_chart" descr="Bar chart showing the number of questions at which this NHS trust has performed statistically significantly better, significantly worse, or no different than the results from the previous year, 2021 vs 2020">
            <a:extLst>
              <a:ext uri="{FF2B5EF4-FFF2-40B4-BE49-F238E27FC236}">
                <a16:creationId xmlns:a16="http://schemas.microsoft.com/office/drawing/2014/main" id="{01F965A8-AC10-C870-C305-0BC6A99194FA}"/>
              </a:ext>
            </a:extLst>
          </p:cNvPr>
          <p:cNvGraphicFramePr>
            <a:graphicFrameLocks/>
          </p:cNvGraphicFramePr>
          <p:nvPr>
            <p:extLst>
              <p:ext uri="{D42A27DB-BD31-4B8C-83A1-F6EECF244321}">
                <p14:modId xmlns:p14="http://schemas.microsoft.com/office/powerpoint/2010/main" val="3206615472"/>
              </p:ext>
            </p:extLst>
          </p:nvPr>
        </p:nvGraphicFramePr>
        <p:xfrm>
          <a:off x="6071811" y="2493498"/>
          <a:ext cx="5700220" cy="3103320"/>
        </p:xfrm>
        <a:graphic>
          <a:graphicData uri="http://schemas.openxmlformats.org/drawingml/2006/chart">
            <c:chart xmlns:c="http://schemas.openxmlformats.org/drawingml/2006/chart" xmlns:r="http://schemas.openxmlformats.org/officeDocument/2006/relationships" r:id="rId3"/>
          </a:graphicData>
        </a:graphic>
      </p:graphicFrame>
      <p:sp>
        <p:nvSpPr>
          <p:cNvPr id="14" name="comparison_link_text">
            <a:extLst>
              <a:ext uri="{FF2B5EF4-FFF2-40B4-BE49-F238E27FC236}">
                <a16:creationId xmlns:a16="http://schemas.microsoft.com/office/drawing/2014/main" id="{24188FD9-4CA3-D823-8A93-B5075FF842B3}"/>
              </a:ext>
            </a:extLst>
          </p:cNvPr>
          <p:cNvSpPr/>
          <p:nvPr/>
        </p:nvSpPr>
        <p:spPr>
          <a:xfrm>
            <a:off x="419970" y="5835091"/>
            <a:ext cx="11165040" cy="461665"/>
          </a:xfrm>
          <a:prstGeom prst="rect">
            <a:avLst/>
          </a:prstGeom>
        </p:spPr>
        <p:txBody>
          <a:bodyPr wrap="square">
            <a:spAutoFit/>
          </a:bodyPr>
          <a:lstStyle/>
          <a:p>
            <a:pPr>
              <a:defRPr/>
            </a:pPr>
            <a:r>
              <a:rPr lang="en-GB" sz="1200" dirty="0">
                <a:solidFill>
                  <a:prstClr val="black"/>
                </a:solidFill>
                <a:latin typeface="Arial"/>
              </a:rPr>
              <a:t>For a breakdown of the questions where your trust has performed better or worse compared with all other trusts, please refer to the section “</a:t>
            </a:r>
            <a:r>
              <a:rPr lang="en-GB" sz="1200" dirty="0">
                <a:solidFill>
                  <a:prstClr val="black"/>
                </a:solidFill>
                <a:latin typeface="Arial"/>
                <a:hlinkClick r:id="rId4" action="ppaction://hlinksldjump"/>
              </a:rPr>
              <a:t>Comparison to other trusts</a:t>
            </a:r>
            <a:r>
              <a:rPr lang="en-GB" sz="1200" dirty="0">
                <a:solidFill>
                  <a:prstClr val="black"/>
                </a:solidFill>
                <a:latin typeface="Arial"/>
              </a:rPr>
              <a:t>”. </a:t>
            </a:r>
            <a:endParaRPr kumimoji="0" lang="en-GB" sz="1200" b="0" i="0" strike="noStrike" kern="1200" cap="none" spc="0" normalizeH="0" baseline="0" noProof="0" dirty="0">
              <a:ln>
                <a:noFill/>
              </a:ln>
              <a:solidFill>
                <a:prstClr val="black"/>
              </a:solidFill>
              <a:effectLst/>
              <a:uLnTx/>
              <a:uFillTx/>
              <a:latin typeface="Arial"/>
              <a:ea typeface="+mn-ea"/>
              <a:cs typeface="+mn-cs"/>
            </a:endParaRPr>
          </a:p>
        </p:txBody>
      </p:sp>
      <p:sp>
        <p:nvSpPr>
          <p:cNvPr id="15" name="Slide Number Placeholder 1">
            <a:extLst>
              <a:ext uri="{FF2B5EF4-FFF2-40B4-BE49-F238E27FC236}">
                <a16:creationId xmlns:a16="http://schemas.microsoft.com/office/drawing/2014/main" id="{22F87735-77B1-F7E4-68F5-32DC6E76649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3292911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lide Number Placeholder 1">
            <a:extLst>
              <a:ext uri="{FF2B5EF4-FFF2-40B4-BE49-F238E27FC236}">
                <a16:creationId xmlns:a16="http://schemas.microsoft.com/office/drawing/2014/main" id="{6CBC387C-3133-4372-99EE-D99E88DBAD5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54" name="bot_scores_box">
            <a:extLst>
              <a:ext uri="{FF2B5EF4-FFF2-40B4-BE49-F238E27FC236}">
                <a16:creationId xmlns:a16="http://schemas.microsoft.com/office/drawing/2014/main" id="{0D028931-3DE0-43F5-BC72-CD25EDACF7DD}"/>
              </a:ext>
              <a:ext uri="{C183D7F6-B498-43B3-948B-1728B52AA6E4}">
                <adec:decorative xmlns:adec="http://schemas.microsoft.com/office/drawing/2017/decorative" val="1"/>
              </a:ext>
            </a:extLst>
          </p:cNvPr>
          <p:cNvSpPr/>
          <p:nvPr/>
        </p:nvSpPr>
        <p:spPr>
          <a:xfrm>
            <a:off x="6198342" y="2124224"/>
            <a:ext cx="5647046" cy="4332484"/>
          </a:xfrm>
          <a:prstGeom prst="rect">
            <a:avLst/>
          </a:prstGeom>
          <a:solidFill>
            <a:schemeClr val="bg1">
              <a:lumMod val="95000"/>
            </a:schemeClr>
          </a:solidFill>
          <a:ln>
            <a:solidFill>
              <a:srgbClr val="8497B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53" name="top_scores_box">
            <a:extLst>
              <a:ext uri="{FF2B5EF4-FFF2-40B4-BE49-F238E27FC236}">
                <a16:creationId xmlns:a16="http://schemas.microsoft.com/office/drawing/2014/main" id="{FD23427E-97E9-4210-8D9D-275D4FA4B5E2}"/>
              </a:ext>
              <a:ext uri="{C183D7F6-B498-43B3-948B-1728B52AA6E4}">
                <adec:decorative xmlns:adec="http://schemas.microsoft.com/office/drawing/2017/decorative" val="1"/>
              </a:ext>
            </a:extLst>
          </p:cNvPr>
          <p:cNvSpPr/>
          <p:nvPr/>
        </p:nvSpPr>
        <p:spPr>
          <a:xfrm>
            <a:off x="391266" y="2124225"/>
            <a:ext cx="5647046" cy="4334700"/>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pSp>
        <p:nvGrpSpPr>
          <p:cNvPr id="5" name="Group 4">
            <a:extLst>
              <a:ext uri="{FF2B5EF4-FFF2-40B4-BE49-F238E27FC236}">
                <a16:creationId xmlns:a16="http://schemas.microsoft.com/office/drawing/2014/main" id="{513ACFA5-060C-4AB1-B9CC-485165AB8F00}"/>
              </a:ext>
              <a:ext uri="{C183D7F6-B498-43B3-948B-1728B52AA6E4}">
                <adec:decorative xmlns:adec="http://schemas.microsoft.com/office/drawing/2017/decorative" val="1"/>
              </a:ext>
            </a:extLst>
          </p:cNvPr>
          <p:cNvGrpSpPr/>
          <p:nvPr/>
        </p:nvGrpSpPr>
        <p:grpSpPr>
          <a:xfrm>
            <a:off x="667489" y="2646502"/>
            <a:ext cx="3368818" cy="288720"/>
            <a:chOff x="690833" y="2272986"/>
            <a:chExt cx="3368818" cy="288720"/>
          </a:xfrm>
        </p:grpSpPr>
        <p:sp>
          <p:nvSpPr>
            <p:cNvPr id="8" name="Rectangle 7">
              <a:extLst>
                <a:ext uri="{FF2B5EF4-FFF2-40B4-BE49-F238E27FC236}">
                  <a16:creationId xmlns:a16="http://schemas.microsoft.com/office/drawing/2014/main" id="{DB81CA9B-8640-4D55-9953-E2B998A3B64B}"/>
                </a:ext>
              </a:extLst>
            </p:cNvPr>
            <p:cNvSpPr/>
            <p:nvPr/>
          </p:nvSpPr>
          <p:spPr>
            <a:xfrm>
              <a:off x="690833" y="2360063"/>
              <a:ext cx="142875" cy="144000"/>
            </a:xfrm>
            <a:prstGeom prst="rect">
              <a:avLst/>
            </a:prstGeom>
            <a:solidFill>
              <a:srgbClr val="B7AC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2" name="TextBox 21">
              <a:extLst>
                <a:ext uri="{FF2B5EF4-FFF2-40B4-BE49-F238E27FC236}">
                  <a16:creationId xmlns:a16="http://schemas.microsoft.com/office/drawing/2014/main" id="{3C4C5960-CD3A-4E48-B475-CF0A7255FC53}"/>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3" name="Rectangle 22">
              <a:extLst>
                <a:ext uri="{FF2B5EF4-FFF2-40B4-BE49-F238E27FC236}">
                  <a16:creationId xmlns:a16="http://schemas.microsoft.com/office/drawing/2014/main" id="{30F49F56-978F-44E9-B81C-CCEA16661996}"/>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4" name="TextBox 23">
              <a:extLst>
                <a:ext uri="{FF2B5EF4-FFF2-40B4-BE49-F238E27FC236}">
                  <a16:creationId xmlns:a16="http://schemas.microsoft.com/office/drawing/2014/main" id="{7D71F102-68CF-41DD-A615-C6ED66812E83}"/>
                </a:ext>
              </a:extLst>
            </p:cNvPr>
            <p:cNvSpPr txBox="1"/>
            <p:nvPr/>
          </p:nvSpPr>
          <p:spPr>
            <a:xfrm>
              <a:off x="2152143" y="2272986"/>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pSp>
        <p:nvGrpSpPr>
          <p:cNvPr id="25" name="Group 24">
            <a:extLst>
              <a:ext uri="{FF2B5EF4-FFF2-40B4-BE49-F238E27FC236}">
                <a16:creationId xmlns:a16="http://schemas.microsoft.com/office/drawing/2014/main" id="{383F4F1F-3FE1-4313-8108-A13027E7D296}"/>
              </a:ext>
              <a:ext uri="{C183D7F6-B498-43B3-948B-1728B52AA6E4}">
                <adec:decorative xmlns:adec="http://schemas.microsoft.com/office/drawing/2017/decorative" val="1"/>
              </a:ext>
            </a:extLst>
          </p:cNvPr>
          <p:cNvGrpSpPr/>
          <p:nvPr/>
        </p:nvGrpSpPr>
        <p:grpSpPr>
          <a:xfrm>
            <a:off x="6460693" y="2605919"/>
            <a:ext cx="3368818" cy="279928"/>
            <a:chOff x="690833" y="2281778"/>
            <a:chExt cx="3368818" cy="279928"/>
          </a:xfrm>
        </p:grpSpPr>
        <p:sp>
          <p:nvSpPr>
            <p:cNvPr id="26" name="Rectangle 25">
              <a:extLst>
                <a:ext uri="{FF2B5EF4-FFF2-40B4-BE49-F238E27FC236}">
                  <a16:creationId xmlns:a16="http://schemas.microsoft.com/office/drawing/2014/main" id="{2BDA9EC0-CD16-44B0-A1DE-1DEA814D7DC0}"/>
                </a:ext>
              </a:extLst>
            </p:cNvPr>
            <p:cNvSpPr/>
            <p:nvPr/>
          </p:nvSpPr>
          <p:spPr>
            <a:xfrm>
              <a:off x="690833" y="2360063"/>
              <a:ext cx="142875" cy="144000"/>
            </a:xfrm>
            <a:prstGeom prst="rect">
              <a:avLst/>
            </a:prstGeom>
            <a:solidFill>
              <a:srgbClr val="9FAE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7" name="TextBox 26">
              <a:extLst>
                <a:ext uri="{FF2B5EF4-FFF2-40B4-BE49-F238E27FC236}">
                  <a16:creationId xmlns:a16="http://schemas.microsoft.com/office/drawing/2014/main" id="{867A4F12-B272-49A0-BD22-155922070934}"/>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8" name="Rectangle 27">
              <a:extLst>
                <a:ext uri="{FF2B5EF4-FFF2-40B4-BE49-F238E27FC236}">
                  <a16:creationId xmlns:a16="http://schemas.microsoft.com/office/drawing/2014/main" id="{F52864BE-E435-4C84-9B02-D29033EDC193}"/>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9" name="TextBox 28">
              <a:extLst>
                <a:ext uri="{FF2B5EF4-FFF2-40B4-BE49-F238E27FC236}">
                  <a16:creationId xmlns:a16="http://schemas.microsoft.com/office/drawing/2014/main" id="{63A719ED-1FD4-4071-A42F-E8386B2FE2E0}"/>
                </a:ext>
              </a:extLst>
            </p:cNvPr>
            <p:cNvSpPr txBox="1"/>
            <p:nvPr/>
          </p:nvSpPr>
          <p:spPr>
            <a:xfrm>
              <a:off x="2152143" y="2281778"/>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aphicFrame>
        <p:nvGraphicFramePr>
          <p:cNvPr id="6" name="bot_scores_table" descr="Bottom five scores chart" title="Bottom five scores chart">
            <a:extLst>
              <a:ext uri="{FF2B5EF4-FFF2-40B4-BE49-F238E27FC236}">
                <a16:creationId xmlns:a16="http://schemas.microsoft.com/office/drawing/2014/main" id="{C284D78C-D3B4-6D65-24F4-8E1E153B8EDF}"/>
              </a:ext>
            </a:extLst>
          </p:cNvPr>
          <p:cNvGraphicFramePr>
            <a:graphicFrameLocks noGrp="1"/>
          </p:cNvGraphicFramePr>
          <p:nvPr>
            <p:extLst>
              <p:ext uri="{D42A27DB-BD31-4B8C-83A1-F6EECF244321}">
                <p14:modId xmlns:p14="http://schemas.microsoft.com/office/powerpoint/2010/main" val="3953924947"/>
              </p:ext>
            </p:extLst>
          </p:nvPr>
        </p:nvGraphicFramePr>
        <p:xfrm>
          <a:off x="6300480" y="2876549"/>
          <a:ext cx="2813596" cy="3640472"/>
        </p:xfrm>
        <a:graphic>
          <a:graphicData uri="http://schemas.openxmlformats.org/drawingml/2006/table">
            <a:tbl>
              <a:tblPr firstRow="1" bandRow="1">
                <a:tableStyleId>{5C22544A-7EE6-4342-B048-85BDC9FD1C3A}</a:tableStyleId>
              </a:tblPr>
              <a:tblGrid>
                <a:gridCol w="2813596">
                  <a:extLst>
                    <a:ext uri="{9D8B030D-6E8A-4147-A177-3AD203B41FA5}">
                      <a16:colId xmlns:a16="http://schemas.microsoft.com/office/drawing/2014/main" val="1550626935"/>
                    </a:ext>
                  </a:extLst>
                </a:gridCol>
              </a:tblGrid>
              <a:tr h="733426">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8 Virtual Wards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q31. Were you given enough information about the care and treatment you would receive while on a virtual ward?</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q7_2. Were you ever prevented from sleeping at night by any of the following? Noise from staff</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793299">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q33. To what extent did hospital staff involve your family or carers in decisionss about you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q36. Before you left the hospital, were you given any information about what you should or should not do after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936757">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q32. To what extent did hospital staff involve you in decisions about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43" name="bot_scores_title">
            <a:extLst>
              <a:ext uri="{FF2B5EF4-FFF2-40B4-BE49-F238E27FC236}">
                <a16:creationId xmlns:a16="http://schemas.microsoft.com/office/drawing/2014/main" id="{C2DEB192-E75B-4C23-BBDA-26D9B118A492}"/>
              </a:ext>
              <a:ext uri="{C183D7F6-B498-43B3-948B-1728B52AA6E4}">
                <adec:decorative xmlns:adec="http://schemas.microsoft.com/office/drawing/2017/decorative" val="1"/>
              </a:ext>
            </a:extLst>
          </p:cNvPr>
          <p:cNvSpPr txBox="1"/>
          <p:nvPr/>
        </p:nvSpPr>
        <p:spPr>
          <a:xfrm>
            <a:off x="6369064" y="2214329"/>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9FAEC1"/>
                </a:highlight>
                <a:uLnTx/>
                <a:uFillTx/>
                <a:latin typeface="Arial" panose="020B0604020202020204" pitchFamily="34" charset="0"/>
                <a:ea typeface="+mn-ea"/>
                <a:cs typeface="Arial" panose="020B0604020202020204" pitchFamily="34" charset="0"/>
              </a:rPr>
              <a:t>Bottom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9" name="bot_scores_chart" descr="Bar chart showing the top five scores for this trust compared to the trust average.">
            <a:extLst>
              <a:ext uri="{FF2B5EF4-FFF2-40B4-BE49-F238E27FC236}">
                <a16:creationId xmlns:a16="http://schemas.microsoft.com/office/drawing/2014/main" id="{1F8BD0B3-F2DE-4CBF-965C-B8DBB127181E}"/>
              </a:ext>
            </a:extLst>
          </p:cNvPr>
          <p:cNvGraphicFramePr/>
          <p:nvPr>
            <p:extLst>
              <p:ext uri="{D42A27DB-BD31-4B8C-83A1-F6EECF244321}">
                <p14:modId xmlns:p14="http://schemas.microsoft.com/office/powerpoint/2010/main" val="1501506538"/>
              </p:ext>
            </p:extLst>
          </p:nvPr>
        </p:nvGraphicFramePr>
        <p:xfrm>
          <a:off x="6262760" y="2100166"/>
          <a:ext cx="5902654" cy="43324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top_scores_table" descr="Top five scores chart" title="Top five scores chart">
            <a:extLst>
              <a:ext uri="{FF2B5EF4-FFF2-40B4-BE49-F238E27FC236}">
                <a16:creationId xmlns:a16="http://schemas.microsoft.com/office/drawing/2014/main" id="{EB3B4B07-38FA-3DFE-4BE4-B2F330A6D345}"/>
              </a:ext>
            </a:extLst>
          </p:cNvPr>
          <p:cNvGraphicFramePr>
            <a:graphicFrameLocks noGrp="1"/>
          </p:cNvGraphicFramePr>
          <p:nvPr>
            <p:extLst>
              <p:ext uri="{D42A27DB-BD31-4B8C-83A1-F6EECF244321}">
                <p14:modId xmlns:p14="http://schemas.microsoft.com/office/powerpoint/2010/main" val="4256098666"/>
              </p:ext>
            </p:extLst>
          </p:nvPr>
        </p:nvGraphicFramePr>
        <p:xfrm>
          <a:off x="474416" y="2858222"/>
          <a:ext cx="2893342" cy="3519527"/>
        </p:xfrm>
        <a:graphic>
          <a:graphicData uri="http://schemas.openxmlformats.org/drawingml/2006/table">
            <a:tbl>
              <a:tblPr firstRow="1" bandRow="1">
                <a:tableStyleId>{5C22544A-7EE6-4342-B048-85BDC9FD1C3A}</a:tableStyleId>
              </a:tblPr>
              <a:tblGrid>
                <a:gridCol w="2893342">
                  <a:extLst>
                    <a:ext uri="{9D8B030D-6E8A-4147-A177-3AD203B41FA5}">
                      <a16:colId xmlns:a16="http://schemas.microsoft.com/office/drawing/2014/main" val="1550626935"/>
                    </a:ext>
                  </a:extLst>
                </a:gridCol>
              </a:tblGrid>
              <a:tr h="741428">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q28_3 Thinking about your care and treatment, did hospital staff take into account the following individual needs? Religious needs (e.g. space to pray / meditate)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 How did you feel about the length of time you were on the waiting list before your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689001">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q28_2 Thinking about your care and treatment, did hospital staff take into account the following individual needs? Cultural needs (e.g same gender staff)</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819150">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 How would you rate the quality of information you were given, while you were on the waiting list to be admitted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q28_1Thinking about your care and treatment, did hospital staff take into account the following individual needs? Language needs (e.g. translation, braille)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12" name="top_scores_title">
            <a:extLst>
              <a:ext uri="{FF2B5EF4-FFF2-40B4-BE49-F238E27FC236}">
                <a16:creationId xmlns:a16="http://schemas.microsoft.com/office/drawing/2014/main" id="{A63E1292-0855-4CCD-BCBF-AF71B88B603E}"/>
              </a:ext>
              <a:ext uri="{C183D7F6-B498-43B3-948B-1728B52AA6E4}">
                <adec:decorative xmlns:adec="http://schemas.microsoft.com/office/drawing/2017/decorative" val="1"/>
              </a:ext>
            </a:extLst>
          </p:cNvPr>
          <p:cNvSpPr txBox="1"/>
          <p:nvPr/>
        </p:nvSpPr>
        <p:spPr>
          <a:xfrm>
            <a:off x="569049" y="2214330"/>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B7ACC0"/>
                </a:highlight>
                <a:uLnTx/>
                <a:uFillTx/>
                <a:latin typeface="Arial" panose="020B0604020202020204" pitchFamily="34" charset="0"/>
                <a:ea typeface="+mn-ea"/>
                <a:cs typeface="Arial" panose="020B0604020202020204" pitchFamily="34" charset="0"/>
              </a:rPr>
              <a:t>Top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5" name="top_scores_chart" descr="Bar chart showing the top five scores for this trust compared to the trust average.">
            <a:extLst>
              <a:ext uri="{FF2B5EF4-FFF2-40B4-BE49-F238E27FC236}">
                <a16:creationId xmlns:a16="http://schemas.microsoft.com/office/drawing/2014/main" id="{DDE84C12-98A4-43AD-B7F4-93DE029E4EC2}"/>
              </a:ext>
            </a:extLst>
          </p:cNvPr>
          <p:cNvGraphicFramePr/>
          <p:nvPr>
            <p:extLst>
              <p:ext uri="{D42A27DB-BD31-4B8C-83A1-F6EECF244321}">
                <p14:modId xmlns:p14="http://schemas.microsoft.com/office/powerpoint/2010/main" val="3205242086"/>
              </p:ext>
            </p:extLst>
          </p:nvPr>
        </p:nvGraphicFramePr>
        <p:xfrm>
          <a:off x="377602" y="2144860"/>
          <a:ext cx="5902654" cy="4332484"/>
        </p:xfrm>
        <a:graphic>
          <a:graphicData uri="http://schemas.openxmlformats.org/drawingml/2006/chart">
            <c:chart xmlns:c="http://schemas.openxmlformats.org/drawingml/2006/chart" xmlns:r="http://schemas.openxmlformats.org/officeDocument/2006/relationships" r:id="rId4"/>
          </a:graphicData>
        </a:graphic>
      </p:graphicFrame>
      <p:sp>
        <p:nvSpPr>
          <p:cNvPr id="68" name="explanation_text">
            <a:extLst>
              <a:ext uri="{FF2B5EF4-FFF2-40B4-BE49-F238E27FC236}">
                <a16:creationId xmlns:a16="http://schemas.microsoft.com/office/drawing/2014/main" id="{29BA4F02-2FC2-46C6-B277-AD44415E072C}"/>
              </a:ext>
            </a:extLst>
          </p:cNvPr>
          <p:cNvSpPr txBox="1"/>
          <p:nvPr/>
        </p:nvSpPr>
        <p:spPr>
          <a:xfrm>
            <a:off x="396341" y="1063868"/>
            <a:ext cx="11316186" cy="938719"/>
          </a:xfrm>
          <a:prstGeom prst="rect">
            <a:avLst/>
          </a:prstGeom>
          <a:noFill/>
        </p:spPr>
        <p:txBody>
          <a:bodyPr wrap="square">
            <a:spAutoFit/>
          </a:bodyPr>
          <a:lstStyle/>
          <a:p>
            <a:pPr>
              <a:defRPr/>
            </a:pP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These five questions are calculated by comparing your trust’s results to the national average </a:t>
            </a:r>
            <a:r>
              <a:rPr lang="en-GB" sz="1100" dirty="0">
                <a:latin typeface="Arial" panose="020B0604020202020204" pitchFamily="34" charset="0"/>
                <a:cs typeface="Arial" panose="020B0604020202020204" pitchFamily="34" charset="0"/>
              </a:rPr>
              <a:t>(the average trust score across England).</a:t>
            </a: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Top five scores</a:t>
            </a:r>
            <a:r>
              <a:rPr lang="en-GB" sz="1100" dirty="0">
                <a:latin typeface="Arial" panose="020B0604020202020204" pitchFamily="34" charset="0"/>
                <a:cs typeface="Arial" panose="020B0604020202020204" pitchFamily="34" charset="0"/>
              </a:rPr>
              <a:t>: These are the five results for your trust that are highest compared with the national average. If none of the results for your trust are above the national average, then the results that are closest to the national average have been chosen, meaning a trust’s best performance may be worse than the national average.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Bottom five scores: </a:t>
            </a:r>
            <a:r>
              <a:rPr lang="en-GB" sz="1100" dirty="0">
                <a:latin typeface="Arial" panose="020B0604020202020204" pitchFamily="34" charset="0"/>
                <a:cs typeface="Arial" panose="020B0604020202020204" pitchFamily="34" charset="0"/>
              </a:rPr>
              <a:t>These are the five results for your trust that are lowest compared with the national average. If none of the results for your trust are below the national average, then the results that are closest to the national average have been chosen, meaning a trust’s worst performance may be better than the national average.</a:t>
            </a:r>
            <a:endParaRPr kumimoji="0" lang="en-GB" sz="1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sp>
        <p:nvSpPr>
          <p:cNvPr id="4" name="Title 3">
            <a:extLst>
              <a:ext uri="{FF2B5EF4-FFF2-40B4-BE49-F238E27FC236}">
                <a16:creationId xmlns:a16="http://schemas.microsoft.com/office/drawing/2014/main" id="{5239D303-CD38-4C8C-8EE9-D72304E7190C}"/>
              </a:ext>
            </a:extLst>
          </p:cNvPr>
          <p:cNvSpPr>
            <a:spLocks noGrp="1"/>
          </p:cNvSpPr>
          <p:nvPr>
            <p:ph type="title"/>
          </p:nvPr>
        </p:nvSpPr>
        <p:spPr>
          <a:xfrm>
            <a:off x="356470" y="540000"/>
            <a:ext cx="11417697" cy="654856"/>
          </a:xfrm>
          <a:noFill/>
        </p:spPr>
        <p:txBody>
          <a:bodyPr>
            <a:normAutofit/>
          </a:bodyPr>
          <a:lstStyle/>
          <a:p>
            <a:r>
              <a:rPr lang="en-GB" dirty="0"/>
              <a:t>Best and worst performance relative to the national average</a:t>
            </a:r>
          </a:p>
        </p:txBody>
      </p:sp>
    </p:spTree>
    <p:extLst>
      <p:ext uri="{BB962C8B-B14F-4D97-AF65-F5344CB8AC3E}">
        <p14:creationId xmlns:p14="http://schemas.microsoft.com/office/powerpoint/2010/main" val="3055406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Picture 93">
            <a:extLst>
              <a:ext uri="{FF2B5EF4-FFF2-40B4-BE49-F238E27FC236}">
                <a16:creationId xmlns:a16="http://schemas.microsoft.com/office/drawing/2014/main" id="{DA13509B-F2E3-4D89-BF46-CAE9F9DCBA27}"/>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t="12060" r="25434" b="20699"/>
          <a:stretch/>
        </p:blipFill>
        <p:spPr>
          <a:xfrm>
            <a:off x="10256715" y="5216470"/>
            <a:ext cx="1935285" cy="1625487"/>
          </a:xfrm>
          <a:prstGeom prst="rect">
            <a:avLst/>
          </a:prstGeom>
          <a:effectLst>
            <a:outerShdw blurRad="50800" dist="38100" dir="8100000" sx="103000" sy="103000" algn="tr" rotWithShape="0">
              <a:prstClr val="black">
                <a:alpha val="40000"/>
              </a:prstClr>
            </a:outerShdw>
          </a:effectLst>
          <a:scene3d>
            <a:camera prst="orthographicFront">
              <a:rot lat="0" lon="0" rev="0"/>
            </a:camera>
            <a:lightRig rig="threePt" dir="t"/>
          </a:scene3d>
        </p:spPr>
      </p:pic>
      <p:sp>
        <p:nvSpPr>
          <p:cNvPr id="95" name="Slide Number Placeholder 1">
            <a:extLst>
              <a:ext uri="{FF2B5EF4-FFF2-40B4-BE49-F238E27FC236}">
                <a16:creationId xmlns:a16="http://schemas.microsoft.com/office/drawing/2014/main" id="{7F8BC40C-3798-465B-867E-EEE860FF7D4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a:t>
            </a:fld>
            <a:r>
              <a:rPr lang="en-GB" sz="900" b="1">
                <a:solidFill>
                  <a:schemeClr val="bg1"/>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2D28752E-30BD-4E46-8080-FF0F85038026}"/>
              </a:ext>
              <a:ext uri="{C183D7F6-B498-43B3-948B-1728B52AA6E4}">
                <adec:decorative xmlns:adec="http://schemas.microsoft.com/office/drawing/2017/decorative" val="1"/>
              </a:ext>
            </a:extLst>
          </p:cNvPr>
          <p:cNvSpPr/>
          <p:nvPr/>
        </p:nvSpPr>
        <p:spPr>
          <a:xfrm>
            <a:off x="431663" y="6541217"/>
            <a:ext cx="300412" cy="20883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 name="Title 6">
            <a:extLst>
              <a:ext uri="{FF2B5EF4-FFF2-40B4-BE49-F238E27FC236}">
                <a16:creationId xmlns:a16="http://schemas.microsoft.com/office/drawing/2014/main" id="{3531356D-40DD-480C-BFB8-4BDAB963AEC3}"/>
              </a:ext>
            </a:extLst>
          </p:cNvPr>
          <p:cNvSpPr>
            <a:spLocks noGrp="1"/>
          </p:cNvSpPr>
          <p:nvPr>
            <p:ph type="title" idx="4294967295"/>
          </p:nvPr>
        </p:nvSpPr>
        <p:spPr>
          <a:xfrm>
            <a:off x="270762" y="725638"/>
            <a:ext cx="9341700" cy="483450"/>
          </a:xfrm>
        </p:spPr>
        <p:txBody>
          <a:bodyPr>
            <a:normAutofit/>
          </a:bodyPr>
          <a:lstStyle/>
          <a:p>
            <a:r>
              <a:rPr lang="en-GB" sz="2800" b="1" dirty="0">
                <a:solidFill>
                  <a:srgbClr val="005EB8"/>
                </a:solidFill>
                <a:latin typeface="Arial"/>
              </a:rPr>
              <a:t>NHS Adult Inpatient Survey 2025</a:t>
            </a:r>
          </a:p>
        </p:txBody>
      </p:sp>
      <p:sp>
        <p:nvSpPr>
          <p:cNvPr id="11" name="trust_name">
            <a:extLst>
              <a:ext uri="{FF2B5EF4-FFF2-40B4-BE49-F238E27FC236}">
                <a16:creationId xmlns:a16="http://schemas.microsoft.com/office/drawing/2014/main" id="{8971284B-1085-41CD-8B6F-4CB89E7CB02C}"/>
              </a:ext>
            </a:extLst>
          </p:cNvPr>
          <p:cNvSpPr txBox="1">
            <a:spLocks/>
          </p:cNvSpPr>
          <p:nvPr/>
        </p:nvSpPr>
        <p:spPr>
          <a:xfrm>
            <a:off x="340662" y="1196388"/>
            <a:ext cx="11580576"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lvl="0">
              <a:defRPr/>
            </a:pPr>
            <a:r>
              <a:rPr kumimoji="0" lang="en-GB" sz="2000" b="1" i="0" u="none" strike="noStrike" kern="1200" cap="none" spc="0" normalizeH="0" baseline="0" noProof="0" dirty="0">
                <a:ln>
                  <a:noFill/>
                </a:ln>
                <a:solidFill>
                  <a:srgbClr val="005EB8"/>
                </a:solidFill>
                <a:effectLst/>
                <a:uLnTx/>
                <a:uFillTx/>
                <a:latin typeface="Arial"/>
                <a:ea typeface="+mj-ea"/>
                <a:cs typeface="+mj-cs"/>
              </a:rPr>
              <a:t>Results </a:t>
            </a:r>
            <a:r>
              <a:rPr kumimoji="0" lang="en-GB" sz="2000" b="1" i="0" u="none" strike="noStrike" kern="1200" cap="none" spc="0" normalizeH="0" baseline="0" noProof="0">
                <a:ln>
                  <a:noFill/>
                </a:ln>
                <a:solidFill>
                  <a:srgbClr val="005EB8"/>
                </a:solidFill>
                <a:effectLst/>
                <a:uLnTx/>
                <a:uFillTx/>
                <a:latin typeface="Arial"/>
                <a:ea typeface="+mj-ea"/>
                <a:cs typeface="+mj-cs"/>
              </a:rPr>
              <a:t>for</a:t>
            </a:r>
            <a:r>
              <a:rPr lang="en-GB" sz="2000">
                <a:solidFill>
                  <a:srgbClr val="005EB8"/>
                </a:solidFill>
                <a:latin typeface="Arial"/>
              </a:rPr>
              <a:t> The Shrewsbury And Telford Hospital NHS Trust</a:t>
            </a:r>
            <a:endParaRPr kumimoji="0" lang="en-GB" sz="2000" b="1" i="0" u="none" strike="noStrike" kern="1200" cap="none" spc="0" normalizeH="0" baseline="0" noProof="0" dirty="0">
              <a:ln>
                <a:noFill/>
              </a:ln>
              <a:solidFill>
                <a:srgbClr val="005EB8"/>
              </a:solidFill>
              <a:effectLst/>
              <a:uLnTx/>
              <a:uFillTx/>
              <a:latin typeface="Arial"/>
              <a:ea typeface="+mj-ea"/>
              <a:cs typeface="+mj-cs"/>
            </a:endParaRPr>
          </a:p>
        </p:txBody>
      </p:sp>
      <p:sp>
        <p:nvSpPr>
          <p:cNvPr id="21" name="best_title">
            <a:extLst>
              <a:ext uri="{FF2B5EF4-FFF2-40B4-BE49-F238E27FC236}">
                <a16:creationId xmlns:a16="http://schemas.microsoft.com/office/drawing/2014/main" id="{15364654-6F57-41EB-AA26-0ECBBBF1D9E3}"/>
              </a:ext>
            </a:extLst>
          </p:cNvPr>
          <p:cNvSpPr txBox="1">
            <a:spLocks/>
          </p:cNvSpPr>
          <p:nvPr/>
        </p:nvSpPr>
        <p:spPr>
          <a:xfrm>
            <a:off x="395007" y="1641529"/>
            <a:ext cx="5380135"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a:ea typeface="+mj-ea"/>
                <a:cs typeface="+mj-cs"/>
              </a:rPr>
              <a:t>Where patient experience </a:t>
            </a:r>
            <a:r>
              <a:rPr kumimoji="0" lang="en-GB" sz="1800" b="1" i="0" u="none" strike="noStrike" kern="1200" cap="none" spc="0" normalizeH="0" baseline="0" noProof="0" dirty="0">
                <a:ln>
                  <a:noFill/>
                </a:ln>
                <a:solidFill>
                  <a:srgbClr val="419999"/>
                </a:solidFill>
                <a:effectLst/>
                <a:uLnTx/>
                <a:uFillTx/>
                <a:latin typeface="Arial"/>
                <a:ea typeface="+mj-ea"/>
                <a:cs typeface="+mj-cs"/>
              </a:rPr>
              <a:t>is best</a:t>
            </a:r>
          </a:p>
        </p:txBody>
      </p:sp>
      <p:sp>
        <p:nvSpPr>
          <p:cNvPr id="22" name="worst_title">
            <a:extLst>
              <a:ext uri="{FF2B5EF4-FFF2-40B4-BE49-F238E27FC236}">
                <a16:creationId xmlns:a16="http://schemas.microsoft.com/office/drawing/2014/main" id="{3500BAE9-57CC-4BAF-87C0-D92C0896F54B}"/>
              </a:ext>
            </a:extLst>
          </p:cNvPr>
          <p:cNvSpPr txBox="1">
            <a:spLocks/>
          </p:cNvSpPr>
          <p:nvPr/>
        </p:nvSpPr>
        <p:spPr>
          <a:xfrm>
            <a:off x="6161818" y="1641529"/>
            <a:ext cx="5092701"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a:ln>
                  <a:noFill/>
                </a:ln>
                <a:solidFill>
                  <a:schemeClr val="tx1"/>
                </a:solidFill>
                <a:effectLst/>
                <a:uLnTx/>
                <a:uFillTx/>
                <a:latin typeface="Arial"/>
                <a:ea typeface="+mj-ea"/>
                <a:cs typeface="+mj-cs"/>
              </a:rPr>
              <a:t>Where patient experience </a:t>
            </a:r>
            <a:r>
              <a:rPr kumimoji="0" lang="en-GB" sz="1800" b="1" i="0" u="none" strike="noStrike" kern="1200" cap="none" spc="0" normalizeH="0" baseline="0" noProof="0">
                <a:ln>
                  <a:noFill/>
                </a:ln>
                <a:solidFill>
                  <a:schemeClr val="accent2"/>
                </a:solidFill>
                <a:effectLst/>
                <a:uLnTx/>
                <a:uFillTx/>
                <a:latin typeface="Arial"/>
                <a:ea typeface="+mj-ea"/>
                <a:cs typeface="+mj-cs"/>
              </a:rPr>
              <a:t>could improve</a:t>
            </a:r>
          </a:p>
        </p:txBody>
      </p:sp>
      <p:sp>
        <p:nvSpPr>
          <p:cNvPr id="96" name="calculation text">
            <a:extLst>
              <a:ext uri="{FF2B5EF4-FFF2-40B4-BE49-F238E27FC236}">
                <a16:creationId xmlns:a16="http://schemas.microsoft.com/office/drawing/2014/main" id="{7C88008D-3774-4309-AACC-46F832C550A4}"/>
              </a:ext>
            </a:extLst>
          </p:cNvPr>
          <p:cNvSpPr/>
          <p:nvPr/>
        </p:nvSpPr>
        <p:spPr>
          <a:xfrm>
            <a:off x="363823" y="5180840"/>
            <a:ext cx="9892892" cy="646331"/>
          </a:xfrm>
          <a:prstGeom prst="rect">
            <a:avLst/>
          </a:prstGeom>
        </p:spPr>
        <p:txBody>
          <a:bodyPr wrap="square">
            <a:spAutoFit/>
          </a:bodyPr>
          <a:lstStyle/>
          <a:p>
            <a:r>
              <a:rPr lang="en-GB" sz="1150" dirty="0">
                <a:latin typeface="Arial" panose="020B0604020202020204" pitchFamily="34" charset="0"/>
                <a:cs typeface="Arial" panose="020B0604020202020204" pitchFamily="34" charset="0"/>
              </a:rPr>
              <a:t>These questions are calculated by comparing your trust’s results to the average of all trusts. “Where patient experience is best”: These are the five results for your trust that are highest compared with the national average. “Where patient experience could improve”: These are the five results for your trust that are lowest compared with the national average.</a:t>
            </a:r>
          </a:p>
        </p:txBody>
      </p:sp>
      <p:sp>
        <p:nvSpPr>
          <p:cNvPr id="12" name="extra_text">
            <a:extLst>
              <a:ext uri="{FF2B5EF4-FFF2-40B4-BE49-F238E27FC236}">
                <a16:creationId xmlns:a16="http://schemas.microsoft.com/office/drawing/2014/main" id="{3F526089-829D-4030-9A23-CD53A806EE34}"/>
              </a:ext>
            </a:extLst>
          </p:cNvPr>
          <p:cNvSpPr txBox="1"/>
          <p:nvPr/>
        </p:nvSpPr>
        <p:spPr>
          <a:xfrm>
            <a:off x="340662" y="5914384"/>
            <a:ext cx="10073835" cy="59619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lvl="0">
              <a:defRPr/>
            </a:pP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This survey looked at the experiences of people who were discharged from an NHS acute hospital in November 2025. Between January 2026 and April 2026, a questionnaire was sent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to 1250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inpatients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at The Shrewsbury And Telford Hospital NHS Trust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who had attended in late 2025. Responses were received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from 451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patients at this trust. If you have any questions about the survey and our results, please contact [NHS TRUST TO INSERT CONTACT DETAILS].</a:t>
            </a:r>
          </a:p>
        </p:txBody>
      </p:sp>
      <p:sp>
        <p:nvSpPr>
          <p:cNvPr id="3" name="best_results" descr="Displays the top five questions for your trust that are highest when compared with the national average. ">
            <a:extLst>
              <a:ext uri="{FF2B5EF4-FFF2-40B4-BE49-F238E27FC236}">
                <a16:creationId xmlns:a16="http://schemas.microsoft.com/office/drawing/2014/main" id="{4E457820-7346-431E-B111-BA46A5930F24}"/>
              </a:ext>
            </a:extLst>
          </p:cNvPr>
          <p:cNvSpPr txBox="1">
            <a:spLocks/>
          </p:cNvSpPr>
          <p:nvPr/>
        </p:nvSpPr>
        <p:spPr>
          <a:xfrm>
            <a:off x="395007" y="1977573"/>
            <a:ext cx="5302770" cy="3107545"/>
          </a:xfrm>
          <a:prstGeom prst="rect">
            <a:avLst/>
          </a:prstGeom>
          <a:ln>
            <a:solidFill>
              <a:srgbClr val="419999"/>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Wingdings" panose="05000000000000000000" pitchFamily="2" charset="2"/>
              <a:buChar char="ü"/>
              <a:defRPr/>
            </a:pPr>
            <a:r>
              <a:rPr kumimoji="0" lang="en-GB" sz="1250" b="1" i="0" u="none" strike="noStrike" kern="1200" cap="none" spc="0" normalizeH="0" baseline="0" noProof="0">
                <a:ln>
                  <a:noFill/>
                </a:ln>
                <a:solidFill>
                  <a:prstClr val="black"/>
                </a:solidFill>
                <a:effectLst/>
                <a:uLnTx/>
                <a:uFillTx/>
                <a:latin typeface="Arial"/>
                <a:ea typeface="+mj-ea"/>
                <a:cs typeface="+mj-cs"/>
              </a:rPr>
              <a:t>Individual needs:</a:t>
            </a:r>
            <a:r>
              <a:rPr kumimoji="0" lang="en-GB" sz="1250" i="0" u="none" strike="noStrike" kern="1200" cap="none" spc="0" normalizeH="0" baseline="0" noProof="0">
                <a:ln>
                  <a:noFill/>
                </a:ln>
                <a:solidFill>
                  <a:prstClr val="black"/>
                </a:solidFill>
                <a:effectLst/>
                <a:uLnTx/>
                <a:uFillTx/>
                <a:latin typeface="Arial"/>
                <a:ea typeface="+mj-ea"/>
                <a:cs typeface="+mj-cs"/>
              </a:rPr>
              <a:t> </a:t>
            </a:r>
            <a:r>
              <a:rPr lang="en-GB" sz="1250">
                <a:solidFill>
                  <a:prstClr val="black"/>
                </a:solidFill>
                <a:latin typeface="Arial"/>
              </a:rPr>
              <a:t>Staff taking into account patients' individual needs: Religious needs</a:t>
            </a:r>
            <a:endParaRPr kumimoji="0" lang="en-GB" sz="1250"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Waiting list:</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Length of time on waiting list before hospital admission</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lang="en-GB" sz="1250">
                <a:solidFill>
                  <a:prstClr val="black"/>
                </a:solidFill>
                <a:latin typeface="Arial"/>
              </a:rPr>
              <a:t> </a:t>
            </a:r>
            <a:r>
              <a:rPr lang="en-GB" sz="1250" b="0">
                <a:solidFill>
                  <a:prstClr val="black"/>
                </a:solidFill>
                <a:latin typeface="Arial"/>
              </a:rPr>
              <a:t>Staff taking into account patients' individual needs: Cultural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Information while on a waiting list:</a:t>
            </a:r>
            <a:r>
              <a:rPr lang="en-GB" sz="1250">
                <a:solidFill>
                  <a:prstClr val="black"/>
                </a:solidFill>
                <a:latin typeface="Arial"/>
              </a:rPr>
              <a:t> </a:t>
            </a:r>
            <a:r>
              <a:rPr lang="en-GB" sz="1250" b="0">
                <a:solidFill>
                  <a:prstClr val="black"/>
                </a:solidFill>
                <a:latin typeface="Arial"/>
              </a:rPr>
              <a:t>Quality of information given while on waiting list</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Staff taking into account patients' individual needs: Language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lvl="0" indent="-285750">
              <a:lnSpc>
                <a:spcPct val="110000"/>
              </a:lnSpc>
              <a:spcBef>
                <a:spcPts val="600"/>
              </a:spcBef>
              <a:buFont typeface="Wingdings" panose="05000000000000000000" pitchFamily="2" charset="2"/>
              <a:buChar char="ü"/>
              <a:defRPr/>
            </a:pPr>
            <a:endParaRPr kumimoji="0" lang="en-GB" sz="1400" b="0" i="0" u="none" strike="noStrike" kern="1200" cap="none" spc="0" normalizeH="0" baseline="0" noProof="0" dirty="0">
              <a:ln>
                <a:noFill/>
              </a:ln>
              <a:solidFill>
                <a:prstClr val="black"/>
              </a:solidFill>
              <a:effectLst/>
              <a:uLnTx/>
              <a:uFillTx/>
              <a:latin typeface="Arial"/>
              <a:ea typeface="+mj-ea"/>
              <a:cs typeface="+mj-cs"/>
            </a:endParaRPr>
          </a:p>
        </p:txBody>
      </p:sp>
      <p:sp>
        <p:nvSpPr>
          <p:cNvPr id="4" name="worst_results" descr="Displays the bottom five questions for your trust that are highest when compared with the national average. ">
            <a:extLst>
              <a:ext uri="{FF2B5EF4-FFF2-40B4-BE49-F238E27FC236}">
                <a16:creationId xmlns:a16="http://schemas.microsoft.com/office/drawing/2014/main" id="{D3C0C139-D96C-47B8-B937-B920D71A4C0E}"/>
              </a:ext>
            </a:extLst>
          </p:cNvPr>
          <p:cNvSpPr txBox="1">
            <a:spLocks/>
          </p:cNvSpPr>
          <p:nvPr/>
        </p:nvSpPr>
        <p:spPr>
          <a:xfrm>
            <a:off x="6161818" y="1977573"/>
            <a:ext cx="5302770" cy="3107545"/>
          </a:xfrm>
          <a:prstGeom prst="rect">
            <a:avLst/>
          </a:prstGeom>
          <a:ln>
            <a:solidFill>
              <a:schemeClr val="accent2"/>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Information while on virtual wards</a:t>
            </a:r>
            <a:r>
              <a:rPr kumimoji="0" lang="en-GB" sz="1250" b="1" i="0" u="none" strike="noStrike" kern="1200" cap="none" spc="0" normalizeH="0" baseline="0" noProof="0">
                <a:ln>
                  <a:noFill/>
                </a:ln>
                <a:solidFill>
                  <a:prstClr val="black"/>
                </a:solidFill>
                <a:effectLst/>
                <a:uLnTx/>
                <a:uFillTx/>
                <a:latin typeface="Arial"/>
                <a:ea typeface="+mj-ea"/>
                <a:cs typeface="+mj-cs"/>
              </a:rPr>
              <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Patients feeling they were given enough information about care and treatment on virtual ward</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Sleeping:</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Patients being prevented from sleeping at night due to noise from staff</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Leaving hospital:</a:t>
            </a:r>
            <a:r>
              <a:rPr lang="en-GB" sz="1250">
                <a:solidFill>
                  <a:prstClr val="black"/>
                </a:solidFill>
                <a:latin typeface="Arial"/>
              </a:rPr>
              <a:t> </a:t>
            </a:r>
            <a:r>
              <a:rPr lang="en-GB" sz="1250" b="0" noProof="0">
                <a:solidFill>
                  <a:prstClr val="black"/>
                </a:solidFill>
                <a:latin typeface="Arial"/>
              </a:rPr>
              <a:t>Family / carers being involved in decisions about the patient leaving hospital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Leaving hospital:</a:t>
            </a:r>
            <a:r>
              <a:rPr lang="en-GB" sz="1250">
                <a:solidFill>
                  <a:prstClr val="black"/>
                </a:solidFill>
                <a:latin typeface="Arial"/>
              </a:rPr>
              <a:t> </a:t>
            </a:r>
            <a:r>
              <a:rPr lang="en-GB" sz="1250" b="0">
                <a:solidFill>
                  <a:prstClr val="black"/>
                </a:solidFill>
                <a:latin typeface="Arial"/>
              </a:rPr>
              <a:t>Patients being given information about what they should / should not do after they leave hospital</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Leaving hospital:</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schemeClr val="tx1"/>
                </a:solidFill>
                <a:latin typeface="Arial" panose="020B0604020202020204" pitchFamily="34" charset="0"/>
                <a:cs typeface="Arial" panose="020B0604020202020204" pitchFamily="34" charset="0"/>
              </a:rPr>
              <a:t>Patients being involved in decisions about them leaving hospital</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38DDBA19-5AF6-8978-4083-EF42DE2FCFA7}"/>
              </a:ext>
            </a:extLst>
          </p:cNvPr>
          <p:cNvSpPr>
            <a:spLocks noGrp="1"/>
          </p:cNvSpPr>
          <p:nvPr>
            <p:ph type="sldNum" sz="quarter" idx="4"/>
          </p:nvPr>
        </p:nvSpPr>
        <p:spPr/>
        <p:txBody>
          <a:bodyPr/>
          <a:lstStyle/>
          <a:p>
            <a:fld id="{D61AABEC-672F-4B68-B914-690DA978312C}" type="slidenum">
              <a:rPr lang="en-GB" smtClean="0"/>
              <a:pPr/>
              <a:t>11</a:t>
            </a:fld>
            <a:r>
              <a:rPr lang="en-GB"/>
              <a:t> </a:t>
            </a:r>
          </a:p>
        </p:txBody>
      </p:sp>
    </p:spTree>
    <p:extLst>
      <p:ext uri="{BB962C8B-B14F-4D97-AF65-F5344CB8AC3E}">
        <p14:creationId xmlns:p14="http://schemas.microsoft.com/office/powerpoint/2010/main" val="9466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5B4B26AE-7057-4E03-B875-753343EF643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12</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181225"/>
            <a:ext cx="7573725" cy="1107996"/>
          </a:xfrm>
        </p:spPr>
        <p:txBody>
          <a:bodyPr/>
          <a:lstStyle/>
          <a:p>
            <a:r>
              <a:rPr lang="en-GB" b="1" dirty="0">
                <a:cs typeface="Arial" panose="020B0604020202020204" pitchFamily="34" charset="0"/>
              </a:rPr>
              <a:t>Scoring and benchmarking</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2767955"/>
            <a:ext cx="8877888" cy="2235933"/>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how your trust scored for each evaluative question in the survey, compared with other trusts that took part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analysis technique called the ‘expected range’ to determine if your trust is performing about the same, better, or worse compared with most other trusts </a:t>
            </a:r>
          </a:p>
          <a:p>
            <a:pPr marL="180975" indent="-180975">
              <a:lnSpc>
                <a:spcPct val="110000"/>
              </a:lnSpc>
              <a:spcBef>
                <a:spcPts val="600"/>
              </a:spcBef>
              <a:buFont typeface="Arial" panose="020B0604020202020204" pitchFamily="34" charset="0"/>
              <a:buChar char="•"/>
            </a:pPr>
            <a:r>
              <a:rPr kumimoji="0" lang="en-GB" sz="2000" i="0" u="none" strike="noStrike" kern="1200" cap="none" spc="0" normalizeH="0" baseline="0" noProof="0" dirty="0">
                <a:ln>
                  <a:noFill/>
                </a:ln>
                <a:solidFill>
                  <a:prstClr val="white"/>
                </a:solidFill>
                <a:effectLst/>
                <a:uLnTx/>
                <a:uFillTx/>
                <a:latin typeface="Arial"/>
                <a:ea typeface="+mj-ea"/>
                <a:cs typeface="+mj-cs"/>
              </a:rPr>
              <a:t>a </a:t>
            </a:r>
            <a:r>
              <a:rPr lang="en-GB" sz="2000" dirty="0">
                <a:solidFill>
                  <a:prstClr val="white"/>
                </a:solidFill>
                <a:latin typeface="Arial"/>
              </a:rPr>
              <a:t>comparison of section scores with other trusts in your region</a:t>
            </a:r>
          </a:p>
        </p:txBody>
      </p:sp>
      <p:sp>
        <p:nvSpPr>
          <p:cNvPr id="3" name="TextBox 2">
            <a:extLst>
              <a:ext uri="{FF2B5EF4-FFF2-40B4-BE49-F238E27FC236}">
                <a16:creationId xmlns:a16="http://schemas.microsoft.com/office/drawing/2014/main" id="{7372D3C7-8490-F903-04E8-B772C17B2DD6}"/>
              </a:ext>
            </a:extLst>
          </p:cNvPr>
          <p:cNvSpPr txBox="1"/>
          <p:nvPr/>
        </p:nvSpPr>
        <p:spPr>
          <a:xfrm>
            <a:off x="741600" y="5379049"/>
            <a:ext cx="10877431" cy="646331"/>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Please note</a:t>
            </a:r>
            <a:r>
              <a:rPr lang="en-US" dirty="0">
                <a:solidFill>
                  <a:schemeClr val="bg1"/>
                </a:solidFill>
                <a:latin typeface="Arial" panose="020B0604020202020204" pitchFamily="34" charset="0"/>
                <a:cs typeface="Arial" panose="020B0604020202020204" pitchFamily="34" charset="0"/>
              </a:rPr>
              <a:t>: If data is missing, this is due to a low number of responses.  </a:t>
            </a:r>
          </a:p>
          <a:p>
            <a:endParaRPr lang="en-GB"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9154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questions are scored</a:t>
            </a:r>
          </a:p>
        </p:txBody>
      </p:sp>
      <p:sp>
        <p:nvSpPr>
          <p:cNvPr id="7" name="Rectangle 6">
            <a:extLst>
              <a:ext uri="{FF2B5EF4-FFF2-40B4-BE49-F238E27FC236}">
                <a16:creationId xmlns:a16="http://schemas.microsoft.com/office/drawing/2014/main" id="{80DFDC09-B9BF-4EA2-8B8A-CE19D491B28C}"/>
              </a:ext>
            </a:extLst>
          </p:cNvPr>
          <p:cNvSpPr/>
          <p:nvPr/>
        </p:nvSpPr>
        <p:spPr>
          <a:xfrm>
            <a:off x="345599" y="1231200"/>
            <a:ext cx="11502129" cy="4909036"/>
          </a:xfrm>
          <a:prstGeom prst="rect">
            <a:avLst/>
          </a:prstGeom>
        </p:spPr>
        <p:txBody>
          <a:bodyPr wrap="square">
            <a:spAutoFit/>
          </a:bodyPr>
          <a:lstStyle/>
          <a:p>
            <a:pPr>
              <a:spcBef>
                <a:spcPts val="600"/>
              </a:spcBef>
              <a:spcAft>
                <a:spcPts val="600"/>
              </a:spcAft>
            </a:pPr>
            <a:r>
              <a:rPr lang="en-GB" sz="1100" dirty="0">
                <a:latin typeface="Arial" panose="020B0604020202020204" pitchFamily="34" charset="0"/>
                <a:cs typeface="Arial" panose="020B0604020202020204" pitchFamily="34" charset="0"/>
              </a:rPr>
              <a:t>Each evaluative question is scored on a scale from 0 to 10. The scores represent the extent to which the patient’s experience could be improved. A score of 0 is assigned to all responses that reflect considerable scope for improvement, whereas a score of 10 refers to the most positive patient experience possible. Where a number of options lay between the negative and positive responses, they are placed at equal intervals along the scale. Where options were provided that did not have any bearing on the trust’s performance in terms of patient experience, the responses are classified as “not applicable” and a score is not given. Similarly, where respondents stated they could not remember or did not know the answer to a question, a score is not given.</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Example of how questions are scored</a:t>
            </a:r>
          </a:p>
          <a:p>
            <a:pPr>
              <a:spcBef>
                <a:spcPts val="600"/>
              </a:spcBef>
              <a:spcAft>
                <a:spcPts val="600"/>
              </a:spcAft>
            </a:pPr>
            <a:r>
              <a:rPr lang="en-GB" sz="1100" dirty="0">
                <a:latin typeface="Arial" panose="020B0604020202020204" pitchFamily="34" charset="0"/>
                <a:cs typeface="Arial" panose="020B0604020202020204" pitchFamily="34" charset="0"/>
              </a:rPr>
              <a:t>The following provides an example for the scoring system applied for each respondent. For question 14 “When you asked doctors questions, did you get answers you could understand”: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“Yes, always” would be given a score of 10, as this refers to the most positive patient experience possible.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“Sometimes” would be given a score of 5, as it is placed at an equal interval along the scale.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“No, never” would be given a score of 0, as this response reflects considerable scope for improvement.</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codes “I did not have any questions” and “I did not feel able to ask questions” would not be scored, as they do not have a clear bearing on the trust’s performance in terms of patient experience.</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trust score for each question</a:t>
            </a:r>
          </a:p>
          <a:p>
            <a:pPr>
              <a:spcBef>
                <a:spcPts val="600"/>
              </a:spcBef>
              <a:spcAft>
                <a:spcPts val="600"/>
              </a:spcAft>
            </a:pPr>
            <a:r>
              <a:rPr lang="en-GB" sz="1100" dirty="0">
                <a:latin typeface="Arial" panose="020B0604020202020204" pitchFamily="34" charset="0"/>
                <a:cs typeface="Arial" panose="020B0604020202020204" pitchFamily="34" charset="0"/>
              </a:rPr>
              <a:t>The weighted mean score for each trust, for each question, is calculated by dividing the sum of the weighted scores for a question by the weighted sum of all eligible respondents to the question for each trust. An example of this is provided in the </a:t>
            </a:r>
            <a:r>
              <a:rPr lang="en-GB" sz="1100" dirty="0">
                <a:latin typeface="Arial" panose="020B0604020202020204" pitchFamily="34" charset="0"/>
                <a:cs typeface="Arial" panose="020B0604020202020204" pitchFamily="34" charset="0"/>
                <a:hlinkClick r:id="rId3"/>
              </a:rPr>
              <a:t>survey technical document.</a:t>
            </a:r>
            <a:endParaRPr lang="en-GB" sz="1100" dirty="0">
              <a:latin typeface="Arial" panose="020B0604020202020204" pitchFamily="34" charset="0"/>
              <a:cs typeface="Arial" panose="020B0604020202020204" pitchFamily="34" charset="0"/>
            </a:endParaRP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section score</a:t>
            </a:r>
          </a:p>
          <a:p>
            <a:r>
              <a:rPr lang="en-GB" sz="1100" dirty="0">
                <a:latin typeface="Arial" panose="020B0604020202020204" pitchFamily="34" charset="0"/>
                <a:cs typeface="Arial" panose="020B0604020202020204" pitchFamily="34" charset="0"/>
              </a:rPr>
              <a:t>An arithmetic mean of each trust’s question scores is taken to provide a score for each section.</a:t>
            </a:r>
          </a:p>
          <a:p>
            <a:pPr>
              <a:spcBef>
                <a:spcPts val="600"/>
              </a:spcBef>
              <a:spcAft>
                <a:spcPts val="600"/>
              </a:spcAft>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553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61051E-BFBC-4AAA-A693-53326749C158}"/>
              </a:ext>
              <a:ext uri="{C183D7F6-B498-43B3-948B-1728B52AA6E4}">
                <adec:decorative xmlns:adec="http://schemas.microsoft.com/office/drawing/2017/decorative" val="1"/>
              </a:ext>
            </a:extLst>
          </p:cNvPr>
          <p:cNvSpPr/>
          <p:nvPr/>
        </p:nvSpPr>
        <p:spPr>
          <a:xfrm>
            <a:off x="6070824" y="4557147"/>
            <a:ext cx="5882955" cy="193001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DFF76E51-61B7-45ED-AB4F-BB4E7BC8A38C}"/>
              </a:ext>
              <a:ext uri="{C183D7F6-B498-43B3-948B-1728B52AA6E4}">
                <adec:decorative xmlns:adec="http://schemas.microsoft.com/office/drawing/2017/decorative" val="1"/>
              </a:ext>
            </a:extLst>
          </p:cNvPr>
          <p:cNvSpPr/>
          <p:nvPr/>
        </p:nvSpPr>
        <p:spPr>
          <a:xfrm>
            <a:off x="6070824" y="1497662"/>
            <a:ext cx="5882955" cy="275075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to interpret benchmarking in this report</a:t>
            </a:r>
          </a:p>
        </p:txBody>
      </p:sp>
      <p:sp>
        <p:nvSpPr>
          <p:cNvPr id="2" name="Rectangle 1">
            <a:extLst>
              <a:ext uri="{FF2B5EF4-FFF2-40B4-BE49-F238E27FC236}">
                <a16:creationId xmlns:a16="http://schemas.microsoft.com/office/drawing/2014/main" id="{C8FE1D46-5796-4660-8005-4272491A52FC}"/>
              </a:ext>
            </a:extLst>
          </p:cNvPr>
          <p:cNvSpPr/>
          <p:nvPr/>
        </p:nvSpPr>
        <p:spPr>
          <a:xfrm>
            <a:off x="345422" y="1230824"/>
            <a:ext cx="5618201" cy="5032147"/>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‘benchmarking’ section show how the score for your trust compares to the range of scores achieved by all trusts taking part in the survey. The black line shows the score for your trust. The graphs are divided into seven possible sections, comparing the score for your trust to most other trusts in the survey:</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419999"/>
                </a:highlight>
                <a:latin typeface="Arial" panose="020B0604020202020204" pitchFamily="34" charset="0"/>
                <a:cs typeface="Arial" panose="020B0604020202020204" pitchFamily="34" charset="0"/>
              </a:rPr>
              <a:t>dark green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5FBD83"/>
                </a:highlight>
                <a:latin typeface="Arial" panose="020B0604020202020204" pitchFamily="34" charset="0"/>
                <a:cs typeface="Arial" panose="020B0604020202020204" pitchFamily="34" charset="0"/>
              </a:rPr>
              <a:t>mid-green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A9D18E"/>
                </a:highlight>
                <a:latin typeface="Arial" panose="020B0604020202020204" pitchFamily="34" charset="0"/>
                <a:cs typeface="Arial" panose="020B0604020202020204" pitchFamily="34" charset="0"/>
              </a:rPr>
              <a:t>light 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D9D9D9"/>
                </a:highlight>
                <a:latin typeface="Arial" panose="020B0604020202020204" pitchFamily="34" charset="0"/>
                <a:cs typeface="Arial" panose="020B0604020202020204" pitchFamily="34" charset="0"/>
              </a:rPr>
              <a:t>grey section</a:t>
            </a:r>
            <a:r>
              <a:rPr lang="en-GB" sz="1100" dirty="0">
                <a:latin typeface="Arial" panose="020B0604020202020204" pitchFamily="34" charset="0"/>
                <a:cs typeface="Arial" panose="020B0604020202020204" pitchFamily="34" charset="0"/>
              </a:rPr>
              <a:t> of the graph, its result is ‘About the same’.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FD966"/>
                </a:highlight>
                <a:latin typeface="Arial" panose="020B0604020202020204" pitchFamily="34" charset="0"/>
                <a:cs typeface="Arial" panose="020B0604020202020204" pitchFamily="34" charset="0"/>
              </a:rPr>
              <a:t>yellow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1BE48"/>
                </a:highlight>
                <a:latin typeface="Arial" panose="020B0604020202020204" pitchFamily="34" charset="0"/>
                <a:cs typeface="Arial" panose="020B0604020202020204" pitchFamily="34" charset="0"/>
              </a:rPr>
              <a:t>light orange section</a:t>
            </a:r>
            <a:r>
              <a:rPr lang="en-GB" sz="1100" dirty="0">
                <a:latin typeface="Arial" panose="020B0604020202020204" pitchFamily="34" charset="0"/>
                <a:cs typeface="Arial" panose="020B0604020202020204" pitchFamily="34" charset="0"/>
              </a:rPr>
              <a:t> of the graph, its result is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E87722"/>
                </a:highlight>
                <a:latin typeface="Arial" panose="020B0604020202020204" pitchFamily="34" charset="0"/>
                <a:cs typeface="Arial" panose="020B0604020202020204" pitchFamily="34" charset="0"/>
              </a:rPr>
              <a:t>dark orange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worse than expected’.</a:t>
            </a:r>
          </a:p>
          <a:p>
            <a:pPr>
              <a:spcBef>
                <a:spcPts val="600"/>
              </a:spcBef>
              <a:spcAft>
                <a:spcPts val="600"/>
              </a:spcAft>
            </a:pPr>
            <a:r>
              <a:rPr lang="en-GB" sz="1100" dirty="0">
                <a:latin typeface="Arial" panose="020B0604020202020204" pitchFamily="34" charset="0"/>
                <a:cs typeface="Arial" panose="020B0604020202020204" pitchFamily="34" charset="0"/>
              </a:rPr>
              <a:t>These groupings are based on a rigorous statistical analysis of the data termed the ‘expected range’ technique.</a:t>
            </a:r>
          </a:p>
        </p:txBody>
      </p:sp>
      <p:pic>
        <p:nvPicPr>
          <p:cNvPr id="6" name="Picture 5" descr="A screenshot of a bar chart showing the section score for all NHS trusts">
            <a:extLst>
              <a:ext uri="{FF2B5EF4-FFF2-40B4-BE49-F238E27FC236}">
                <a16:creationId xmlns:a16="http://schemas.microsoft.com/office/drawing/2014/main" id="{BE1DECE5-5F90-40E3-868B-FE1A065F1F3E}"/>
              </a:ext>
            </a:extLst>
          </p:cNvPr>
          <p:cNvPicPr>
            <a:picLocks noChangeAspect="1"/>
          </p:cNvPicPr>
          <p:nvPr/>
        </p:nvPicPr>
        <p:blipFill>
          <a:blip r:embed="rId3"/>
          <a:stretch>
            <a:fillRect/>
          </a:stretch>
        </p:blipFill>
        <p:spPr>
          <a:xfrm>
            <a:off x="6111224" y="1755546"/>
            <a:ext cx="5802153" cy="2314575"/>
          </a:xfrm>
          <a:prstGeom prst="rect">
            <a:avLst/>
          </a:prstGeom>
        </p:spPr>
      </p:pic>
      <p:pic>
        <p:nvPicPr>
          <p:cNvPr id="5" name="Picture 4">
            <a:extLst>
              <a:ext uri="{FF2B5EF4-FFF2-40B4-BE49-F238E27FC236}">
                <a16:creationId xmlns:a16="http://schemas.microsoft.com/office/drawing/2014/main" id="{542C78B8-0766-B658-DF30-74D4755CEB74}"/>
              </a:ext>
            </a:extLst>
          </p:cNvPr>
          <p:cNvPicPr>
            <a:picLocks noChangeAspect="1"/>
          </p:cNvPicPr>
          <p:nvPr/>
        </p:nvPicPr>
        <p:blipFill rotWithShape="1">
          <a:blip r:embed="rId4"/>
          <a:srcRect t="2458"/>
          <a:stretch/>
        </p:blipFill>
        <p:spPr>
          <a:xfrm>
            <a:off x="6282154" y="4691667"/>
            <a:ext cx="5460291" cy="1660975"/>
          </a:xfrm>
          <a:prstGeom prst="rect">
            <a:avLst/>
          </a:prstGeom>
        </p:spPr>
      </p:pic>
    </p:spTree>
    <p:extLst>
      <p:ext uri="{BB962C8B-B14F-4D97-AF65-F5344CB8AC3E}">
        <p14:creationId xmlns:p14="http://schemas.microsoft.com/office/powerpoint/2010/main" val="82463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53470" y="613664"/>
            <a:ext cx="11417697" cy="654856"/>
          </a:xfrm>
        </p:spPr>
        <p:txBody>
          <a:bodyPr>
            <a:normAutofit/>
          </a:bodyPr>
          <a:lstStyle/>
          <a:p>
            <a:r>
              <a:rPr lang="en-GB" dirty="0"/>
              <a:t>How to interpret benchmarking in this report (continued)</a:t>
            </a:r>
          </a:p>
        </p:txBody>
      </p:sp>
      <p:sp>
        <p:nvSpPr>
          <p:cNvPr id="6" name="Rectangle 5">
            <a:extLst>
              <a:ext uri="{FF2B5EF4-FFF2-40B4-BE49-F238E27FC236}">
                <a16:creationId xmlns:a16="http://schemas.microsoft.com/office/drawing/2014/main" id="{349E5466-CC81-455D-BF20-84AED778DC5D}"/>
              </a:ext>
            </a:extLst>
          </p:cNvPr>
          <p:cNvSpPr/>
          <p:nvPr/>
        </p:nvSpPr>
        <p:spPr>
          <a:xfrm>
            <a:off x="345600" y="1231200"/>
            <a:ext cx="11175840" cy="5078313"/>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‘much better than expected,’ ‘better than expected’, ‘somewhat better than expected’, ‘about the same’, ‘somewhat worse than expected’, ‘worse than expected’ and ‘much worse than expected’ categories are based on an analysis technique called the ‘expected range’. Expected range determines the range within which a trust’s score could fall without differing significantly from the average, taking into account the number of respondents for each trust, to indicate whether the trust has performed significantly above or below what would be expected.</a:t>
            </a:r>
          </a:p>
          <a:p>
            <a:pPr>
              <a:spcBef>
                <a:spcPts val="600"/>
              </a:spcBef>
              <a:spcAft>
                <a:spcPts val="600"/>
              </a:spcAft>
            </a:pPr>
            <a:r>
              <a:rPr lang="en-GB" sz="1100" dirty="0">
                <a:latin typeface="Arial" panose="020B0604020202020204" pitchFamily="34" charset="0"/>
                <a:cs typeface="Arial" panose="020B0604020202020204" pitchFamily="34" charset="0"/>
              </a:rPr>
              <a:t>If it is within this expected range, we say that the trust’s performance is ‘about the same’ as other trusts. Where a trust is identified as performing ‘better’ or ‘worse’ than the majority of other trusts, the result is unlikely to have occurred by chance.</a:t>
            </a:r>
          </a:p>
          <a:p>
            <a:pPr>
              <a:spcBef>
                <a:spcPts val="600"/>
              </a:spcBef>
              <a:spcAft>
                <a:spcPts val="600"/>
              </a:spcAft>
            </a:pPr>
            <a:r>
              <a:rPr lang="en-GB" sz="1100" dirty="0">
                <a:latin typeface="Arial" panose="020B0604020202020204" pitchFamily="34" charset="0"/>
                <a:cs typeface="Arial" panose="020B0604020202020204" pitchFamily="34" charset="0"/>
              </a:rPr>
              <a:t>The question score charts show the trust scores compared to the minimum and maximum scores achieved by any trust. In some cases this minimum or maximum limit will mean that one or more of the bands are not visible – because the range of other bands is broad enough to include the highest or lowest score achieved by a trust this year. This could be because there were few respondents, meaning the confidence intervals around your data are slightly larger, or because there was limited variation between trusts for this question this year.</a:t>
            </a:r>
          </a:p>
          <a:p>
            <a:pPr>
              <a:spcBef>
                <a:spcPts val="600"/>
              </a:spcBef>
              <a:spcAft>
                <a:spcPts val="600"/>
              </a:spcAft>
            </a:pPr>
            <a:r>
              <a:rPr lang="en-GB" sz="1100" dirty="0">
                <a:latin typeface="Arial" panose="020B0604020202020204" pitchFamily="34" charset="0"/>
                <a:cs typeface="Arial" panose="020B0604020202020204" pitchFamily="34" charset="0"/>
              </a:rPr>
              <a:t>In some cases, a trust could be categorised as ‘about the same’ whilst having a lower score than a 'worse than expected' trust, or categorised as 'about the same' whilst having a higher score than a 'better than expected' trust. This occurs as the bandings are calculated through standard error rather than standard deviation. Standard error takes into account the number of responses achieved by a trust, and therefore the banding may differ for a trust with a low numbers of responses. </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Site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‘trust and site results’ section present site level benchmarking. This allows you to compare the results for sites within your trust with all other sites across trusts. It is important to note that there may be differences between the average score of the sites provided and the overall score for the trust. This may be related to the size of the sites, results for suppressed sites or weighting, as sites and trusts are weighted separately. In addition, if a single site result is presented for a trust, the ‘expected range’ category may differ: although the score achieved will be the same for both the site and for the trust, the upper and lower boundary levels will differ between the two due to them being calculated differently in each case.</a:t>
            </a:r>
          </a:p>
          <a:p>
            <a:pPr>
              <a:spcBef>
                <a:spcPts val="600"/>
              </a:spcBef>
              <a:spcAft>
                <a:spcPts val="600"/>
              </a:spcAft>
            </a:pPr>
            <a:r>
              <a:rPr lang="en-GB" sz="11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spcBef>
                <a:spcPts val="600"/>
              </a:spcBef>
              <a:spcAft>
                <a:spcPts val="600"/>
              </a:spcAft>
            </a:pPr>
            <a:r>
              <a:rPr lang="en-GB" sz="1100" dirty="0">
                <a:latin typeface="Arial" panose="020B0604020202020204" pitchFamily="34" charset="0"/>
                <a:cs typeface="Arial" panose="020B0604020202020204" pitchFamily="34" charset="0"/>
              </a:rPr>
              <a:t>Additional information on the ‘expected range’ analysis technique can be found in the survey technical report on the </a:t>
            </a:r>
            <a:r>
              <a:rPr lang="en-GB" sz="1100" dirty="0">
                <a:latin typeface="Arial" panose="020B0604020202020204" pitchFamily="34" charset="0"/>
                <a:cs typeface="Arial" panose="020B0604020202020204" pitchFamily="34" charset="0"/>
                <a:hlinkClick r:id="rId3"/>
              </a:rPr>
              <a:t>NHS Surveys website</a:t>
            </a:r>
            <a:r>
              <a:rPr lang="en-GB"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46127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4" name="TextBox 13">
            <a:extLst>
              <a:ext uri="{FF2B5EF4-FFF2-40B4-BE49-F238E27FC236}">
                <a16:creationId xmlns:a16="http://schemas.microsoft.com/office/drawing/2014/main" id="{5317B5E4-1611-4B4E-A84D-BFFDF4EFCF49}"/>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12" name="TextBox 11">
            <a:extLst>
              <a:ext uri="{FF2B5EF4-FFF2-40B4-BE49-F238E27FC236}">
                <a16:creationId xmlns:a16="http://schemas.microsoft.com/office/drawing/2014/main" id="{2730B843-8A2A-4575-9B7A-A1303D135EC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15" name="Rectangle 14">
            <a:extLst>
              <a:ext uri="{FF2B5EF4-FFF2-40B4-BE49-F238E27FC236}">
                <a16:creationId xmlns:a16="http://schemas.microsoft.com/office/drawing/2014/main" id="{130DB257-64A0-4758-ACD8-00EF7F8D1ED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0" name="low_chart" descr="A bar chart showing the bottom five trust results within your region.">
            <a:extLst>
              <a:ext uri="{FF2B5EF4-FFF2-40B4-BE49-F238E27FC236}">
                <a16:creationId xmlns:a16="http://schemas.microsoft.com/office/drawing/2014/main" id="{206AFFC8-77F6-462B-BB90-7E9065935AE9}"/>
              </a:ext>
            </a:extLst>
          </p:cNvPr>
          <p:cNvGraphicFramePr/>
          <p:nvPr>
            <p:extLst>
              <p:ext uri="{D42A27DB-BD31-4B8C-83A1-F6EECF244321}">
                <p14:modId xmlns:p14="http://schemas.microsoft.com/office/powerpoint/2010/main" val="299862416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23" name="Title 6">
            <a:extLst>
              <a:ext uri="{FF2B5EF4-FFF2-40B4-BE49-F238E27FC236}">
                <a16:creationId xmlns:a16="http://schemas.microsoft.com/office/drawing/2014/main" id="{9B78A0E7-5411-4155-87FE-C99DB61066F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6" name="Rectangle 15">
            <a:extLst>
              <a:ext uri="{FF2B5EF4-FFF2-40B4-BE49-F238E27FC236}">
                <a16:creationId xmlns:a16="http://schemas.microsoft.com/office/drawing/2014/main" id="{D6948489-65C2-4CC0-9C07-653038D41E5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29" name="high_chart" descr="A bar chart showing the top five trust results within your region.">
            <a:extLst>
              <a:ext uri="{FF2B5EF4-FFF2-40B4-BE49-F238E27FC236}">
                <a16:creationId xmlns:a16="http://schemas.microsoft.com/office/drawing/2014/main" id="{B357F3FB-FCDC-4106-B7E9-2679C0998B7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54989446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4"/>
          </a:graphicData>
        </a:graphic>
      </p:graphicFrame>
      <p:sp>
        <p:nvSpPr>
          <p:cNvPr id="22" name="Title 6">
            <a:extLst>
              <a:ext uri="{FF2B5EF4-FFF2-40B4-BE49-F238E27FC236}">
                <a16:creationId xmlns:a16="http://schemas.microsoft.com/office/drawing/2014/main" id="{0AE68814-4678-4EAD-B8E7-7C893FEA43C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9" name="Title 6">
            <a:extLst>
              <a:ext uri="{FF2B5EF4-FFF2-40B4-BE49-F238E27FC236}">
                <a16:creationId xmlns:a16="http://schemas.microsoft.com/office/drawing/2014/main" id="{871D2CF0-CC4E-4D79-9488-B60283713D2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A909A451-E3B1-40E2-8A67-56560CDF6D1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E4FA08AF-2114-4A2B-9695-6E541341080D}"/>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3" name="Title 16">
            <a:extLst>
              <a:ext uri="{FF2B5EF4-FFF2-40B4-BE49-F238E27FC236}">
                <a16:creationId xmlns:a16="http://schemas.microsoft.com/office/drawing/2014/main" id="{CEFC3553-9C57-45FB-A6E8-BDB74912B9E4}"/>
              </a:ext>
            </a:extLst>
          </p:cNvPr>
          <p:cNvSpPr>
            <a:spLocks noGrp="1"/>
          </p:cNvSpPr>
          <p:nvPr>
            <p:ph type="title"/>
          </p:nvPr>
        </p:nvSpPr>
        <p:spPr>
          <a:xfrm>
            <a:off x="419970" y="537464"/>
            <a:ext cx="11417697" cy="654856"/>
          </a:xfrm>
        </p:spPr>
        <p:txBody>
          <a:bodyPr>
            <a:normAutofit/>
          </a:bodyPr>
          <a:lstStyle/>
          <a:p>
            <a:r>
              <a:rPr lang="en-GB" dirty="0"/>
              <a:t>Section 1. Admission to hospital</a:t>
            </a:r>
          </a:p>
        </p:txBody>
      </p:sp>
      <p:graphicFrame>
        <p:nvGraphicFramePr>
          <p:cNvPr id="4" name="section_table">
            <a:extLst>
              <a:ext uri="{FF2B5EF4-FFF2-40B4-BE49-F238E27FC236}">
                <a16:creationId xmlns:a16="http://schemas.microsoft.com/office/drawing/2014/main" id="{57A19E35-0F8C-E77A-453A-4053B5104947}"/>
              </a:ext>
            </a:extLst>
          </p:cNvPr>
          <p:cNvGraphicFramePr>
            <a:graphicFrameLocks noGrp="1"/>
          </p:cNvGraphicFramePr>
          <p:nvPr>
            <p:extLst>
              <p:ext uri="{D42A27DB-BD31-4B8C-83A1-F6EECF244321}">
                <p14:modId xmlns:p14="http://schemas.microsoft.com/office/powerpoint/2010/main" val="2131583352"/>
              </p:ext>
            </p:extLst>
          </p:nvPr>
        </p:nvGraphicFramePr>
        <p:xfrm>
          <a:off x="464360" y="2071933"/>
          <a:ext cx="8521704" cy="285360"/>
        </p:xfrm>
        <a:graphic>
          <a:graphicData uri="http://schemas.openxmlformats.org/drawingml/2006/table">
            <a:tbl>
              <a:tblPr firstRow="1" bandRow="1">
                <a:tableStyleId>{5C22544A-7EE6-4342-B048-85BDC9FD1C3A}</a:tableStyleId>
              </a:tblPr>
              <a:tblGrid>
                <a:gridCol w="2325091">
                  <a:extLst>
                    <a:ext uri="{9D8B030D-6E8A-4147-A177-3AD203B41FA5}">
                      <a16:colId xmlns:a16="http://schemas.microsoft.com/office/drawing/2014/main" val="20000"/>
                    </a:ext>
                  </a:extLst>
                </a:gridCol>
                <a:gridCol w="426128">
                  <a:extLst>
                    <a:ext uri="{9D8B030D-6E8A-4147-A177-3AD203B41FA5}">
                      <a16:colId xmlns:a16="http://schemas.microsoft.com/office/drawing/2014/main" val="20001"/>
                    </a:ext>
                  </a:extLst>
                </a:gridCol>
                <a:gridCol w="577048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6" name="Section 1" descr="A bar chart showing the range of section scores for all NHS trusts for Section 1 (Health and social care workers).">
            <a:extLst>
              <a:ext uri="{FF2B5EF4-FFF2-40B4-BE49-F238E27FC236}">
                <a16:creationId xmlns:a16="http://schemas.microsoft.com/office/drawing/2014/main" id="{55501549-0EC3-BBCE-E188-1AC3350B8B77}"/>
              </a:ext>
            </a:extLst>
          </p:cNvPr>
          <p:cNvGraphicFramePr/>
          <p:nvPr>
            <p:extLst>
              <p:ext uri="{D42A27DB-BD31-4B8C-83A1-F6EECF244321}">
                <p14:modId xmlns:p14="http://schemas.microsoft.com/office/powerpoint/2010/main" val="4283093506"/>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52775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526E6CD-A880-A39D-1DDB-00FD2CF78375}"/>
              </a:ext>
            </a:extLst>
          </p:cNvPr>
          <p:cNvGraphicFramePr>
            <a:graphicFrameLocks noGrp="1"/>
          </p:cNvGraphicFramePr>
          <p:nvPr>
            <p:extLst>
              <p:ext uri="{D42A27DB-BD31-4B8C-83A1-F6EECF244321}">
                <p14:modId xmlns:p14="http://schemas.microsoft.com/office/powerpoint/2010/main" val="1586868411"/>
              </p:ext>
            </p:extLst>
          </p:nvPr>
        </p:nvGraphicFramePr>
        <p:xfrm>
          <a:off x="8585541" y="1767430"/>
          <a:ext cx="3382605" cy="328011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dirty="0">
                          <a:latin typeface="Arial" panose="020B0604020202020204" pitchFamily="34" charset="0"/>
                          <a:cs typeface="Arial" panose="020B0604020202020204" pitchFamily="34" charset="0"/>
                        </a:rPr>
                        <a:t>Lowest score</a:t>
                      </a:r>
                      <a:endParaRPr lang="en-GB" sz="900" b="1" dirty="0">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9.4</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628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7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8691480"/>
                  </a:ext>
                </a:extLst>
              </a:tr>
            </a:tbl>
          </a:graphicData>
        </a:graphic>
      </p:graphicFrame>
      <p:sp>
        <p:nvSpPr>
          <p:cNvPr id="9" name="Rectangle 8">
            <a:extLst>
              <a:ext uri="{FF2B5EF4-FFF2-40B4-BE49-F238E27FC236}">
                <a16:creationId xmlns:a16="http://schemas.microsoft.com/office/drawing/2014/main" id="{99A4C961-C9F1-394E-8CE3-BDFDB6AF1152}"/>
              </a:ext>
            </a:extLst>
          </p:cNvPr>
          <p:cNvSpPr/>
          <p:nvPr/>
        </p:nvSpPr>
        <p:spPr>
          <a:xfrm>
            <a:off x="10568762"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3" name="Q5" descr="A chart showing how your Trust scored for Q15 compared with other trusts that took part; using the ‘expected range’ analysis technique. ">
            <a:extLst>
              <a:ext uri="{FF2B5EF4-FFF2-40B4-BE49-F238E27FC236}">
                <a16:creationId xmlns:a16="http://schemas.microsoft.com/office/drawing/2014/main" id="{1E1B85E3-9DEB-8469-8F7D-D37C3A5E59AB}"/>
              </a:ext>
            </a:extLst>
          </p:cNvPr>
          <p:cNvGraphicFramePr/>
          <p:nvPr>
            <p:extLst>
              <p:ext uri="{D42A27DB-BD31-4B8C-83A1-F6EECF244321}">
                <p14:modId xmlns:p14="http://schemas.microsoft.com/office/powerpoint/2010/main" val="3572627372"/>
              </p:ext>
            </p:extLst>
          </p:nvPr>
        </p:nvGraphicFramePr>
        <p:xfrm>
          <a:off x="103910" y="3190609"/>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4" descr="A chart showing how your Trust scored for Q15 compared with other trusts that took part; using the ‘expected range’ analysis technique. ">
            <a:extLst>
              <a:ext uri="{FF2B5EF4-FFF2-40B4-BE49-F238E27FC236}">
                <a16:creationId xmlns:a16="http://schemas.microsoft.com/office/drawing/2014/main" id="{D7E0F77F-80DA-F6AA-4CC6-75757B1E4635}"/>
              </a:ext>
            </a:extLst>
          </p:cNvPr>
          <p:cNvGraphicFramePr/>
          <p:nvPr>
            <p:extLst>
              <p:ext uri="{D42A27DB-BD31-4B8C-83A1-F6EECF244321}">
                <p14:modId xmlns:p14="http://schemas.microsoft.com/office/powerpoint/2010/main" val="292132925"/>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 Admission to hospital (continued)</a:t>
            </a:r>
          </a:p>
        </p:txBody>
      </p:sp>
      <p:grpSp>
        <p:nvGrpSpPr>
          <p:cNvPr id="15" name="Section 1" descr="A chart showing how your Trust scored for Q14 compared with other trusts that took part; using the ‘expected range’ analysis technique. ">
            <a:extLst>
              <a:ext uri="{FF2B5EF4-FFF2-40B4-BE49-F238E27FC236}">
                <a16:creationId xmlns:a16="http://schemas.microsoft.com/office/drawing/2014/main" id="{0446465E-74F6-B63F-FA87-EE09CAA4C6ED}"/>
              </a:ext>
            </a:extLst>
          </p:cNvPr>
          <p:cNvGrpSpPr/>
          <p:nvPr/>
        </p:nvGrpSpPr>
        <p:grpSpPr>
          <a:xfrm>
            <a:off x="103911" y="1525503"/>
            <a:ext cx="8246527" cy="1512887"/>
            <a:chOff x="380078" y="1436456"/>
            <a:chExt cx="8246527" cy="1512887"/>
          </a:xfrm>
        </p:grpSpPr>
        <p:sp>
          <p:nvSpPr>
            <p:cNvPr id="16" name="Rectangle 15">
              <a:extLst>
                <a:ext uri="{FF2B5EF4-FFF2-40B4-BE49-F238E27FC236}">
                  <a16:creationId xmlns:a16="http://schemas.microsoft.com/office/drawing/2014/main" id="{61257920-16BD-FEEE-B1F8-BA9A9720CEC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 name="Q2">
              <a:extLst>
                <a:ext uri="{FF2B5EF4-FFF2-40B4-BE49-F238E27FC236}">
                  <a16:creationId xmlns:a16="http://schemas.microsoft.com/office/drawing/2014/main" id="{FD9E8F2E-FCA7-1868-F2F0-5F5AD7CF9714}"/>
                </a:ext>
              </a:extLst>
            </p:cNvPr>
            <p:cNvGraphicFramePr/>
            <p:nvPr>
              <p:extLst>
                <p:ext uri="{D42A27DB-BD31-4B8C-83A1-F6EECF244321}">
                  <p14:modId xmlns:p14="http://schemas.microsoft.com/office/powerpoint/2010/main" val="153571439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Tree>
    <p:extLst>
      <p:ext uri="{BB962C8B-B14F-4D97-AF65-F5344CB8AC3E}">
        <p14:creationId xmlns:p14="http://schemas.microsoft.com/office/powerpoint/2010/main" val="1246098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D0B35FF7-A909-4E95-89F1-A3674C32F1F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0782E3DF-8121-4193-8A6A-67AE672D60B7}"/>
              </a:ext>
            </a:extLst>
          </p:cNvPr>
          <p:cNvSpPr txBox="1"/>
          <p:nvPr/>
        </p:nvSpPr>
        <p:spPr>
          <a:xfrm>
            <a:off x="1551962" y="6101443"/>
            <a:ext cx="3430747"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62EFD24C-7A4F-4514-96B3-0632CB0C74C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B7341DA2-6736-4751-9A5F-5FD6E5F90DC7}"/>
              </a:ext>
            </a:extLst>
          </p:cNvPr>
          <p:cNvGraphicFramePr/>
          <p:nvPr>
            <p:extLst>
              <p:ext uri="{D42A27DB-BD31-4B8C-83A1-F6EECF244321}">
                <p14:modId xmlns:p14="http://schemas.microsoft.com/office/powerpoint/2010/main" val="408422550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2185B6B9-B100-4F04-98DC-9A78CB61ACC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BEBC4D50-D760-473F-B7A1-6B7B616E47F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B827F2AC-9742-4142-A996-C384DE4BCDA1}"/>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51171125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7E1203E7-1CBA-46C8-BF15-18A7D77249F7}"/>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E81DB32E-7E27-4E8A-A8B0-427CF11F5AA5}"/>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E858FB88-2ADD-4E0B-99C1-FC606D00BB11}"/>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A803DB53-AA29-4BAD-B768-1D9D0BEEFE42}"/>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18">
            <a:extLst>
              <a:ext uri="{FF2B5EF4-FFF2-40B4-BE49-F238E27FC236}">
                <a16:creationId xmlns:a16="http://schemas.microsoft.com/office/drawing/2014/main" id="{E256D5F4-C134-493D-B0BC-FACB9F4464D5}"/>
              </a:ext>
            </a:extLst>
          </p:cNvPr>
          <p:cNvSpPr>
            <a:spLocks noGrp="1"/>
          </p:cNvSpPr>
          <p:nvPr>
            <p:ph type="title"/>
          </p:nvPr>
        </p:nvSpPr>
        <p:spPr>
          <a:xfrm>
            <a:off x="419970" y="537464"/>
            <a:ext cx="11417697" cy="654856"/>
          </a:xfrm>
        </p:spPr>
        <p:txBody>
          <a:bodyPr>
            <a:normAutofit/>
          </a:bodyPr>
          <a:lstStyle/>
          <a:p>
            <a:r>
              <a:rPr lang="en-GB"/>
              <a:t>Section 2. The hospital and ward</a:t>
            </a:r>
          </a:p>
        </p:txBody>
      </p:sp>
      <p:graphicFrame>
        <p:nvGraphicFramePr>
          <p:cNvPr id="4" name="section_table">
            <a:extLst>
              <a:ext uri="{FF2B5EF4-FFF2-40B4-BE49-F238E27FC236}">
                <a16:creationId xmlns:a16="http://schemas.microsoft.com/office/drawing/2014/main" id="{1560ED76-2F50-0869-7C0F-A9B700550DCA}"/>
              </a:ext>
            </a:extLst>
          </p:cNvPr>
          <p:cNvGraphicFramePr>
            <a:graphicFrameLocks noGrp="1"/>
          </p:cNvGraphicFramePr>
          <p:nvPr>
            <p:extLst>
              <p:ext uri="{D42A27DB-BD31-4B8C-83A1-F6EECF244321}">
                <p14:modId xmlns:p14="http://schemas.microsoft.com/office/powerpoint/2010/main" val="1349797098"/>
              </p:ext>
            </p:extLst>
          </p:nvPr>
        </p:nvGraphicFramePr>
        <p:xfrm>
          <a:off x="347087" y="2036298"/>
          <a:ext cx="8512827" cy="285360"/>
        </p:xfrm>
        <a:graphic>
          <a:graphicData uri="http://schemas.openxmlformats.org/drawingml/2006/table">
            <a:tbl>
              <a:tblPr firstRow="1" bandRow="1">
                <a:tableStyleId>{5C22544A-7EE6-4342-B048-85BDC9FD1C3A}</a:tableStyleId>
              </a:tblPr>
              <a:tblGrid>
                <a:gridCol w="2458257">
                  <a:extLst>
                    <a:ext uri="{9D8B030D-6E8A-4147-A177-3AD203B41FA5}">
                      <a16:colId xmlns:a16="http://schemas.microsoft.com/office/drawing/2014/main" val="20000"/>
                    </a:ext>
                  </a:extLst>
                </a:gridCol>
                <a:gridCol w="523782">
                  <a:extLst>
                    <a:ext uri="{9D8B030D-6E8A-4147-A177-3AD203B41FA5}">
                      <a16:colId xmlns:a16="http://schemas.microsoft.com/office/drawing/2014/main" val="20001"/>
                    </a:ext>
                  </a:extLst>
                </a:gridCol>
                <a:gridCol w="55307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2" descr="A bar chart showing the range of section scores for all NHS trusts for Section 1 (Health and social care workers).">
            <a:extLst>
              <a:ext uri="{FF2B5EF4-FFF2-40B4-BE49-F238E27FC236}">
                <a16:creationId xmlns:a16="http://schemas.microsoft.com/office/drawing/2014/main" id="{AFFEA555-6CD5-0421-D062-1105AB782223}"/>
              </a:ext>
            </a:extLst>
          </p:cNvPr>
          <p:cNvGraphicFramePr/>
          <p:nvPr>
            <p:extLst>
              <p:ext uri="{D42A27DB-BD31-4B8C-83A1-F6EECF244321}">
                <p14:modId xmlns:p14="http://schemas.microsoft.com/office/powerpoint/2010/main" val="21426098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9794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7229B5A-07A8-4052-2678-DD8B7B1FFD52}"/>
              </a:ext>
            </a:extLst>
          </p:cNvPr>
          <p:cNvGraphicFramePr>
            <a:graphicFrameLocks noGrp="1"/>
          </p:cNvGraphicFramePr>
          <p:nvPr>
            <p:extLst>
              <p:ext uri="{D42A27DB-BD31-4B8C-83A1-F6EECF244321}">
                <p14:modId xmlns:p14="http://schemas.microsoft.com/office/powerpoint/2010/main" val="3399772149"/>
              </p:ext>
            </p:extLst>
          </p:nvPr>
        </p:nvGraphicFramePr>
        <p:xfrm>
          <a:off x="8585541" y="1767430"/>
          <a:ext cx="3382605" cy="475168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dirty="0">
                          <a:solidFill>
                            <a:schemeClr val="bg1"/>
                          </a:solidFill>
                          <a:latin typeface="Arial" panose="020B0604020202020204" pitchFamily="34" charset="0"/>
                          <a:cs typeface="Arial" panose="020B0604020202020204" pitchFamily="34" charset="0"/>
                        </a:rPr>
                        <a:t>Number of respondents</a:t>
                      </a:r>
                      <a:endParaRPr lang="en-GB" sz="900" b="1" dirty="0">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1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281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080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80087">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2001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17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51373062"/>
                  </a:ext>
                </a:extLst>
              </a:tr>
              <a:tr h="4889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63723734"/>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8" name="Rectangle 7">
            <a:extLst>
              <a:ext uri="{FF2B5EF4-FFF2-40B4-BE49-F238E27FC236}">
                <a16:creationId xmlns:a16="http://schemas.microsoft.com/office/drawing/2014/main" id="{2EDF58A0-7537-8882-758F-41512FA7E07A}"/>
              </a:ext>
            </a:extLst>
          </p:cNvPr>
          <p:cNvSpPr/>
          <p:nvPr/>
        </p:nvSpPr>
        <p:spPr>
          <a:xfrm>
            <a:off x="10568763"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7_8" descr="A chart showing how your Trust scored for Q16 compared with other trusts that took part; using the ‘expected range’ analysis technique. ">
            <a:extLst>
              <a:ext uri="{FF2B5EF4-FFF2-40B4-BE49-F238E27FC236}">
                <a16:creationId xmlns:a16="http://schemas.microsoft.com/office/drawing/2014/main" id="{487B2E75-6D31-DD27-5938-13320DE00450}"/>
              </a:ext>
            </a:extLst>
          </p:cNvPr>
          <p:cNvGraphicFramePr/>
          <p:nvPr>
            <p:extLst>
              <p:ext uri="{D42A27DB-BD31-4B8C-83A1-F6EECF244321}">
                <p14:modId xmlns:p14="http://schemas.microsoft.com/office/powerpoint/2010/main" val="2422427388"/>
              </p:ext>
            </p:extLst>
          </p:nvPr>
        </p:nvGraphicFramePr>
        <p:xfrm>
          <a:off x="103910" y="4760514"/>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7_6" descr="A chart showing how your Trust scored for Q16 compared with other trusts that took part; using the ‘expected range’ analysis technique. ">
            <a:extLst>
              <a:ext uri="{FF2B5EF4-FFF2-40B4-BE49-F238E27FC236}">
                <a16:creationId xmlns:a16="http://schemas.microsoft.com/office/drawing/2014/main" id="{13165E70-9549-C8BA-E07D-50E85F32562D}"/>
              </a:ext>
            </a:extLst>
          </p:cNvPr>
          <p:cNvGraphicFramePr/>
          <p:nvPr>
            <p:extLst>
              <p:ext uri="{D42A27DB-BD31-4B8C-83A1-F6EECF244321}">
                <p14:modId xmlns:p14="http://schemas.microsoft.com/office/powerpoint/2010/main" val="1053879368"/>
              </p:ext>
            </p:extLst>
          </p:nvPr>
        </p:nvGraphicFramePr>
        <p:xfrm>
          <a:off x="103910" y="3929051"/>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 descr="A chart showing how your Trust scored for Q16 compared with other trusts that took part; using the ‘expected range’ analysis technique. ">
            <a:extLst>
              <a:ext uri="{FF2B5EF4-FFF2-40B4-BE49-F238E27FC236}">
                <a16:creationId xmlns:a16="http://schemas.microsoft.com/office/drawing/2014/main" id="{3D00F57D-4668-FB85-39CC-4E6416B8181F}"/>
              </a:ext>
            </a:extLst>
          </p:cNvPr>
          <p:cNvGraphicFramePr/>
          <p:nvPr>
            <p:extLst>
              <p:ext uri="{D42A27DB-BD31-4B8C-83A1-F6EECF244321}">
                <p14:modId xmlns:p14="http://schemas.microsoft.com/office/powerpoint/2010/main" val="3171265702"/>
              </p:ext>
            </p:extLst>
          </p:nvPr>
        </p:nvGraphicFramePr>
        <p:xfrm>
          <a:off x="103910" y="312425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7_2" descr="A chart showing how your Trust scored for Q15 compared with other trusts that took part; using the ‘expected range’ analysis technique. ">
            <a:extLst>
              <a:ext uri="{FF2B5EF4-FFF2-40B4-BE49-F238E27FC236}">
                <a16:creationId xmlns:a16="http://schemas.microsoft.com/office/drawing/2014/main" id="{873A14AD-B665-CD62-3207-7BF2C8619045}"/>
              </a:ext>
            </a:extLst>
          </p:cNvPr>
          <p:cNvGraphicFramePr/>
          <p:nvPr>
            <p:extLst>
              <p:ext uri="{D42A27DB-BD31-4B8C-83A1-F6EECF244321}">
                <p14:modId xmlns:p14="http://schemas.microsoft.com/office/powerpoint/2010/main" val="2985434779"/>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2" descr="A chart showing how your Trust scored for Q14 compared with other trusts that took part; using the ‘expected range’ analysis technique. ">
            <a:extLst>
              <a:ext uri="{FF2B5EF4-FFF2-40B4-BE49-F238E27FC236}">
                <a16:creationId xmlns:a16="http://schemas.microsoft.com/office/drawing/2014/main" id="{81E766C4-7704-D13E-9454-2AF7ABD4E43D}"/>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0FD0F74D-C32F-0E77-8D1F-6B281DAF888F}"/>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7_1">
              <a:extLst>
                <a:ext uri="{FF2B5EF4-FFF2-40B4-BE49-F238E27FC236}">
                  <a16:creationId xmlns:a16="http://schemas.microsoft.com/office/drawing/2014/main" id="{58C01F5F-7975-F698-45AC-D5E983EA7CB2}"/>
                </a:ext>
              </a:extLst>
            </p:cNvPr>
            <p:cNvGraphicFramePr/>
            <p:nvPr>
              <p:extLst>
                <p:ext uri="{D42A27DB-BD31-4B8C-83A1-F6EECF244321}">
                  <p14:modId xmlns:p14="http://schemas.microsoft.com/office/powerpoint/2010/main" val="5675934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27462"/>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1679120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B7E3A-9F7D-7F51-57A4-7ED580D3C120}"/>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3E8E3AB5-4E79-341A-D1C5-83865EC872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46FD63B9-94A7-F03B-2B29-FC596F9F9D38}"/>
              </a:ext>
            </a:extLst>
          </p:cNvPr>
          <p:cNvGraphicFramePr>
            <a:graphicFrameLocks noGrp="1"/>
          </p:cNvGraphicFramePr>
          <p:nvPr>
            <p:extLst>
              <p:ext uri="{D42A27DB-BD31-4B8C-83A1-F6EECF244321}">
                <p14:modId xmlns:p14="http://schemas.microsoft.com/office/powerpoint/2010/main" val="619476208"/>
              </p:ext>
            </p:extLst>
          </p:nvPr>
        </p:nvGraphicFramePr>
        <p:xfrm>
          <a:off x="8585541" y="1767430"/>
          <a:ext cx="3382605" cy="109007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51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03A2723D-B3C4-E880-7687-9AE1E5691C4A}"/>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19B7EDE1-DF61-D4BF-2026-42BC710D9619}"/>
              </a:ext>
            </a:extLst>
          </p:cNvPr>
          <p:cNvGrpSpPr/>
          <p:nvPr/>
        </p:nvGrpSpPr>
        <p:grpSpPr>
          <a:xfrm>
            <a:off x="140735" y="1436456"/>
            <a:ext cx="8246527" cy="1512887"/>
            <a:chOff x="380078" y="1436456"/>
            <a:chExt cx="8246527" cy="1512887"/>
          </a:xfrm>
        </p:grpSpPr>
        <p:graphicFrame>
          <p:nvGraphicFramePr>
            <p:cNvPr id="3" name="Q8">
              <a:extLst>
                <a:ext uri="{FF2B5EF4-FFF2-40B4-BE49-F238E27FC236}">
                  <a16:creationId xmlns:a16="http://schemas.microsoft.com/office/drawing/2014/main" id="{A34EAE9F-FA58-435B-C558-CA9F951ECC37}"/>
                </a:ext>
              </a:extLst>
            </p:cNvPr>
            <p:cNvGraphicFramePr/>
            <p:nvPr>
              <p:extLst>
                <p:ext uri="{D42A27DB-BD31-4B8C-83A1-F6EECF244321}">
                  <p14:modId xmlns:p14="http://schemas.microsoft.com/office/powerpoint/2010/main" val="84428621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268E98F-7FA7-2505-BF07-18A620CDADD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D3BF3A2E-A3FA-951F-78F4-ECE716495F5C}"/>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F5E3E54C-BBD3-C746-7DD9-0D9C1C873A7B}"/>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957628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5E7B7-68AF-8D09-9B39-D97BB8665F21}"/>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435BF1B-643A-72B4-191E-0023E494C69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026C467A-C1F6-1538-301C-746764C9F771}"/>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2615B566-B465-273A-2305-3CD37896F2FF}"/>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771BDA14-7C9F-2B54-333F-E301F54CA2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53409045-53FC-31EE-5513-FF50FF317367}"/>
              </a:ext>
            </a:extLst>
          </p:cNvPr>
          <p:cNvGraphicFramePr/>
          <p:nvPr>
            <p:extLst>
              <p:ext uri="{D42A27DB-BD31-4B8C-83A1-F6EECF244321}">
                <p14:modId xmlns:p14="http://schemas.microsoft.com/office/powerpoint/2010/main" val="181735551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E1BDF536-CE0E-09B6-65D5-59FFE002410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3530E47F-C083-0CAD-24FA-0F9CB9A5169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463892E2-C218-6F2E-A632-28A7C47912D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64430368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B1FDCE53-D6D4-FECB-3C53-CB77FC21FFD9}"/>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66CA0A5A-D62F-1EDF-BADE-D80645E53671}"/>
              </a:ext>
            </a:extLst>
          </p:cNvPr>
          <p:cNvSpPr txBox="1">
            <a:spLocks/>
          </p:cNvSpPr>
          <p:nvPr/>
        </p:nvSpPr>
        <p:spPr>
          <a:xfrm>
            <a:off x="6870070" y="2141411"/>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DBA7B409-4BFA-8BD4-7ED3-CB16C7ADB528}"/>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0583C326-0183-2073-2014-B30BFBCD3D2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1">
            <a:extLst>
              <a:ext uri="{FF2B5EF4-FFF2-40B4-BE49-F238E27FC236}">
                <a16:creationId xmlns:a16="http://schemas.microsoft.com/office/drawing/2014/main" id="{58EC8EE6-974B-A908-2C55-C62C515B93B3}"/>
              </a:ext>
            </a:extLst>
          </p:cNvPr>
          <p:cNvSpPr>
            <a:spLocks noGrp="1"/>
          </p:cNvSpPr>
          <p:nvPr>
            <p:ph type="title"/>
          </p:nvPr>
        </p:nvSpPr>
        <p:spPr>
          <a:xfrm>
            <a:off x="419970" y="537464"/>
            <a:ext cx="11417697" cy="654856"/>
          </a:xfrm>
        </p:spPr>
        <p:txBody>
          <a:bodyPr>
            <a:normAutofit/>
          </a:bodyPr>
          <a:lstStyle/>
          <a:p>
            <a:r>
              <a:rPr lang="en-GB" dirty="0"/>
              <a:t>Section 3. Basic needs</a:t>
            </a:r>
          </a:p>
        </p:txBody>
      </p:sp>
      <p:graphicFrame>
        <p:nvGraphicFramePr>
          <p:cNvPr id="4" name="section_table">
            <a:extLst>
              <a:ext uri="{FF2B5EF4-FFF2-40B4-BE49-F238E27FC236}">
                <a16:creationId xmlns:a16="http://schemas.microsoft.com/office/drawing/2014/main" id="{BB5BBE79-3B30-AD04-FA98-37D1DF476EDF}"/>
              </a:ext>
            </a:extLst>
          </p:cNvPr>
          <p:cNvGraphicFramePr>
            <a:graphicFrameLocks noGrp="1"/>
          </p:cNvGraphicFramePr>
          <p:nvPr>
            <p:extLst>
              <p:ext uri="{D42A27DB-BD31-4B8C-83A1-F6EECF244321}">
                <p14:modId xmlns:p14="http://schemas.microsoft.com/office/powerpoint/2010/main" val="3260889189"/>
              </p:ext>
            </p:extLst>
          </p:nvPr>
        </p:nvGraphicFramePr>
        <p:xfrm>
          <a:off x="347088" y="2036298"/>
          <a:ext cx="9231918" cy="285360"/>
        </p:xfrm>
        <a:graphic>
          <a:graphicData uri="http://schemas.openxmlformats.org/drawingml/2006/table">
            <a:tbl>
              <a:tblPr firstRow="1" bandRow="1">
                <a:tableStyleId>{5C22544A-7EE6-4342-B048-85BDC9FD1C3A}</a:tableStyleId>
              </a:tblPr>
              <a:tblGrid>
                <a:gridCol w="244050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27651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3" descr="A bar chart showing the range of section scores for all NHS trusts for Section 1 (Health and social care workers).">
            <a:extLst>
              <a:ext uri="{FF2B5EF4-FFF2-40B4-BE49-F238E27FC236}">
                <a16:creationId xmlns:a16="http://schemas.microsoft.com/office/drawing/2014/main" id="{CD2F679E-5C02-8E8B-FC8F-FD88D10D67AA}"/>
              </a:ext>
            </a:extLst>
          </p:cNvPr>
          <p:cNvGraphicFramePr/>
          <p:nvPr>
            <p:extLst>
              <p:ext uri="{D42A27DB-BD31-4B8C-83A1-F6EECF244321}">
                <p14:modId xmlns:p14="http://schemas.microsoft.com/office/powerpoint/2010/main" val="1586706649"/>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1642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6FB4E-C437-0425-3D7A-2DD1F6869B25}"/>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4EC78D63-EDAD-720A-5B71-EFA86D01351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491724A-BD6C-9B7E-CFF6-C0B4B595A284}"/>
              </a:ext>
            </a:extLst>
          </p:cNvPr>
          <p:cNvGraphicFramePr>
            <a:graphicFrameLocks noGrp="1"/>
          </p:cNvGraphicFramePr>
          <p:nvPr>
            <p:extLst>
              <p:ext uri="{D42A27DB-BD31-4B8C-83A1-F6EECF244321}">
                <p14:modId xmlns:p14="http://schemas.microsoft.com/office/powerpoint/2010/main" val="133978965"/>
              </p:ext>
            </p:extLst>
          </p:nvPr>
        </p:nvGraphicFramePr>
        <p:xfrm>
          <a:off x="8585541" y="1767431"/>
          <a:ext cx="3382605" cy="428094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42054">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75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286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334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143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190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176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180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62546548"/>
                  </a:ext>
                </a:extLst>
              </a:tr>
            </a:tbl>
          </a:graphicData>
        </a:graphic>
      </p:graphicFrame>
      <p:sp>
        <p:nvSpPr>
          <p:cNvPr id="8" name="Rectangle 7">
            <a:extLst>
              <a:ext uri="{FF2B5EF4-FFF2-40B4-BE49-F238E27FC236}">
                <a16:creationId xmlns:a16="http://schemas.microsoft.com/office/drawing/2014/main" id="{AA6A75DB-6291-9E07-DC2B-C48B7F87AFD4}"/>
              </a:ext>
            </a:extLst>
          </p:cNvPr>
          <p:cNvSpPr/>
          <p:nvPr/>
        </p:nvSpPr>
        <p:spPr>
          <a:xfrm>
            <a:off x="10576560" y="1508022"/>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3" name="Q13" descr="A chart showing how your Trust scored for Q16 compared with other trusts that took part; using the ‘expected range’ analysis technique. ">
            <a:extLst>
              <a:ext uri="{FF2B5EF4-FFF2-40B4-BE49-F238E27FC236}">
                <a16:creationId xmlns:a16="http://schemas.microsoft.com/office/drawing/2014/main" id="{555EF795-3629-9DFF-3DA2-FB231972674E}"/>
              </a:ext>
            </a:extLst>
          </p:cNvPr>
          <p:cNvGraphicFramePr/>
          <p:nvPr>
            <p:extLst>
              <p:ext uri="{D42A27DB-BD31-4B8C-83A1-F6EECF244321}">
                <p14:modId xmlns:p14="http://schemas.microsoft.com/office/powerpoint/2010/main" val="2532381860"/>
              </p:ext>
            </p:extLst>
          </p:nvPr>
        </p:nvGraphicFramePr>
        <p:xfrm>
          <a:off x="103906" y="5022120"/>
          <a:ext cx="8246527" cy="98923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12" descr="A chart showing how your Trust scored for Q16 compared with other trusts that took part; using the ‘expected range’ analysis technique. ">
            <a:extLst>
              <a:ext uri="{FF2B5EF4-FFF2-40B4-BE49-F238E27FC236}">
                <a16:creationId xmlns:a16="http://schemas.microsoft.com/office/drawing/2014/main" id="{2F06B9C0-51BC-79AA-377C-CE1B11E9315F}"/>
              </a:ext>
            </a:extLst>
          </p:cNvPr>
          <p:cNvGraphicFramePr/>
          <p:nvPr>
            <p:extLst>
              <p:ext uri="{D42A27DB-BD31-4B8C-83A1-F6EECF244321}">
                <p14:modId xmlns:p14="http://schemas.microsoft.com/office/powerpoint/2010/main" val="2771526761"/>
              </p:ext>
            </p:extLst>
          </p:nvPr>
        </p:nvGraphicFramePr>
        <p:xfrm>
          <a:off x="103908" y="434410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Q11" descr="A chart showing how your Trust scored for Q16 compared with other trusts that took part; using the ‘expected range’ analysis technique. ">
            <a:extLst>
              <a:ext uri="{FF2B5EF4-FFF2-40B4-BE49-F238E27FC236}">
                <a16:creationId xmlns:a16="http://schemas.microsoft.com/office/drawing/2014/main" id="{69959101-9063-D05E-F0CB-7D58B486E65E}"/>
              </a:ext>
            </a:extLst>
          </p:cNvPr>
          <p:cNvGraphicFramePr/>
          <p:nvPr>
            <p:extLst>
              <p:ext uri="{D42A27DB-BD31-4B8C-83A1-F6EECF244321}">
                <p14:modId xmlns:p14="http://schemas.microsoft.com/office/powerpoint/2010/main" val="304033406"/>
              </p:ext>
            </p:extLst>
          </p:nvPr>
        </p:nvGraphicFramePr>
        <p:xfrm>
          <a:off x="103910" y="3534834"/>
          <a:ext cx="8246527" cy="96001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Q10" descr="A chart showing how your Trust scored for Q16 compared with other trusts that took part; using the ‘expected range’ analysis technique. ">
            <a:extLst>
              <a:ext uri="{FF2B5EF4-FFF2-40B4-BE49-F238E27FC236}">
                <a16:creationId xmlns:a16="http://schemas.microsoft.com/office/drawing/2014/main" id="{823B0B12-D339-1228-45CB-B009E665ECAC}"/>
              </a:ext>
            </a:extLst>
          </p:cNvPr>
          <p:cNvGraphicFramePr/>
          <p:nvPr>
            <p:extLst>
              <p:ext uri="{D42A27DB-BD31-4B8C-83A1-F6EECF244321}">
                <p14:modId xmlns:p14="http://schemas.microsoft.com/office/powerpoint/2010/main" val="2542457477"/>
              </p:ext>
            </p:extLst>
          </p:nvPr>
        </p:nvGraphicFramePr>
        <p:xfrm>
          <a:off x="103909" y="2831215"/>
          <a:ext cx="8246527" cy="885193"/>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43323266-0CBB-F0FB-E622-919468075CD1}"/>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650F980A-A4DA-E093-6AFD-854EC0495E7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9">
              <a:extLst>
                <a:ext uri="{FF2B5EF4-FFF2-40B4-BE49-F238E27FC236}">
                  <a16:creationId xmlns:a16="http://schemas.microsoft.com/office/drawing/2014/main" id="{C8FDEF1E-A63D-ED0C-22E4-1422375F831F}"/>
                </a:ext>
              </a:extLst>
            </p:cNvPr>
            <p:cNvGraphicFramePr/>
            <p:nvPr>
              <p:extLst>
                <p:ext uri="{D42A27DB-BD31-4B8C-83A1-F6EECF244321}">
                  <p14:modId xmlns:p14="http://schemas.microsoft.com/office/powerpoint/2010/main" val="185138491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13E6E677-8C5D-6B1F-9978-B9F4107042B6}"/>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2">
            <a:extLst>
              <a:ext uri="{FF2B5EF4-FFF2-40B4-BE49-F238E27FC236}">
                <a16:creationId xmlns:a16="http://schemas.microsoft.com/office/drawing/2014/main" id="{3BF38DCA-F20F-774B-E2AB-DB71880148C1}"/>
              </a:ext>
            </a:extLst>
          </p:cNvPr>
          <p:cNvSpPr>
            <a:spLocks noGrp="1"/>
          </p:cNvSpPr>
          <p:nvPr>
            <p:ph type="title"/>
          </p:nvPr>
        </p:nvSpPr>
        <p:spPr>
          <a:xfrm>
            <a:off x="419970" y="536400"/>
            <a:ext cx="11417697" cy="654856"/>
          </a:xfrm>
        </p:spPr>
        <p:txBody>
          <a:bodyPr/>
          <a:lstStyle/>
          <a:p>
            <a:r>
              <a:rPr lang="en-GB" dirty="0"/>
              <a:t>Section 3. Basic needs (continued)</a:t>
            </a:r>
          </a:p>
        </p:txBody>
      </p:sp>
    </p:spTree>
    <p:extLst>
      <p:ext uri="{BB962C8B-B14F-4D97-AF65-F5344CB8AC3E}">
        <p14:creationId xmlns:p14="http://schemas.microsoft.com/office/powerpoint/2010/main" val="1777606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04826"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23</a:t>
            </a:fld>
            <a:r>
              <a:rPr lang="en-GB" sz="9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49D6B9A-7269-49E6-9875-A041EA65118E}"/>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28450EE6-40C6-4978-AF42-1C9C0DF30F87}"/>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2A714CA4-7AE8-4916-99C4-38B67725049A}"/>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0767F018-8C8E-471B-A474-0DA8E39318DD}"/>
              </a:ext>
            </a:extLst>
          </p:cNvPr>
          <p:cNvGraphicFramePr/>
          <p:nvPr>
            <p:extLst>
              <p:ext uri="{D42A27DB-BD31-4B8C-83A1-F6EECF244321}">
                <p14:modId xmlns:p14="http://schemas.microsoft.com/office/powerpoint/2010/main" val="21476197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2BE7CAD2-3339-4EE1-AAAB-5A643BC9C6C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C747C060-021D-4554-B22E-0F8B81D1E28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C5385470-B688-4B00-819F-A61A38FCD002}"/>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1090647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4EC9A55-FB5E-4BCF-9B87-0D886EF395D4}"/>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5AD9A65-9A01-4416-9A68-8DF8AEB2096A}"/>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334BD91D-3F43-FF7C-A0E4-5640E43BB5CC}"/>
              </a:ext>
            </a:extLst>
          </p:cNvPr>
          <p:cNvGraphicFramePr>
            <a:graphicFrameLocks noGrp="1"/>
          </p:cNvGraphicFramePr>
          <p:nvPr>
            <p:extLst>
              <p:ext uri="{D42A27DB-BD31-4B8C-83A1-F6EECF244321}">
                <p14:modId xmlns:p14="http://schemas.microsoft.com/office/powerpoint/2010/main" val="3931697595"/>
              </p:ext>
            </p:extLst>
          </p:nvPr>
        </p:nvGraphicFramePr>
        <p:xfrm>
          <a:off x="340461" y="2047412"/>
          <a:ext cx="9859982" cy="285360"/>
        </p:xfrm>
        <a:graphic>
          <a:graphicData uri="http://schemas.openxmlformats.org/drawingml/2006/table">
            <a:tbl>
              <a:tblPr firstRow="1" bandRow="1">
                <a:tableStyleId>{5C22544A-7EE6-4342-B048-85BDC9FD1C3A}</a:tableStyleId>
              </a:tblPr>
              <a:tblGrid>
                <a:gridCol w="2456005">
                  <a:extLst>
                    <a:ext uri="{9D8B030D-6E8A-4147-A177-3AD203B41FA5}">
                      <a16:colId xmlns:a16="http://schemas.microsoft.com/office/drawing/2014/main" val="20000"/>
                    </a:ext>
                  </a:extLst>
                </a:gridCol>
                <a:gridCol w="497150">
                  <a:extLst>
                    <a:ext uri="{9D8B030D-6E8A-4147-A177-3AD203B41FA5}">
                      <a16:colId xmlns:a16="http://schemas.microsoft.com/office/drawing/2014/main" val="20001"/>
                    </a:ext>
                  </a:extLst>
                </a:gridCol>
                <a:gridCol w="690682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8.6</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4" name="TextBox 13">
            <a:extLst>
              <a:ext uri="{FF2B5EF4-FFF2-40B4-BE49-F238E27FC236}">
                <a16:creationId xmlns:a16="http://schemas.microsoft.com/office/drawing/2014/main" id="{390442A6-63FA-4DC9-8044-CD18098AD20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77B18608-8677-49F7-A6A8-9BF86D95770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2" name="Title 23">
            <a:extLst>
              <a:ext uri="{FF2B5EF4-FFF2-40B4-BE49-F238E27FC236}">
                <a16:creationId xmlns:a16="http://schemas.microsoft.com/office/drawing/2014/main" id="{BBDB104E-73D7-445F-92E7-F487E07E51A4}"/>
              </a:ext>
            </a:extLst>
          </p:cNvPr>
          <p:cNvSpPr>
            <a:spLocks noGrp="1"/>
          </p:cNvSpPr>
          <p:nvPr>
            <p:ph type="title"/>
          </p:nvPr>
        </p:nvSpPr>
        <p:spPr>
          <a:xfrm>
            <a:off x="419970" y="537464"/>
            <a:ext cx="11417697" cy="654856"/>
          </a:xfrm>
        </p:spPr>
        <p:txBody>
          <a:bodyPr>
            <a:normAutofit/>
          </a:bodyPr>
          <a:lstStyle/>
          <a:p>
            <a:r>
              <a:rPr lang="en-GB" dirty="0"/>
              <a:t>Section 4. Doctors</a:t>
            </a:r>
          </a:p>
        </p:txBody>
      </p:sp>
      <p:graphicFrame>
        <p:nvGraphicFramePr>
          <p:cNvPr id="5" name="Section 4" descr="A bar chart showing the range of section scores for all NHS trusts for Section 1 (Health and social care workers).">
            <a:extLst>
              <a:ext uri="{FF2B5EF4-FFF2-40B4-BE49-F238E27FC236}">
                <a16:creationId xmlns:a16="http://schemas.microsoft.com/office/drawing/2014/main" id="{5E4999CE-F601-CF3F-E7A0-4F24629B37BE}"/>
              </a:ext>
            </a:extLst>
          </p:cNvPr>
          <p:cNvGraphicFramePr/>
          <p:nvPr>
            <p:extLst>
              <p:ext uri="{D42A27DB-BD31-4B8C-83A1-F6EECF244321}">
                <p14:modId xmlns:p14="http://schemas.microsoft.com/office/powerpoint/2010/main" val="121557094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0612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8"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6B86C2E-4D83-6DD0-4534-36D92BEEAB2E}"/>
              </a:ext>
            </a:extLst>
          </p:cNvPr>
          <p:cNvGraphicFramePr>
            <a:graphicFrameLocks noGrp="1"/>
          </p:cNvGraphicFramePr>
          <p:nvPr>
            <p:extLst>
              <p:ext uri="{D42A27DB-BD31-4B8C-83A1-F6EECF244321}">
                <p14:modId xmlns:p14="http://schemas.microsoft.com/office/powerpoint/2010/main" val="4003640965"/>
              </p:ext>
            </p:extLst>
          </p:nvPr>
        </p:nvGraphicFramePr>
        <p:xfrm>
          <a:off x="8585541" y="1767430"/>
          <a:ext cx="3382605" cy="289982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7" name="Rectangle 6">
            <a:extLst>
              <a:ext uri="{FF2B5EF4-FFF2-40B4-BE49-F238E27FC236}">
                <a16:creationId xmlns:a16="http://schemas.microsoft.com/office/drawing/2014/main" id="{27D21471-72EB-5840-C45E-5EB8AB4BF17B}"/>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16" descr="A chart showing how your Trust scored for Q15 compared with other trusts that took part; using the ‘expected range’ analysis technique. ">
            <a:extLst>
              <a:ext uri="{FF2B5EF4-FFF2-40B4-BE49-F238E27FC236}">
                <a16:creationId xmlns:a16="http://schemas.microsoft.com/office/drawing/2014/main" id="{C6934402-3AEC-BE70-B184-FF8B0F492EBB}"/>
              </a:ext>
            </a:extLst>
          </p:cNvPr>
          <p:cNvGraphicFramePr/>
          <p:nvPr>
            <p:extLst>
              <p:ext uri="{D42A27DB-BD31-4B8C-83A1-F6EECF244321}">
                <p14:modId xmlns:p14="http://schemas.microsoft.com/office/powerpoint/2010/main" val="444115941"/>
              </p:ext>
            </p:extLst>
          </p:nvPr>
        </p:nvGraphicFramePr>
        <p:xfrm>
          <a:off x="103910" y="3123934"/>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Q15" descr="A chart showing how your Trust scored for Q15 compared with other trusts that took part; using the ‘expected range’ analysis technique. ">
            <a:extLst>
              <a:ext uri="{FF2B5EF4-FFF2-40B4-BE49-F238E27FC236}">
                <a16:creationId xmlns:a16="http://schemas.microsoft.com/office/drawing/2014/main" id="{ADFE8159-E009-48F4-1D54-9E86F1A1C866}"/>
              </a:ext>
            </a:extLst>
          </p:cNvPr>
          <p:cNvGraphicFramePr/>
          <p:nvPr>
            <p:extLst>
              <p:ext uri="{D42A27DB-BD31-4B8C-83A1-F6EECF244321}">
                <p14:modId xmlns:p14="http://schemas.microsoft.com/office/powerpoint/2010/main" val="3075860136"/>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2" name="Section 4" descr="A chart showing how your Trust scored for Q14 compared with other trusts that took part; using the ‘expected range’ analysis technique. ">
            <a:extLst>
              <a:ext uri="{FF2B5EF4-FFF2-40B4-BE49-F238E27FC236}">
                <a16:creationId xmlns:a16="http://schemas.microsoft.com/office/drawing/2014/main" id="{13ED8C85-0401-A695-F069-E82CF097F292}"/>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C3F17E96-FD07-51C5-23AF-CC9FAE12E5F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14">
              <a:extLst>
                <a:ext uri="{FF2B5EF4-FFF2-40B4-BE49-F238E27FC236}">
                  <a16:creationId xmlns:a16="http://schemas.microsoft.com/office/drawing/2014/main" id="{1563991D-C5BA-BC35-31A4-78BFAD2B6402}"/>
                </a:ext>
              </a:extLst>
            </p:cNvPr>
            <p:cNvGraphicFramePr/>
            <p:nvPr>
              <p:extLst>
                <p:ext uri="{D42A27DB-BD31-4B8C-83A1-F6EECF244321}">
                  <p14:modId xmlns:p14="http://schemas.microsoft.com/office/powerpoint/2010/main" val="133973397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4. Doctors (continued)</a:t>
            </a:r>
          </a:p>
        </p:txBody>
      </p:sp>
    </p:spTree>
    <p:extLst>
      <p:ext uri="{BB962C8B-B14F-4D97-AF65-F5344CB8AC3E}">
        <p14:creationId xmlns:p14="http://schemas.microsoft.com/office/powerpoint/2010/main" val="378533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16B5788C-EB28-471C-A5CD-90372C407715}"/>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4DA716B2-D297-4AB6-B4DA-D153134DAF40}"/>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C476C06-0832-4EBE-9B9F-F4457E2DF8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8D643381-30E6-407A-8AEB-D367A847B356}"/>
              </a:ext>
            </a:extLst>
          </p:cNvPr>
          <p:cNvGraphicFramePr/>
          <p:nvPr>
            <p:extLst>
              <p:ext uri="{D42A27DB-BD31-4B8C-83A1-F6EECF244321}">
                <p14:modId xmlns:p14="http://schemas.microsoft.com/office/powerpoint/2010/main" val="70336332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C69BFCA-015D-4E77-8E7B-F338EF9F1A8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FE93B37E-D968-45AC-92C8-97B4A9D0F6D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0A29E460-CD5B-4F8C-85A2-7F4562F568B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64121251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505317D-37F8-42D5-99D9-55C9010E0B3B}"/>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4A070A56-E72C-4E5E-9551-77D30CE1A879}"/>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6A45E4FA-9517-D354-80E6-CC2148FF9591}"/>
              </a:ext>
            </a:extLst>
          </p:cNvPr>
          <p:cNvGraphicFramePr>
            <a:graphicFrameLocks noGrp="1"/>
          </p:cNvGraphicFramePr>
          <p:nvPr>
            <p:extLst>
              <p:ext uri="{D42A27DB-BD31-4B8C-83A1-F6EECF244321}">
                <p14:modId xmlns:p14="http://schemas.microsoft.com/office/powerpoint/2010/main" val="458559201"/>
              </p:ext>
            </p:extLst>
          </p:nvPr>
        </p:nvGraphicFramePr>
        <p:xfrm>
          <a:off x="340462" y="2036298"/>
          <a:ext cx="9868858" cy="285360"/>
        </p:xfrm>
        <a:graphic>
          <a:graphicData uri="http://schemas.openxmlformats.org/drawingml/2006/table">
            <a:tbl>
              <a:tblPr firstRow="1" bandRow="1">
                <a:tableStyleId>{5C22544A-7EE6-4342-B048-85BDC9FD1C3A}</a:tableStyleId>
              </a:tblPr>
              <a:tblGrid>
                <a:gridCol w="2473759">
                  <a:extLst>
                    <a:ext uri="{9D8B030D-6E8A-4147-A177-3AD203B41FA5}">
                      <a16:colId xmlns:a16="http://schemas.microsoft.com/office/drawing/2014/main" val="20000"/>
                    </a:ext>
                  </a:extLst>
                </a:gridCol>
                <a:gridCol w="479395">
                  <a:extLst>
                    <a:ext uri="{9D8B030D-6E8A-4147-A177-3AD203B41FA5}">
                      <a16:colId xmlns:a16="http://schemas.microsoft.com/office/drawing/2014/main" val="20001"/>
                    </a:ext>
                  </a:extLst>
                </a:gridCol>
                <a:gridCol w="6915704">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6" name="TextBox 15">
            <a:extLst>
              <a:ext uri="{FF2B5EF4-FFF2-40B4-BE49-F238E27FC236}">
                <a16:creationId xmlns:a16="http://schemas.microsoft.com/office/drawing/2014/main" id="{75226332-7E8F-43DE-9C7E-EF9521AC1BA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4" name="Title 6">
            <a:extLst>
              <a:ext uri="{FF2B5EF4-FFF2-40B4-BE49-F238E27FC236}">
                <a16:creationId xmlns:a16="http://schemas.microsoft.com/office/drawing/2014/main" id="{49C23E59-6ECD-42B0-882A-24FC764332F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5">
            <a:extLst>
              <a:ext uri="{FF2B5EF4-FFF2-40B4-BE49-F238E27FC236}">
                <a16:creationId xmlns:a16="http://schemas.microsoft.com/office/drawing/2014/main" id="{E947A1A2-0A9F-475A-8E1D-B95B9D789511}"/>
              </a:ext>
            </a:extLst>
          </p:cNvPr>
          <p:cNvSpPr>
            <a:spLocks noGrp="1"/>
          </p:cNvSpPr>
          <p:nvPr>
            <p:ph type="title"/>
          </p:nvPr>
        </p:nvSpPr>
        <p:spPr>
          <a:xfrm>
            <a:off x="419970" y="537464"/>
            <a:ext cx="11417697" cy="654856"/>
          </a:xfrm>
        </p:spPr>
        <p:txBody>
          <a:bodyPr>
            <a:normAutofit/>
          </a:bodyPr>
          <a:lstStyle/>
          <a:p>
            <a:r>
              <a:rPr lang="en-GB" dirty="0"/>
              <a:t>Section 5. Nurses</a:t>
            </a:r>
          </a:p>
        </p:txBody>
      </p:sp>
      <p:graphicFrame>
        <p:nvGraphicFramePr>
          <p:cNvPr id="4" name="Section 5" descr="A bar chart showing the range of section scores for all NHS trusts for Section 1 (Health and social care workers).">
            <a:extLst>
              <a:ext uri="{FF2B5EF4-FFF2-40B4-BE49-F238E27FC236}">
                <a16:creationId xmlns:a16="http://schemas.microsoft.com/office/drawing/2014/main" id="{844128DC-FE76-2DA3-BAA8-E0D5F2C99E9D}"/>
              </a:ext>
            </a:extLst>
          </p:cNvPr>
          <p:cNvGraphicFramePr/>
          <p:nvPr>
            <p:extLst>
              <p:ext uri="{D42A27DB-BD31-4B8C-83A1-F6EECF244321}">
                <p14:modId xmlns:p14="http://schemas.microsoft.com/office/powerpoint/2010/main" val="573597568"/>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04706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168ADF8C-EDBA-C8F1-2340-EAF49181146B}"/>
              </a:ext>
            </a:extLst>
          </p:cNvPr>
          <p:cNvGraphicFramePr>
            <a:graphicFrameLocks noGrp="1"/>
          </p:cNvGraphicFramePr>
          <p:nvPr>
            <p:extLst>
              <p:ext uri="{D42A27DB-BD31-4B8C-83A1-F6EECF244321}">
                <p14:modId xmlns:p14="http://schemas.microsoft.com/office/powerpoint/2010/main" val="2365002519"/>
              </p:ext>
            </p:extLst>
          </p:nvPr>
        </p:nvGraphicFramePr>
        <p:xfrm>
          <a:off x="8585541" y="1736950"/>
          <a:ext cx="3382605" cy="414875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29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667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619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12" name="Rectangle 11">
            <a:extLst>
              <a:ext uri="{FF2B5EF4-FFF2-40B4-BE49-F238E27FC236}">
                <a16:creationId xmlns:a16="http://schemas.microsoft.com/office/drawing/2014/main" id="{A1D6425C-56E8-703B-C82B-746BEDD88B85}"/>
              </a:ext>
            </a:extLst>
          </p:cNvPr>
          <p:cNvSpPr/>
          <p:nvPr/>
        </p:nvSpPr>
        <p:spPr>
          <a:xfrm>
            <a:off x="10575850" y="147754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0" descr="A chart showing how your Trust scored for Q16 compared with other trusts that took part; using the ‘expected range’ analysis technique. ">
            <a:extLst>
              <a:ext uri="{FF2B5EF4-FFF2-40B4-BE49-F238E27FC236}">
                <a16:creationId xmlns:a16="http://schemas.microsoft.com/office/drawing/2014/main" id="{F3956D87-779F-E8AA-F66A-3A214DB97063}"/>
              </a:ext>
            </a:extLst>
          </p:cNvPr>
          <p:cNvGraphicFramePr/>
          <p:nvPr>
            <p:extLst>
              <p:ext uri="{D42A27DB-BD31-4B8C-83A1-F6EECF244321}">
                <p14:modId xmlns:p14="http://schemas.microsoft.com/office/powerpoint/2010/main" val="832227199"/>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19" descr="A chart showing how your Trust scored for Q16 compared with other trusts that took part; using the ‘expected range’ analysis technique. ">
            <a:extLst>
              <a:ext uri="{FF2B5EF4-FFF2-40B4-BE49-F238E27FC236}">
                <a16:creationId xmlns:a16="http://schemas.microsoft.com/office/drawing/2014/main" id="{D56B6E31-2AF8-038A-D2EA-4574C4139C6F}"/>
              </a:ext>
            </a:extLst>
          </p:cNvPr>
          <p:cNvGraphicFramePr/>
          <p:nvPr>
            <p:extLst>
              <p:ext uri="{D42A27DB-BD31-4B8C-83A1-F6EECF244321}">
                <p14:modId xmlns:p14="http://schemas.microsoft.com/office/powerpoint/2010/main" val="89472128"/>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18" descr="A chart showing how your Trust scored for Q15 compared with other trusts that took part; using the ‘expected range’ analysis technique. ">
            <a:extLst>
              <a:ext uri="{FF2B5EF4-FFF2-40B4-BE49-F238E27FC236}">
                <a16:creationId xmlns:a16="http://schemas.microsoft.com/office/drawing/2014/main" id="{74A5AE39-65E7-C7D4-331B-3ABAEE3EE330}"/>
              </a:ext>
            </a:extLst>
          </p:cNvPr>
          <p:cNvGraphicFramePr/>
          <p:nvPr>
            <p:extLst>
              <p:ext uri="{D42A27DB-BD31-4B8C-83A1-F6EECF244321}">
                <p14:modId xmlns:p14="http://schemas.microsoft.com/office/powerpoint/2010/main" val="1473915556"/>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5" descr="A chart showing how your Trust scored for Q14 compared with other trusts that took part; using the ‘expected range’ analysis technique. ">
            <a:extLst>
              <a:ext uri="{FF2B5EF4-FFF2-40B4-BE49-F238E27FC236}">
                <a16:creationId xmlns:a16="http://schemas.microsoft.com/office/drawing/2014/main" id="{2549FBED-11ED-3B9D-BE52-EC362D553EB5}"/>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A0EE6FEB-6A45-B5B8-E508-D046240AC64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17">
              <a:extLst>
                <a:ext uri="{FF2B5EF4-FFF2-40B4-BE49-F238E27FC236}">
                  <a16:creationId xmlns:a16="http://schemas.microsoft.com/office/drawing/2014/main" id="{B71418D7-09A1-60EA-7A54-52B3F85E74C1}"/>
                </a:ext>
              </a:extLst>
            </p:cNvPr>
            <p:cNvGraphicFramePr/>
            <p:nvPr>
              <p:extLst>
                <p:ext uri="{D42A27DB-BD31-4B8C-83A1-F6EECF244321}">
                  <p14:modId xmlns:p14="http://schemas.microsoft.com/office/powerpoint/2010/main" val="261418443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5. Nurses (continued)</a:t>
            </a:r>
          </a:p>
        </p:txBody>
      </p:sp>
    </p:spTree>
    <p:extLst>
      <p:ext uri="{BB962C8B-B14F-4D97-AF65-F5344CB8AC3E}">
        <p14:creationId xmlns:p14="http://schemas.microsoft.com/office/powerpoint/2010/main" val="129490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94959EA3-F668-4D1B-9814-7C0C88106FC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E7A1FC79-28EE-446D-80B9-38EC022D22B1}"/>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DC2062E8-287B-4E08-BD52-7DCA8EB52E4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68C77024-8CC4-4311-9312-73BB5344DFED}"/>
              </a:ext>
            </a:extLst>
          </p:cNvPr>
          <p:cNvGraphicFramePr/>
          <p:nvPr>
            <p:extLst>
              <p:ext uri="{D42A27DB-BD31-4B8C-83A1-F6EECF244321}">
                <p14:modId xmlns:p14="http://schemas.microsoft.com/office/powerpoint/2010/main" val="115041003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66D85512-E50B-4403-909C-A39CDFA919B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4D055DFF-DBE1-42C3-9FC6-2DFB5DAF1C8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4DC630B7-83F2-4F49-BFA2-A13F5C77BD2F}"/>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17484287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3996F5FB-B0B8-4695-BB93-4D5FE126227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0E8BE74-16F7-4BDD-9CD2-70C1356D251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E4935A9A-BEBD-6D3E-9CFD-72691ABB97B6}"/>
              </a:ext>
            </a:extLst>
          </p:cNvPr>
          <p:cNvGraphicFramePr>
            <a:graphicFrameLocks noGrp="1"/>
          </p:cNvGraphicFramePr>
          <p:nvPr>
            <p:extLst>
              <p:ext uri="{D42A27DB-BD31-4B8C-83A1-F6EECF244321}">
                <p14:modId xmlns:p14="http://schemas.microsoft.com/office/powerpoint/2010/main" val="711221053"/>
              </p:ext>
            </p:extLst>
          </p:nvPr>
        </p:nvGraphicFramePr>
        <p:xfrm>
          <a:off x="340461" y="2036298"/>
          <a:ext cx="9851102" cy="285360"/>
        </p:xfrm>
        <a:graphic>
          <a:graphicData uri="http://schemas.openxmlformats.org/drawingml/2006/table">
            <a:tbl>
              <a:tblPr firstRow="1" bandRow="1">
                <a:tableStyleId>{5C22544A-7EE6-4342-B048-85BDC9FD1C3A}</a:tableStyleId>
              </a:tblPr>
              <a:tblGrid>
                <a:gridCol w="243825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89794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E696DCB8-CD54-46C6-8EEC-2D5CE86C099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DCA9F199-22E4-4072-A930-5E41CAB6E5C9}"/>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27">
            <a:extLst>
              <a:ext uri="{FF2B5EF4-FFF2-40B4-BE49-F238E27FC236}">
                <a16:creationId xmlns:a16="http://schemas.microsoft.com/office/drawing/2014/main" id="{436783E9-A5D0-43AB-AAD1-7E7585DDBB38}"/>
              </a:ext>
            </a:extLst>
          </p:cNvPr>
          <p:cNvSpPr>
            <a:spLocks noGrp="1"/>
          </p:cNvSpPr>
          <p:nvPr>
            <p:ph type="title"/>
          </p:nvPr>
        </p:nvSpPr>
        <p:spPr>
          <a:xfrm>
            <a:off x="419970" y="537464"/>
            <a:ext cx="11417697" cy="654856"/>
          </a:xfrm>
        </p:spPr>
        <p:txBody>
          <a:bodyPr>
            <a:normAutofit/>
          </a:bodyPr>
          <a:lstStyle/>
          <a:p>
            <a:r>
              <a:rPr lang="en-GB" dirty="0"/>
              <a:t>Section 6. Your care and treatment</a:t>
            </a:r>
          </a:p>
        </p:txBody>
      </p:sp>
      <p:graphicFrame>
        <p:nvGraphicFramePr>
          <p:cNvPr id="4" name="Section 6" descr="A bar chart showing the range of section scores for all NHS trusts for Section 1 (Health and social care workers).">
            <a:extLst>
              <a:ext uri="{FF2B5EF4-FFF2-40B4-BE49-F238E27FC236}">
                <a16:creationId xmlns:a16="http://schemas.microsoft.com/office/drawing/2014/main" id="{7997F0C1-045F-517E-595F-07E066667C6A}"/>
              </a:ext>
            </a:extLst>
          </p:cNvPr>
          <p:cNvGraphicFramePr/>
          <p:nvPr>
            <p:extLst>
              <p:ext uri="{D42A27DB-BD31-4B8C-83A1-F6EECF244321}">
                <p14:modId xmlns:p14="http://schemas.microsoft.com/office/powerpoint/2010/main" val="240049070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2735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1680256050"/>
              </p:ext>
            </p:extLst>
          </p:nvPr>
        </p:nvGraphicFramePr>
        <p:xfrm>
          <a:off x="8585541" y="1767430"/>
          <a:ext cx="3382605" cy="409922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477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2" name="Rectangle 1">
            <a:extLst>
              <a:ext uri="{FF2B5EF4-FFF2-40B4-BE49-F238E27FC236}">
                <a16:creationId xmlns:a16="http://schemas.microsoft.com/office/drawing/2014/main" id="{1D812F7D-CD48-F375-10DB-610E2C0DE1A6}"/>
              </a:ext>
            </a:extLst>
          </p:cNvPr>
          <p:cNvSpPr/>
          <p:nvPr/>
        </p:nvSpPr>
        <p:spPr>
          <a:xfrm>
            <a:off x="10575850" y="1508022"/>
            <a:ext cx="139229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4" descr="A chart showing how your Trust scored for Q16 compared with other trusts that took part; using the ‘expected range’ analysis technique. ">
            <a:extLst>
              <a:ext uri="{FF2B5EF4-FFF2-40B4-BE49-F238E27FC236}">
                <a16:creationId xmlns:a16="http://schemas.microsoft.com/office/drawing/2014/main" id="{ED347381-DC9B-7BAD-3B8A-6440E4153B61}"/>
              </a:ext>
            </a:extLst>
          </p:cNvPr>
          <p:cNvGraphicFramePr/>
          <p:nvPr>
            <p:extLst>
              <p:ext uri="{D42A27DB-BD31-4B8C-83A1-F6EECF244321}">
                <p14:modId xmlns:p14="http://schemas.microsoft.com/office/powerpoint/2010/main" val="1623933556"/>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23"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3312288670"/>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22"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2918949009"/>
              </p:ext>
            </p:extLst>
          </p:nvPr>
        </p:nvGraphicFramePr>
        <p:xfrm>
          <a:off x="103910" y="2317146"/>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1">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207431616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Question scores</a:t>
            </a:r>
          </a:p>
        </p:txBody>
      </p:sp>
      <p:sp>
        <p:nvSpPr>
          <p:cNvPr id="4" name="Title 2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416214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3344105456"/>
              </p:ext>
            </p:extLst>
          </p:nvPr>
        </p:nvGraphicFramePr>
        <p:xfrm>
          <a:off x="8585541" y="1767430"/>
          <a:ext cx="3382605" cy="290934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762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0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61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 name="Rectangle 1">
            <a:extLst>
              <a:ext uri="{FF2B5EF4-FFF2-40B4-BE49-F238E27FC236}">
                <a16:creationId xmlns:a16="http://schemas.microsoft.com/office/drawing/2014/main" id="{36E69C47-FA70-3822-EB9E-8782ADA18622}"/>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27"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3927923029"/>
              </p:ext>
            </p:extLst>
          </p:nvPr>
        </p:nvGraphicFramePr>
        <p:xfrm>
          <a:off x="103911" y="3814279"/>
          <a:ext cx="8246527" cy="8615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26"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1889159140"/>
              </p:ext>
            </p:extLst>
          </p:nvPr>
        </p:nvGraphicFramePr>
        <p:xfrm>
          <a:off x="103911" y="2281946"/>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4"/>
            <a:ext cx="8246527" cy="1398672"/>
            <a:chOff x="380078" y="1436457"/>
            <a:chExt cx="8246527" cy="1398672"/>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5">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2002597038"/>
                </p:ext>
              </p:extLst>
            </p:nvPr>
          </p:nvGraphicFramePr>
          <p:xfrm>
            <a:off x="380078" y="1436457"/>
            <a:ext cx="8246527" cy="1398672"/>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356206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1656C-ED3D-D848-7FC6-1290CC88B7E3}"/>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99580D5A-E658-6757-EFEC-4066DEEBE169}"/>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23876F1F-5D96-9E12-69E6-65731EA23640}"/>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A3DE23A-F585-5513-14F6-0AFFFF05247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DBAED0F-14A2-09B1-B692-53BB645E2A37}"/>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26C7375-E107-9089-5B4F-C6D1834C447D}"/>
              </a:ext>
            </a:extLst>
          </p:cNvPr>
          <p:cNvGraphicFramePr/>
          <p:nvPr>
            <p:extLst>
              <p:ext uri="{D42A27DB-BD31-4B8C-83A1-F6EECF244321}">
                <p14:modId xmlns:p14="http://schemas.microsoft.com/office/powerpoint/2010/main" val="116700815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4AA75610-1C90-7B1B-5424-B9A8151BDFF8}"/>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1A0746C7-CD3B-C317-C601-30F26F3409E2}"/>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B3617D21-7146-0E7D-5287-74AEF6C5FA55}"/>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88831418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FAB868B6-27BB-E1A5-43E7-EC7B6B18E9EC}"/>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0D45C382-1153-CC9D-8EDB-89A35F5C877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E23D738-1D93-2DD0-200C-E68AFE14D1BD}"/>
              </a:ext>
            </a:extLst>
          </p:cNvPr>
          <p:cNvGraphicFramePr>
            <a:graphicFrameLocks noGrp="1"/>
          </p:cNvGraphicFramePr>
          <p:nvPr>
            <p:extLst>
              <p:ext uri="{D42A27DB-BD31-4B8C-83A1-F6EECF244321}">
                <p14:modId xmlns:p14="http://schemas.microsoft.com/office/powerpoint/2010/main" val="2949175597"/>
              </p:ext>
            </p:extLst>
          </p:nvPr>
        </p:nvGraphicFramePr>
        <p:xfrm>
          <a:off x="322706" y="2036298"/>
          <a:ext cx="9877736" cy="285360"/>
        </p:xfrm>
        <a:graphic>
          <a:graphicData uri="http://schemas.openxmlformats.org/drawingml/2006/table">
            <a:tbl>
              <a:tblPr firstRow="1" bandRow="1">
                <a:tableStyleId>{5C22544A-7EE6-4342-B048-85BDC9FD1C3A}</a:tableStyleId>
              </a:tblPr>
              <a:tblGrid>
                <a:gridCol w="2438249">
                  <a:extLst>
                    <a:ext uri="{9D8B030D-6E8A-4147-A177-3AD203B41FA5}">
                      <a16:colId xmlns:a16="http://schemas.microsoft.com/office/drawing/2014/main" val="20000"/>
                    </a:ext>
                  </a:extLst>
                </a:gridCol>
                <a:gridCol w="461639">
                  <a:extLst>
                    <a:ext uri="{9D8B030D-6E8A-4147-A177-3AD203B41FA5}">
                      <a16:colId xmlns:a16="http://schemas.microsoft.com/office/drawing/2014/main" val="20001"/>
                    </a:ext>
                  </a:extLst>
                </a:gridCol>
                <a:gridCol w="697784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163FAC21-723F-0DCB-D27A-B768CBB41C90}"/>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7700D645-34CA-AE2F-10CC-1DDE83E1863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0">
            <a:extLst>
              <a:ext uri="{FF2B5EF4-FFF2-40B4-BE49-F238E27FC236}">
                <a16:creationId xmlns:a16="http://schemas.microsoft.com/office/drawing/2014/main" id="{8BA8EA8D-740B-4885-BBFC-CD8207E3EA27}"/>
              </a:ext>
            </a:extLst>
          </p:cNvPr>
          <p:cNvSpPr>
            <a:spLocks noGrp="1"/>
          </p:cNvSpPr>
          <p:nvPr>
            <p:ph type="title"/>
          </p:nvPr>
        </p:nvSpPr>
        <p:spPr>
          <a:xfrm>
            <a:off x="419970" y="537464"/>
            <a:ext cx="11417697" cy="654856"/>
          </a:xfrm>
        </p:spPr>
        <p:txBody>
          <a:bodyPr>
            <a:normAutofit/>
          </a:bodyPr>
          <a:lstStyle/>
          <a:p>
            <a:r>
              <a:rPr lang="en-GB" dirty="0"/>
              <a:t>Section 7. Individual needs</a:t>
            </a:r>
          </a:p>
        </p:txBody>
      </p:sp>
      <p:graphicFrame>
        <p:nvGraphicFramePr>
          <p:cNvPr id="4" name="Section 7" descr="A bar chart showing the range of section scores for all NHS trusts for Section 1 (Health and social care workers).">
            <a:extLst>
              <a:ext uri="{FF2B5EF4-FFF2-40B4-BE49-F238E27FC236}">
                <a16:creationId xmlns:a16="http://schemas.microsoft.com/office/drawing/2014/main" id="{138201BD-B3AB-1CDC-2BB5-DFD89932BD3E}"/>
              </a:ext>
            </a:extLst>
          </p:cNvPr>
          <p:cNvGraphicFramePr/>
          <p:nvPr>
            <p:extLst>
              <p:ext uri="{D42A27DB-BD31-4B8C-83A1-F6EECF244321}">
                <p14:modId xmlns:p14="http://schemas.microsoft.com/office/powerpoint/2010/main" val="3351268949"/>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03107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E9A64-E8B1-70FA-5D4C-A1945E772AE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843D891E-5B45-8155-3636-410FC94FA60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01BF808-BA6E-FA38-A6F7-7EEA597F5E1B}"/>
              </a:ext>
            </a:extLst>
          </p:cNvPr>
          <p:cNvGraphicFramePr>
            <a:graphicFrameLocks noGrp="1"/>
          </p:cNvGraphicFramePr>
          <p:nvPr>
            <p:extLst>
              <p:ext uri="{D42A27DB-BD31-4B8C-83A1-F6EECF244321}">
                <p14:modId xmlns:p14="http://schemas.microsoft.com/office/powerpoint/2010/main" val="2537529353"/>
              </p:ext>
            </p:extLst>
          </p:nvPr>
        </p:nvGraphicFramePr>
        <p:xfrm>
          <a:off x="8585541" y="1706880"/>
          <a:ext cx="3382605" cy="441159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5755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8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2037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4864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7528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967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014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58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163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59026">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bl>
          </a:graphicData>
        </a:graphic>
      </p:graphicFrame>
      <p:sp>
        <p:nvSpPr>
          <p:cNvPr id="8" name="Rectangle 7">
            <a:extLst>
              <a:ext uri="{FF2B5EF4-FFF2-40B4-BE49-F238E27FC236}">
                <a16:creationId xmlns:a16="http://schemas.microsoft.com/office/drawing/2014/main" id="{697F1633-C231-78B5-997C-4C28084F7813}"/>
              </a:ext>
            </a:extLst>
          </p:cNvPr>
          <p:cNvSpPr/>
          <p:nvPr/>
        </p:nvSpPr>
        <p:spPr>
          <a:xfrm>
            <a:off x="10576560" y="1432248"/>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2" name="Q28_4" descr="A chart showing how your Trust scored for Q16 compared with other trusts that took part; using the ‘expected range’ analysis technique. ">
            <a:extLst>
              <a:ext uri="{FF2B5EF4-FFF2-40B4-BE49-F238E27FC236}">
                <a16:creationId xmlns:a16="http://schemas.microsoft.com/office/drawing/2014/main" id="{18E68746-D030-E727-841C-FFCA615DD670}"/>
              </a:ext>
            </a:extLst>
          </p:cNvPr>
          <p:cNvGraphicFramePr/>
          <p:nvPr>
            <p:extLst>
              <p:ext uri="{D42A27DB-BD31-4B8C-83A1-F6EECF244321}">
                <p14:modId xmlns:p14="http://schemas.microsoft.com/office/powerpoint/2010/main" val="2590598021"/>
              </p:ext>
            </p:extLst>
          </p:nvPr>
        </p:nvGraphicFramePr>
        <p:xfrm>
          <a:off x="103906" y="4955598"/>
          <a:ext cx="8246527" cy="88519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28_3" descr="A chart showing how your Trust scored for Q16 compared with other trusts that took part; using the ‘expected range’ analysis technique. ">
            <a:extLst>
              <a:ext uri="{FF2B5EF4-FFF2-40B4-BE49-F238E27FC236}">
                <a16:creationId xmlns:a16="http://schemas.microsoft.com/office/drawing/2014/main" id="{CDAEF304-7166-C9D3-9FA7-12A6E307FA0D}"/>
              </a:ext>
            </a:extLst>
          </p:cNvPr>
          <p:cNvGraphicFramePr/>
          <p:nvPr>
            <p:extLst>
              <p:ext uri="{D42A27DB-BD31-4B8C-83A1-F6EECF244321}">
                <p14:modId xmlns:p14="http://schemas.microsoft.com/office/powerpoint/2010/main" val="3516299509"/>
              </p:ext>
            </p:extLst>
          </p:nvPr>
        </p:nvGraphicFramePr>
        <p:xfrm>
          <a:off x="103906" y="401942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28_2" descr="A chart showing how your Trust scored for Q16 compared with other trusts that took part; using the ‘expected range’ analysis technique. ">
            <a:extLst>
              <a:ext uri="{FF2B5EF4-FFF2-40B4-BE49-F238E27FC236}">
                <a16:creationId xmlns:a16="http://schemas.microsoft.com/office/drawing/2014/main" id="{0DA2B421-82A1-5D8E-33C1-F676D70B103B}"/>
              </a:ext>
            </a:extLst>
          </p:cNvPr>
          <p:cNvGraphicFramePr/>
          <p:nvPr>
            <p:extLst>
              <p:ext uri="{D42A27DB-BD31-4B8C-83A1-F6EECF244321}">
                <p14:modId xmlns:p14="http://schemas.microsoft.com/office/powerpoint/2010/main" val="2147940686"/>
              </p:ext>
            </p:extLst>
          </p:nvPr>
        </p:nvGraphicFramePr>
        <p:xfrm>
          <a:off x="103906" y="3095500"/>
          <a:ext cx="8246527" cy="872939"/>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718AA7D1-873F-F4A1-7BA9-4BA7252CC4B5}"/>
              </a:ext>
            </a:extLst>
          </p:cNvPr>
          <p:cNvGrpSpPr/>
          <p:nvPr/>
        </p:nvGrpSpPr>
        <p:grpSpPr>
          <a:xfrm>
            <a:off x="103905" y="1439410"/>
            <a:ext cx="8246527" cy="1512887"/>
            <a:chOff x="380078" y="1436456"/>
            <a:chExt cx="8246527" cy="1512887"/>
          </a:xfrm>
        </p:grpSpPr>
        <p:sp>
          <p:nvSpPr>
            <p:cNvPr id="3" name="Rectangle 2">
              <a:extLst>
                <a:ext uri="{FF2B5EF4-FFF2-40B4-BE49-F238E27FC236}">
                  <a16:creationId xmlns:a16="http://schemas.microsoft.com/office/drawing/2014/main" id="{AC12260B-57F6-B0EF-6587-7240F496E239}"/>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28_1">
              <a:extLst>
                <a:ext uri="{FF2B5EF4-FFF2-40B4-BE49-F238E27FC236}">
                  <a16:creationId xmlns:a16="http://schemas.microsoft.com/office/drawing/2014/main" id="{84DF9723-3240-5D9F-67E5-E16CA8940D8C}"/>
                </a:ext>
              </a:extLst>
            </p:cNvPr>
            <p:cNvGraphicFramePr/>
            <p:nvPr>
              <p:extLst>
                <p:ext uri="{D42A27DB-BD31-4B8C-83A1-F6EECF244321}">
                  <p14:modId xmlns:p14="http://schemas.microsoft.com/office/powerpoint/2010/main" val="402403772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83C03546-05D7-E2BB-C6C8-7C350DB6AB4D}"/>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1">
            <a:extLst>
              <a:ext uri="{FF2B5EF4-FFF2-40B4-BE49-F238E27FC236}">
                <a16:creationId xmlns:a16="http://schemas.microsoft.com/office/drawing/2014/main" id="{4512D09D-E572-0426-B921-F6BE41609FBE}"/>
              </a:ext>
            </a:extLst>
          </p:cNvPr>
          <p:cNvSpPr>
            <a:spLocks noGrp="1"/>
          </p:cNvSpPr>
          <p:nvPr>
            <p:ph type="title"/>
          </p:nvPr>
        </p:nvSpPr>
        <p:spPr>
          <a:xfrm>
            <a:off x="419970" y="536400"/>
            <a:ext cx="11417697" cy="654856"/>
          </a:xfrm>
        </p:spPr>
        <p:txBody>
          <a:bodyPr/>
          <a:lstStyle/>
          <a:p>
            <a:r>
              <a:rPr lang="en-GB" dirty="0"/>
              <a:t>Section 7. Individual needs (continued)</a:t>
            </a:r>
          </a:p>
        </p:txBody>
      </p:sp>
    </p:spTree>
    <p:extLst>
      <p:ext uri="{BB962C8B-B14F-4D97-AF65-F5344CB8AC3E}">
        <p14:creationId xmlns:p14="http://schemas.microsoft.com/office/powerpoint/2010/main" val="3831119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9690F-7B9C-B23F-9C4F-BA316AB1689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7C9AE2D7-29DA-E61F-9BD4-CC558DC4BB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80166A0F-224C-16CB-75D1-46ABC6D53E17}"/>
              </a:ext>
            </a:extLst>
          </p:cNvPr>
          <p:cNvGraphicFramePr>
            <a:graphicFrameLocks noGrp="1"/>
          </p:cNvGraphicFramePr>
          <p:nvPr>
            <p:extLst>
              <p:ext uri="{D42A27DB-BD31-4B8C-83A1-F6EECF244321}">
                <p14:modId xmlns:p14="http://schemas.microsoft.com/office/powerpoint/2010/main" val="2557124032"/>
              </p:ext>
            </p:extLst>
          </p:nvPr>
        </p:nvGraphicFramePr>
        <p:xfrm>
          <a:off x="8585540" y="1706871"/>
          <a:ext cx="3382605" cy="265253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7912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346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137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7078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609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583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BAA2DE55-A5BD-32A9-5D71-6FE1AD9C66F6}"/>
              </a:ext>
            </a:extLst>
          </p:cNvPr>
          <p:cNvSpPr/>
          <p:nvPr/>
        </p:nvSpPr>
        <p:spPr>
          <a:xfrm>
            <a:off x="10575850" y="1432248"/>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CEF7A471-6162-7C6A-B136-A2E28284132D}"/>
              </a:ext>
            </a:extLst>
          </p:cNvPr>
          <p:cNvGrpSpPr/>
          <p:nvPr/>
        </p:nvGrpSpPr>
        <p:grpSpPr>
          <a:xfrm>
            <a:off x="103910" y="1470764"/>
            <a:ext cx="8246527" cy="1512887"/>
            <a:chOff x="380078" y="1436456"/>
            <a:chExt cx="8246527" cy="1512887"/>
          </a:xfrm>
        </p:grpSpPr>
        <p:sp>
          <p:nvSpPr>
            <p:cNvPr id="5" name="Rectangle 4">
              <a:extLst>
                <a:ext uri="{FF2B5EF4-FFF2-40B4-BE49-F238E27FC236}">
                  <a16:creationId xmlns:a16="http://schemas.microsoft.com/office/drawing/2014/main" id="{487A7BA6-39DB-45B0-AFA2-4CC1D1FBA943}"/>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8_5">
              <a:extLst>
                <a:ext uri="{FF2B5EF4-FFF2-40B4-BE49-F238E27FC236}">
                  <a16:creationId xmlns:a16="http://schemas.microsoft.com/office/drawing/2014/main" id="{0BE68219-CF5A-54D1-7BAB-98518F2523DA}"/>
                </a:ext>
              </a:extLst>
            </p:cNvPr>
            <p:cNvGraphicFramePr/>
            <p:nvPr>
              <p:extLst>
                <p:ext uri="{D42A27DB-BD31-4B8C-83A1-F6EECF244321}">
                  <p14:modId xmlns:p14="http://schemas.microsoft.com/office/powerpoint/2010/main" val="44348561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grpSp>
      <p:sp>
        <p:nvSpPr>
          <p:cNvPr id="35" name="Title 6">
            <a:extLst>
              <a:ext uri="{FF2B5EF4-FFF2-40B4-BE49-F238E27FC236}">
                <a16:creationId xmlns:a16="http://schemas.microsoft.com/office/drawing/2014/main" id="{4EF3CC1C-7896-8350-B0D3-F70B0E99F98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2">
            <a:extLst>
              <a:ext uri="{FF2B5EF4-FFF2-40B4-BE49-F238E27FC236}">
                <a16:creationId xmlns:a16="http://schemas.microsoft.com/office/drawing/2014/main" id="{D03D0F96-76D0-68B8-6F59-920D51D34F5B}"/>
              </a:ext>
            </a:extLst>
          </p:cNvPr>
          <p:cNvSpPr>
            <a:spLocks noGrp="1"/>
          </p:cNvSpPr>
          <p:nvPr>
            <p:ph type="title"/>
          </p:nvPr>
        </p:nvSpPr>
        <p:spPr>
          <a:xfrm>
            <a:off x="419970" y="536400"/>
            <a:ext cx="11417697" cy="654856"/>
          </a:xfrm>
        </p:spPr>
        <p:txBody>
          <a:bodyPr/>
          <a:lstStyle/>
          <a:p>
            <a:r>
              <a:rPr lang="en-GB" dirty="0"/>
              <a:t>Section 7. Individual needs (continued)</a:t>
            </a:r>
          </a:p>
        </p:txBody>
      </p:sp>
      <p:graphicFrame>
        <p:nvGraphicFramePr>
          <p:cNvPr id="8" name="Q28_6" descr="A chart showing how your Trust scored for Q16 compared with other trusts that took part; using the ‘expected range’ analysis technique. ">
            <a:extLst>
              <a:ext uri="{FF2B5EF4-FFF2-40B4-BE49-F238E27FC236}">
                <a16:creationId xmlns:a16="http://schemas.microsoft.com/office/drawing/2014/main" id="{44D55B32-E07A-B7F4-C627-029A9178A2EC}"/>
              </a:ext>
            </a:extLst>
          </p:cNvPr>
          <p:cNvGraphicFramePr/>
          <p:nvPr>
            <p:extLst>
              <p:ext uri="{D42A27DB-BD31-4B8C-83A1-F6EECF244321}">
                <p14:modId xmlns:p14="http://schemas.microsoft.com/office/powerpoint/2010/main" val="2524329951"/>
              </p:ext>
            </p:extLst>
          </p:nvPr>
        </p:nvGraphicFramePr>
        <p:xfrm>
          <a:off x="103910" y="3088603"/>
          <a:ext cx="8246527" cy="88519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49628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EE10F492-3E68-4FC0-B69A-5B85556DA63C}"/>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B39C58F-821B-4E81-9698-708F4022EFF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B3FCFA56-442F-4715-BF55-27C8EF6D4F32}"/>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AE04D98-ED34-420F-9B9C-58431256B354}"/>
              </a:ext>
            </a:extLst>
          </p:cNvPr>
          <p:cNvGraphicFramePr/>
          <p:nvPr>
            <p:extLst>
              <p:ext uri="{D42A27DB-BD31-4B8C-83A1-F6EECF244321}">
                <p14:modId xmlns:p14="http://schemas.microsoft.com/office/powerpoint/2010/main" val="57397007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5FA1251-CDA6-4887-BD72-658AFE1A88E5}"/>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67F370E6-E681-494F-97B2-0D348087F233}"/>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7DD1456A-234E-4833-8A07-2AC082BB5A1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20367426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6FC77999-F986-48C8-B7B5-415BB15CD3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9847F73A-9737-4AF2-A999-1B451795CBC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C4642BB4-BEBC-46D9-B8A5-F71BEA7B9DD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FD44E486-C62A-4A3B-B8C2-18649022DB2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3">
            <a:extLst>
              <a:ext uri="{FF2B5EF4-FFF2-40B4-BE49-F238E27FC236}">
                <a16:creationId xmlns:a16="http://schemas.microsoft.com/office/drawing/2014/main" id="{ED098B1C-71E0-4336-9CF1-B1F3E5F01739}"/>
              </a:ext>
            </a:extLst>
          </p:cNvPr>
          <p:cNvSpPr>
            <a:spLocks noGrp="1"/>
          </p:cNvSpPr>
          <p:nvPr>
            <p:ph type="title"/>
          </p:nvPr>
        </p:nvSpPr>
        <p:spPr>
          <a:xfrm>
            <a:off x="419970" y="537464"/>
            <a:ext cx="11417697" cy="654856"/>
          </a:xfrm>
        </p:spPr>
        <p:txBody>
          <a:bodyPr>
            <a:normAutofit/>
          </a:bodyPr>
          <a:lstStyle/>
          <a:p>
            <a:r>
              <a:rPr lang="en-GB" dirty="0"/>
              <a:t>Section 8. Virtual wards</a:t>
            </a:r>
          </a:p>
        </p:txBody>
      </p:sp>
      <p:graphicFrame>
        <p:nvGraphicFramePr>
          <p:cNvPr id="4" name="section_table">
            <a:extLst>
              <a:ext uri="{FF2B5EF4-FFF2-40B4-BE49-F238E27FC236}">
                <a16:creationId xmlns:a16="http://schemas.microsoft.com/office/drawing/2014/main" id="{F15C0219-19BB-4034-F531-BAD9E6B23FD9}"/>
              </a:ext>
            </a:extLst>
          </p:cNvPr>
          <p:cNvGraphicFramePr>
            <a:graphicFrameLocks noGrp="1"/>
          </p:cNvGraphicFramePr>
          <p:nvPr>
            <p:extLst>
              <p:ext uri="{D42A27DB-BD31-4B8C-83A1-F6EECF244321}">
                <p14:modId xmlns:p14="http://schemas.microsoft.com/office/powerpoint/2010/main" val="995808745"/>
              </p:ext>
            </p:extLst>
          </p:nvPr>
        </p:nvGraphicFramePr>
        <p:xfrm>
          <a:off x="347088" y="2036298"/>
          <a:ext cx="9879988" cy="285360"/>
        </p:xfrm>
        <a:graphic>
          <a:graphicData uri="http://schemas.openxmlformats.org/drawingml/2006/table">
            <a:tbl>
              <a:tblPr firstRow="1" bandRow="1">
                <a:tableStyleId>{5C22544A-7EE6-4342-B048-85BDC9FD1C3A}</a:tableStyleId>
              </a:tblPr>
              <a:tblGrid>
                <a:gridCol w="2449378">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91570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Section 8" descr="A bar chart showing the range of section scores for all NHS trusts for Section 1 (Health and social care workers).">
            <a:extLst>
              <a:ext uri="{FF2B5EF4-FFF2-40B4-BE49-F238E27FC236}">
                <a16:creationId xmlns:a16="http://schemas.microsoft.com/office/drawing/2014/main" id="{8B92428C-4978-6273-6D4E-6FB2B9BD6B62}"/>
              </a:ext>
            </a:extLst>
          </p:cNvPr>
          <p:cNvGraphicFramePr/>
          <p:nvPr>
            <p:extLst>
              <p:ext uri="{D42A27DB-BD31-4B8C-83A1-F6EECF244321}">
                <p14:modId xmlns:p14="http://schemas.microsoft.com/office/powerpoint/2010/main" val="732915728"/>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68868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2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BBC75FA5-CD35-D15F-4380-8166F2AC7F65}"/>
              </a:ext>
            </a:extLst>
          </p:cNvPr>
          <p:cNvGraphicFramePr>
            <a:graphicFrameLocks noGrp="1"/>
          </p:cNvGraphicFramePr>
          <p:nvPr>
            <p:extLst>
              <p:ext uri="{D42A27DB-BD31-4B8C-83A1-F6EECF244321}">
                <p14:modId xmlns:p14="http://schemas.microsoft.com/office/powerpoint/2010/main" val="1347006061"/>
              </p:ext>
            </p:extLst>
          </p:nvPr>
        </p:nvGraphicFramePr>
        <p:xfrm>
          <a:off x="8585541" y="1767430"/>
          <a:ext cx="3382605" cy="25450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99850">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64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9.0</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4831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691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2658975"/>
                  </a:ext>
                </a:extLst>
              </a:tr>
              <a:tr h="42351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35B29744-5407-B0A8-E650-C77F96860E7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7" name="Q31" descr="A chart showing how your Trust scored for Q15 compared with other trusts that took part; using the ‘expected range’ analysis technique. ">
            <a:extLst>
              <a:ext uri="{FF2B5EF4-FFF2-40B4-BE49-F238E27FC236}">
                <a16:creationId xmlns:a16="http://schemas.microsoft.com/office/drawing/2014/main" id="{9FF0A892-1948-3524-352F-70A9355D9526}"/>
              </a:ext>
            </a:extLst>
          </p:cNvPr>
          <p:cNvGraphicFramePr/>
          <p:nvPr>
            <p:extLst>
              <p:ext uri="{D42A27DB-BD31-4B8C-83A1-F6EECF244321}">
                <p14:modId xmlns:p14="http://schemas.microsoft.com/office/powerpoint/2010/main" val="4057826593"/>
              </p:ext>
            </p:extLst>
          </p:nvPr>
        </p:nvGraphicFramePr>
        <p:xfrm>
          <a:off x="103911" y="2281946"/>
          <a:ext cx="8246527" cy="1813804"/>
        </p:xfrm>
        <a:graphic>
          <a:graphicData uri="http://schemas.openxmlformats.org/drawingml/2006/chart">
            <c:chart xmlns:c="http://schemas.openxmlformats.org/drawingml/2006/chart" xmlns:r="http://schemas.openxmlformats.org/officeDocument/2006/relationships" r:id="rId3"/>
          </a:graphicData>
        </a:graphic>
      </p:graphicFrame>
      <p:grpSp>
        <p:nvGrpSpPr>
          <p:cNvPr id="9" name="Section 8" descr="A chart showing how your Trust scored for Q14 compared with other trusts that took part; using the ‘expected range’ analysis technique. ">
            <a:extLst>
              <a:ext uri="{FF2B5EF4-FFF2-40B4-BE49-F238E27FC236}">
                <a16:creationId xmlns:a16="http://schemas.microsoft.com/office/drawing/2014/main" id="{59E45D69-571B-F2FF-31C5-62A4C455A5DA}"/>
              </a:ext>
            </a:extLst>
          </p:cNvPr>
          <p:cNvGrpSpPr/>
          <p:nvPr/>
        </p:nvGrpSpPr>
        <p:grpSpPr>
          <a:xfrm>
            <a:off x="103910" y="1508022"/>
            <a:ext cx="8246527" cy="1474872"/>
            <a:chOff x="380078" y="1436457"/>
            <a:chExt cx="8246527" cy="1474872"/>
          </a:xfrm>
        </p:grpSpPr>
        <p:sp>
          <p:nvSpPr>
            <p:cNvPr id="10" name="Rectangle 9">
              <a:extLst>
                <a:ext uri="{FF2B5EF4-FFF2-40B4-BE49-F238E27FC236}">
                  <a16:creationId xmlns:a16="http://schemas.microsoft.com/office/drawing/2014/main" id="{4841E007-7DD2-1065-595F-0EA11F77859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Q30">
              <a:extLst>
                <a:ext uri="{FF2B5EF4-FFF2-40B4-BE49-F238E27FC236}">
                  <a16:creationId xmlns:a16="http://schemas.microsoft.com/office/drawing/2014/main" id="{48A31102-CAFB-BC78-16AF-690635CE3F79}"/>
                </a:ext>
              </a:extLst>
            </p:cNvPr>
            <p:cNvGraphicFramePr/>
            <p:nvPr>
              <p:extLst>
                <p:ext uri="{D42A27DB-BD31-4B8C-83A1-F6EECF244321}">
                  <p14:modId xmlns:p14="http://schemas.microsoft.com/office/powerpoint/2010/main" val="4022612764"/>
                </p:ext>
              </p:extLst>
            </p:nvPr>
          </p:nvGraphicFramePr>
          <p:xfrm>
            <a:off x="380078" y="1436457"/>
            <a:ext cx="8246527" cy="1474872"/>
          </p:xfrm>
          <a:graphic>
            <a:graphicData uri="http://schemas.openxmlformats.org/drawingml/2006/chart">
              <c:chart xmlns:c="http://schemas.openxmlformats.org/drawingml/2006/chart" xmlns:r="http://schemas.openxmlformats.org/officeDocument/2006/relationships" r:id="rId4"/>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8. Virtual wards (continued)</a:t>
            </a:r>
          </a:p>
        </p:txBody>
      </p:sp>
    </p:spTree>
    <p:extLst>
      <p:ext uri="{BB962C8B-B14F-4D97-AF65-F5344CB8AC3E}">
        <p14:creationId xmlns:p14="http://schemas.microsoft.com/office/powerpoint/2010/main" val="1032133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CF0EB999-190D-46E6-837E-001A2671F842}"/>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5D1D2535-A48E-4728-99FD-4B52DFFEA654}"/>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3DBD53D0-7322-4212-B3B0-CBAB86B2E2AF}"/>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B0A77800-807B-49B0-94E3-D2F8C7065B08}"/>
              </a:ext>
            </a:extLst>
          </p:cNvPr>
          <p:cNvGraphicFramePr/>
          <p:nvPr>
            <p:extLst>
              <p:ext uri="{D42A27DB-BD31-4B8C-83A1-F6EECF244321}">
                <p14:modId xmlns:p14="http://schemas.microsoft.com/office/powerpoint/2010/main" val="398211303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C1180DE0-DEE9-4E28-97FB-D30D1CD0437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8F9CAA2-CC63-4E03-A568-BF6C496EA1B0}"/>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90444486-2835-433C-B029-3A12B368A69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65906356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C5CD0F11-0B86-4249-BAEA-F9BD2F8844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112381A3-115A-4D66-AFFF-83031E6B353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160635B0-1B39-95BC-F97B-31F6514A4255}"/>
              </a:ext>
            </a:extLst>
          </p:cNvPr>
          <p:cNvGraphicFramePr>
            <a:graphicFrameLocks noGrp="1"/>
          </p:cNvGraphicFramePr>
          <p:nvPr>
            <p:extLst>
              <p:ext uri="{D42A27DB-BD31-4B8C-83A1-F6EECF244321}">
                <p14:modId xmlns:p14="http://schemas.microsoft.com/office/powerpoint/2010/main" val="3286933485"/>
              </p:ext>
            </p:extLst>
          </p:nvPr>
        </p:nvGraphicFramePr>
        <p:xfrm>
          <a:off x="331583" y="2047793"/>
          <a:ext cx="9203032" cy="285360"/>
        </p:xfrm>
        <a:graphic>
          <a:graphicData uri="http://schemas.openxmlformats.org/drawingml/2006/table">
            <a:tbl>
              <a:tblPr firstRow="1" bandRow="1">
                <a:tableStyleId>{5C22544A-7EE6-4342-B048-85BDC9FD1C3A}</a:tableStyleId>
              </a:tblPr>
              <a:tblGrid>
                <a:gridCol w="2420495">
                  <a:extLst>
                    <a:ext uri="{9D8B030D-6E8A-4147-A177-3AD203B41FA5}">
                      <a16:colId xmlns:a16="http://schemas.microsoft.com/office/drawing/2014/main" val="20000"/>
                    </a:ext>
                  </a:extLst>
                </a:gridCol>
                <a:gridCol w="497149">
                  <a:extLst>
                    <a:ext uri="{9D8B030D-6E8A-4147-A177-3AD203B41FA5}">
                      <a16:colId xmlns:a16="http://schemas.microsoft.com/office/drawing/2014/main" val="20001"/>
                    </a:ext>
                  </a:extLst>
                </a:gridCol>
                <a:gridCol w="62853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6.6</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F4F33894-F7FF-4603-8437-E220B1D3A4C6}"/>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54FBAF65-01C4-4A09-A39B-B99864DF8B3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35">
            <a:extLst>
              <a:ext uri="{FF2B5EF4-FFF2-40B4-BE49-F238E27FC236}">
                <a16:creationId xmlns:a16="http://schemas.microsoft.com/office/drawing/2014/main" id="{9C9AF5D9-EF5F-4368-A81D-5621D051DFDE}"/>
              </a:ext>
            </a:extLst>
          </p:cNvPr>
          <p:cNvSpPr>
            <a:spLocks noGrp="1"/>
          </p:cNvSpPr>
          <p:nvPr>
            <p:ph type="title"/>
          </p:nvPr>
        </p:nvSpPr>
        <p:spPr>
          <a:xfrm>
            <a:off x="419970" y="537464"/>
            <a:ext cx="11417697" cy="654856"/>
          </a:xfrm>
        </p:spPr>
        <p:txBody>
          <a:bodyPr>
            <a:normAutofit/>
          </a:bodyPr>
          <a:lstStyle/>
          <a:p>
            <a:r>
              <a:rPr lang="en-GB" dirty="0"/>
              <a:t>Section 9. Leaving hospital</a:t>
            </a:r>
          </a:p>
        </p:txBody>
      </p:sp>
      <p:graphicFrame>
        <p:nvGraphicFramePr>
          <p:cNvPr id="4" name="Section 9" descr="A bar chart showing the range of section scores for all NHS trusts for Section 1 (Health and social care workers).">
            <a:extLst>
              <a:ext uri="{FF2B5EF4-FFF2-40B4-BE49-F238E27FC236}">
                <a16:creationId xmlns:a16="http://schemas.microsoft.com/office/drawing/2014/main" id="{FAD891CB-465F-CC14-50F4-660830AC02D7}"/>
              </a:ext>
            </a:extLst>
          </p:cNvPr>
          <p:cNvGraphicFramePr/>
          <p:nvPr>
            <p:extLst>
              <p:ext uri="{D42A27DB-BD31-4B8C-83A1-F6EECF244321}">
                <p14:modId xmlns:p14="http://schemas.microsoft.com/office/powerpoint/2010/main" val="1481180368"/>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029355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1" name="Rectangle 10">
            <a:extLst>
              <a:ext uri="{FF2B5EF4-FFF2-40B4-BE49-F238E27FC236}">
                <a16:creationId xmlns:a16="http://schemas.microsoft.com/office/drawing/2014/main" id="{4A46C5B6-645B-9314-2996-F7766F1176E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5" descr="A chart showing how your Trust scored for Q35 compared with other trusts that took part; using the ‘expected range’ analysis technique. ">
            <a:extLst>
              <a:ext uri="{FF2B5EF4-FFF2-40B4-BE49-F238E27FC236}">
                <a16:creationId xmlns:a16="http://schemas.microsoft.com/office/drawing/2014/main" id="{A1B8C8B3-0AAF-9BFC-4E90-69046C0B0C7C}"/>
              </a:ext>
            </a:extLst>
          </p:cNvPr>
          <p:cNvGraphicFramePr/>
          <p:nvPr>
            <p:extLst>
              <p:ext uri="{D42A27DB-BD31-4B8C-83A1-F6EECF244321}">
                <p14:modId xmlns:p14="http://schemas.microsoft.com/office/powerpoint/2010/main" val="483013779"/>
              </p:ext>
            </p:extLst>
          </p:nvPr>
        </p:nvGraphicFramePr>
        <p:xfrm>
          <a:off x="140730" y="4292990"/>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34" descr="A chart showing how your Trust scored for Q34 compared with other trusts that took part; using the ‘expected range’ analysis technique. ">
            <a:extLst>
              <a:ext uri="{FF2B5EF4-FFF2-40B4-BE49-F238E27FC236}">
                <a16:creationId xmlns:a16="http://schemas.microsoft.com/office/drawing/2014/main" id="{AAC91ECE-4092-F038-C742-E88DD12B4EB0}"/>
              </a:ext>
            </a:extLst>
          </p:cNvPr>
          <p:cNvGraphicFramePr/>
          <p:nvPr>
            <p:extLst>
              <p:ext uri="{D42A27DB-BD31-4B8C-83A1-F6EECF244321}">
                <p14:modId xmlns:p14="http://schemas.microsoft.com/office/powerpoint/2010/main" val="2237277112"/>
              </p:ext>
            </p:extLst>
          </p:nvPr>
        </p:nvGraphicFramePr>
        <p:xfrm>
          <a:off x="140730" y="334488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Q33" descr="A chart showing how your Trust scored for Q33 compared with other trusts that took part; using the ‘expected range’ analysis technique. ">
            <a:extLst>
              <a:ext uri="{FF2B5EF4-FFF2-40B4-BE49-F238E27FC236}">
                <a16:creationId xmlns:a16="http://schemas.microsoft.com/office/drawing/2014/main" id="{F3077432-C471-3AA3-B95D-9C27634E441C}"/>
              </a:ext>
            </a:extLst>
          </p:cNvPr>
          <p:cNvGraphicFramePr/>
          <p:nvPr>
            <p:extLst>
              <p:ext uri="{D42A27DB-BD31-4B8C-83A1-F6EECF244321}">
                <p14:modId xmlns:p14="http://schemas.microsoft.com/office/powerpoint/2010/main" val="1561987061"/>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BE4E7544-56E0-42A1-E64E-98C4BD2B2359}"/>
              </a:ext>
            </a:extLst>
          </p:cNvPr>
          <p:cNvGrpSpPr/>
          <p:nvPr/>
        </p:nvGrpSpPr>
        <p:grpSpPr>
          <a:xfrm>
            <a:off x="140731" y="1412730"/>
            <a:ext cx="8246527" cy="1512887"/>
            <a:chOff x="380078" y="1436456"/>
            <a:chExt cx="8246527" cy="1512887"/>
          </a:xfrm>
        </p:grpSpPr>
        <p:graphicFrame>
          <p:nvGraphicFramePr>
            <p:cNvPr id="3" name="Q32">
              <a:extLst>
                <a:ext uri="{FF2B5EF4-FFF2-40B4-BE49-F238E27FC236}">
                  <a16:creationId xmlns:a16="http://schemas.microsoft.com/office/drawing/2014/main" id="{FFC43032-8831-58C2-8795-CBC070076F77}"/>
                </a:ext>
              </a:extLst>
            </p:cNvPr>
            <p:cNvGraphicFramePr/>
            <p:nvPr>
              <p:extLst>
                <p:ext uri="{D42A27DB-BD31-4B8C-83A1-F6EECF244321}">
                  <p14:modId xmlns:p14="http://schemas.microsoft.com/office/powerpoint/2010/main" val="402288325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5" name="Rectangle 4">
              <a:extLst>
                <a:ext uri="{FF2B5EF4-FFF2-40B4-BE49-F238E27FC236}">
                  <a16:creationId xmlns:a16="http://schemas.microsoft.com/office/drawing/2014/main" id="{B8353568-4B53-C2D8-F93E-DB383CBB5D8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090F538-4C17-D52E-27F7-55A304A30A7F}"/>
              </a:ext>
            </a:extLst>
          </p:cNvPr>
          <p:cNvGraphicFramePr>
            <a:graphicFrameLocks noGrp="1"/>
          </p:cNvGraphicFramePr>
          <p:nvPr>
            <p:extLst>
              <p:ext uri="{D42A27DB-BD31-4B8C-83A1-F6EECF244321}">
                <p14:modId xmlns:p14="http://schemas.microsoft.com/office/powerpoint/2010/main" val="290491196"/>
              </p:ext>
            </p:extLst>
          </p:nvPr>
        </p:nvGraphicFramePr>
        <p:xfrm>
          <a:off x="8585541" y="1767430"/>
          <a:ext cx="3382605" cy="435318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8.1</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162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305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5.2</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1495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3679767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8" name="Ipsos Ribbon Rules" hidden="1">
            <a:extLst>
              <a:ext uri="{FF2B5EF4-FFF2-40B4-BE49-F238E27FC236}">
                <a16:creationId xmlns:a16="http://schemas.microsoft.com/office/drawing/2014/main" id="{B51A7588-35D4-4119-A97C-FF944725BF15}"/>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2218364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10">
            <a:extLst>
              <a:ext uri="{FF2B5EF4-FFF2-40B4-BE49-F238E27FC236}">
                <a16:creationId xmlns:a16="http://schemas.microsoft.com/office/drawing/2014/main" id="{12F3A1D9-9189-E74E-F660-9FA43846B0E4}"/>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9" descr="A chart showing how your Trust scored for Q35 compared with other trusts that took part; using the ‘expected range’ analysis technique. ">
            <a:extLst>
              <a:ext uri="{FF2B5EF4-FFF2-40B4-BE49-F238E27FC236}">
                <a16:creationId xmlns:a16="http://schemas.microsoft.com/office/drawing/2014/main" id="{43280353-D7B9-04C1-F22B-5701FAA702A0}"/>
              </a:ext>
            </a:extLst>
          </p:cNvPr>
          <p:cNvGraphicFramePr/>
          <p:nvPr>
            <p:extLst>
              <p:ext uri="{D42A27DB-BD31-4B8C-83A1-F6EECF244321}">
                <p14:modId xmlns:p14="http://schemas.microsoft.com/office/powerpoint/2010/main" val="732368141"/>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38" descr="A chart showing how your Trust scored for Q34 compared with other trusts that took part; using the ‘expected range’ analysis technique. ">
            <a:extLst>
              <a:ext uri="{FF2B5EF4-FFF2-40B4-BE49-F238E27FC236}">
                <a16:creationId xmlns:a16="http://schemas.microsoft.com/office/drawing/2014/main" id="{3E238990-6390-31BA-4313-55739D3AEDEE}"/>
              </a:ext>
            </a:extLst>
          </p:cNvPr>
          <p:cNvGraphicFramePr/>
          <p:nvPr>
            <p:extLst>
              <p:ext uri="{D42A27DB-BD31-4B8C-83A1-F6EECF244321}">
                <p14:modId xmlns:p14="http://schemas.microsoft.com/office/powerpoint/2010/main" val="3733747093"/>
              </p:ext>
            </p:extLst>
          </p:nvPr>
        </p:nvGraphicFramePr>
        <p:xfrm>
          <a:off x="140733" y="325204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37" descr="A chart showing how your Trust scored for Q33 compared with other trusts that took part; using the ‘expected range’ analysis technique. ">
            <a:extLst>
              <a:ext uri="{FF2B5EF4-FFF2-40B4-BE49-F238E27FC236}">
                <a16:creationId xmlns:a16="http://schemas.microsoft.com/office/drawing/2014/main" id="{81137B9E-0A86-D210-B18D-F2689BFF7F49}"/>
              </a:ext>
            </a:extLst>
          </p:cNvPr>
          <p:cNvGraphicFramePr/>
          <p:nvPr>
            <p:extLst>
              <p:ext uri="{D42A27DB-BD31-4B8C-83A1-F6EECF244321}">
                <p14:modId xmlns:p14="http://schemas.microsoft.com/office/powerpoint/2010/main" val="1616326212"/>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05729B5A-EECA-8C82-0641-92FFAD4AAD8C}"/>
              </a:ext>
            </a:extLst>
          </p:cNvPr>
          <p:cNvGrpSpPr/>
          <p:nvPr/>
        </p:nvGrpSpPr>
        <p:grpSpPr>
          <a:xfrm>
            <a:off x="140732" y="1412730"/>
            <a:ext cx="8246527" cy="1512887"/>
            <a:chOff x="380078" y="1436456"/>
            <a:chExt cx="8246527" cy="1512887"/>
          </a:xfrm>
        </p:grpSpPr>
        <p:graphicFrame>
          <p:nvGraphicFramePr>
            <p:cNvPr id="3" name="Q36">
              <a:extLst>
                <a:ext uri="{FF2B5EF4-FFF2-40B4-BE49-F238E27FC236}">
                  <a16:creationId xmlns:a16="http://schemas.microsoft.com/office/drawing/2014/main" id="{0894B82E-617F-67FB-4D8D-74C7A86EC4D9}"/>
                </a:ext>
              </a:extLst>
            </p:cNvPr>
            <p:cNvGraphicFramePr/>
            <p:nvPr>
              <p:extLst>
                <p:ext uri="{D42A27DB-BD31-4B8C-83A1-F6EECF244321}">
                  <p14:modId xmlns:p14="http://schemas.microsoft.com/office/powerpoint/2010/main" val="315854690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sp>
          <p:nvSpPr>
            <p:cNvPr id="5" name="Rectangle 4">
              <a:extLst>
                <a:ext uri="{FF2B5EF4-FFF2-40B4-BE49-F238E27FC236}">
                  <a16:creationId xmlns:a16="http://schemas.microsoft.com/office/drawing/2014/main" id="{18897E73-EB68-CBD4-C2F3-A6AAA403A68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997D930-2725-4F4E-1992-34D7BEAC47FA}"/>
              </a:ext>
            </a:extLst>
          </p:cNvPr>
          <p:cNvGraphicFramePr>
            <a:graphicFrameLocks noGrp="1"/>
          </p:cNvGraphicFramePr>
          <p:nvPr>
            <p:extLst>
              <p:ext uri="{D42A27DB-BD31-4B8C-83A1-F6EECF244321}">
                <p14:modId xmlns:p14="http://schemas.microsoft.com/office/powerpoint/2010/main" val="2972448768"/>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282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574468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6DF3B9B4-E86E-3107-F9D4-93FCF2E43783}"/>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3" name="Q43" descr="A chart showing how your Trust scored for Q35 compared with other trusts that took part; using the ‘expected range’ analysis technique. ">
            <a:extLst>
              <a:ext uri="{FF2B5EF4-FFF2-40B4-BE49-F238E27FC236}">
                <a16:creationId xmlns:a16="http://schemas.microsoft.com/office/drawing/2014/main" id="{98FB09D6-D871-7973-AC15-D59B4149CF25}"/>
              </a:ext>
            </a:extLst>
          </p:cNvPr>
          <p:cNvGraphicFramePr/>
          <p:nvPr>
            <p:extLst>
              <p:ext uri="{D42A27DB-BD31-4B8C-83A1-F6EECF244321}">
                <p14:modId xmlns:p14="http://schemas.microsoft.com/office/powerpoint/2010/main" val="2469154588"/>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Q42" descr="A chart showing how your Trust scored for Q26 compared with other trusts that took part; using the ‘expected range’ analysis technique. ">
            <a:extLst>
              <a:ext uri="{FF2B5EF4-FFF2-40B4-BE49-F238E27FC236}">
                <a16:creationId xmlns:a16="http://schemas.microsoft.com/office/drawing/2014/main" id="{0EF99E22-9E50-A10C-EADD-0ED5146AC1D2}"/>
              </a:ext>
            </a:extLst>
          </p:cNvPr>
          <p:cNvGraphicFramePr/>
          <p:nvPr>
            <p:extLst>
              <p:ext uri="{D42A27DB-BD31-4B8C-83A1-F6EECF244321}">
                <p14:modId xmlns:p14="http://schemas.microsoft.com/office/powerpoint/2010/main" val="517925614"/>
              </p:ext>
            </p:extLst>
          </p:nvPr>
        </p:nvGraphicFramePr>
        <p:xfrm>
          <a:off x="128460" y="328133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Q41" descr="A chart showing how your Trust scored for Q23 compared with other trusts that took part; using the ‘expected range’ analysis technique. ">
            <a:extLst>
              <a:ext uri="{FF2B5EF4-FFF2-40B4-BE49-F238E27FC236}">
                <a16:creationId xmlns:a16="http://schemas.microsoft.com/office/drawing/2014/main" id="{042A3B6C-73BF-DFCC-CDD7-E274BBB67270}"/>
              </a:ext>
            </a:extLst>
          </p:cNvPr>
          <p:cNvGraphicFramePr/>
          <p:nvPr>
            <p:extLst>
              <p:ext uri="{D42A27DB-BD31-4B8C-83A1-F6EECF244321}">
                <p14:modId xmlns:p14="http://schemas.microsoft.com/office/powerpoint/2010/main" val="4007838982"/>
              </p:ext>
            </p:extLst>
          </p:nvPr>
        </p:nvGraphicFramePr>
        <p:xfrm>
          <a:off x="140731" y="2395771"/>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11" name="Section 9" descr="A chart showing how your Trust scored for Q22 compared with other trusts that took part; using the ‘expected range’ analysis technique. ">
            <a:extLst>
              <a:ext uri="{FF2B5EF4-FFF2-40B4-BE49-F238E27FC236}">
                <a16:creationId xmlns:a16="http://schemas.microsoft.com/office/drawing/2014/main" id="{2F128CFB-DA8A-0F6B-719C-9AEAF49E9063}"/>
              </a:ext>
            </a:extLst>
          </p:cNvPr>
          <p:cNvGrpSpPr/>
          <p:nvPr/>
        </p:nvGrpSpPr>
        <p:grpSpPr>
          <a:xfrm>
            <a:off x="128459" y="1381087"/>
            <a:ext cx="8246527" cy="1512887"/>
            <a:chOff x="380078" y="1436456"/>
            <a:chExt cx="8246527" cy="1512887"/>
          </a:xfrm>
        </p:grpSpPr>
        <p:graphicFrame>
          <p:nvGraphicFramePr>
            <p:cNvPr id="12" name="Q40">
              <a:extLst>
                <a:ext uri="{FF2B5EF4-FFF2-40B4-BE49-F238E27FC236}">
                  <a16:creationId xmlns:a16="http://schemas.microsoft.com/office/drawing/2014/main" id="{CF188DA3-6135-36EF-8584-E697FA46D5DC}"/>
                </a:ext>
              </a:extLst>
            </p:cNvPr>
            <p:cNvGraphicFramePr/>
            <p:nvPr>
              <p:extLst>
                <p:ext uri="{D42A27DB-BD31-4B8C-83A1-F6EECF244321}">
                  <p14:modId xmlns:p14="http://schemas.microsoft.com/office/powerpoint/2010/main" val="242454297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15" name="Rectangle 4">
              <a:extLst>
                <a:ext uri="{FF2B5EF4-FFF2-40B4-BE49-F238E27FC236}">
                  <a16:creationId xmlns:a16="http://schemas.microsoft.com/office/drawing/2014/main" id="{23359105-68B5-E4E1-ECA3-1C569DED5297}"/>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5"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195D2F3-AEFB-7C56-4FDC-F0AC0ACFE3FB}"/>
              </a:ext>
            </a:extLst>
          </p:cNvPr>
          <p:cNvGraphicFramePr>
            <a:graphicFrameLocks noGrp="1"/>
          </p:cNvGraphicFramePr>
          <p:nvPr>
            <p:extLst>
              <p:ext uri="{D42A27DB-BD31-4B8C-83A1-F6EECF244321}">
                <p14:modId xmlns:p14="http://schemas.microsoft.com/office/powerpoint/2010/main" val="4251968314"/>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215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246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12623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1" name="TextBox 30">
            <a:extLst>
              <a:ext uri="{FF2B5EF4-FFF2-40B4-BE49-F238E27FC236}">
                <a16:creationId xmlns:a16="http://schemas.microsoft.com/office/drawing/2014/main" id="{D142657D-E596-4380-B9E2-18AA68C0D86A}"/>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25" name="TextBox 24">
            <a:extLst>
              <a:ext uri="{FF2B5EF4-FFF2-40B4-BE49-F238E27FC236}">
                <a16:creationId xmlns:a16="http://schemas.microsoft.com/office/drawing/2014/main" id="{8D266E89-1C38-4311-AC4B-3108E11E120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2" name="Rectangle 31">
            <a:extLst>
              <a:ext uri="{FF2B5EF4-FFF2-40B4-BE49-F238E27FC236}">
                <a16:creationId xmlns:a16="http://schemas.microsoft.com/office/drawing/2014/main" id="{CB4719BE-4547-4749-BE96-EE5B9C2B6751}"/>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0" name="low_chart" descr="A bar chart showing the bottom five trust results within your region.">
            <a:extLst>
              <a:ext uri="{FF2B5EF4-FFF2-40B4-BE49-F238E27FC236}">
                <a16:creationId xmlns:a16="http://schemas.microsoft.com/office/drawing/2014/main" id="{E4C9BBCF-CFD9-4436-889F-6AD4EDD1D103}"/>
              </a:ext>
            </a:extLst>
          </p:cNvPr>
          <p:cNvGraphicFramePr/>
          <p:nvPr>
            <p:extLst>
              <p:ext uri="{D42A27DB-BD31-4B8C-83A1-F6EECF244321}">
                <p14:modId xmlns:p14="http://schemas.microsoft.com/office/powerpoint/2010/main" val="426744721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38" name="Title 6">
            <a:extLst>
              <a:ext uri="{FF2B5EF4-FFF2-40B4-BE49-F238E27FC236}">
                <a16:creationId xmlns:a16="http://schemas.microsoft.com/office/drawing/2014/main" id="{EC805DFF-EDAC-4A6E-A576-EE345ADE163B}"/>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3" name="Rectangle 32">
            <a:extLst>
              <a:ext uri="{FF2B5EF4-FFF2-40B4-BE49-F238E27FC236}">
                <a16:creationId xmlns:a16="http://schemas.microsoft.com/office/drawing/2014/main" id="{5BA98312-3D1F-4163-B083-2E6C399AADC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9" name="high_chart" descr="A bar chart showing the top five trust results within your region.">
            <a:extLst>
              <a:ext uri="{FF2B5EF4-FFF2-40B4-BE49-F238E27FC236}">
                <a16:creationId xmlns:a16="http://schemas.microsoft.com/office/drawing/2014/main" id="{EF11B151-B065-4AD3-BCD7-1E1BAA924D7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9625853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7" name="Title 6">
            <a:extLst>
              <a:ext uri="{FF2B5EF4-FFF2-40B4-BE49-F238E27FC236}">
                <a16:creationId xmlns:a16="http://schemas.microsoft.com/office/drawing/2014/main" id="{4EE2BA43-D243-4B18-A03E-3CE5AE120FD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5" name="Title 6">
            <a:extLst>
              <a:ext uri="{FF2B5EF4-FFF2-40B4-BE49-F238E27FC236}">
                <a16:creationId xmlns:a16="http://schemas.microsoft.com/office/drawing/2014/main" id="{6D3EB6D0-C4C7-46B0-94BF-61FA68180DE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B8C72BD4-96BF-3470-472A-628338BE79BC}"/>
              </a:ext>
            </a:extLst>
          </p:cNvPr>
          <p:cNvGraphicFramePr>
            <a:graphicFrameLocks noGrp="1"/>
          </p:cNvGraphicFramePr>
          <p:nvPr>
            <p:extLst>
              <p:ext uri="{D42A27DB-BD31-4B8C-83A1-F6EECF244321}">
                <p14:modId xmlns:p14="http://schemas.microsoft.com/office/powerpoint/2010/main" val="1831036066"/>
              </p:ext>
            </p:extLst>
          </p:nvPr>
        </p:nvGraphicFramePr>
        <p:xfrm>
          <a:off x="476085" y="2041954"/>
          <a:ext cx="9798228" cy="285360"/>
        </p:xfrm>
        <a:graphic>
          <a:graphicData uri="http://schemas.openxmlformats.org/drawingml/2006/table">
            <a:tbl>
              <a:tblPr firstRow="1" bandRow="1">
                <a:tableStyleId>{5C22544A-7EE6-4342-B048-85BDC9FD1C3A}</a:tableStyleId>
              </a:tblPr>
              <a:tblGrid>
                <a:gridCol w="2293748">
                  <a:extLst>
                    <a:ext uri="{9D8B030D-6E8A-4147-A177-3AD203B41FA5}">
                      <a16:colId xmlns:a16="http://schemas.microsoft.com/office/drawing/2014/main" val="20000"/>
                    </a:ext>
                  </a:extLst>
                </a:gridCol>
                <a:gridCol w="541538">
                  <a:extLst>
                    <a:ext uri="{9D8B030D-6E8A-4147-A177-3AD203B41FA5}">
                      <a16:colId xmlns:a16="http://schemas.microsoft.com/office/drawing/2014/main" val="20001"/>
                    </a:ext>
                  </a:extLst>
                </a:gridCol>
                <a:gridCol w="6962942">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3" name="TextBox 22">
            <a:extLst>
              <a:ext uri="{FF2B5EF4-FFF2-40B4-BE49-F238E27FC236}">
                <a16:creationId xmlns:a16="http://schemas.microsoft.com/office/drawing/2014/main" id="{A0CBD86F-F9BB-4D03-ADA9-CF396BDF15C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22" name="Title 6">
            <a:extLst>
              <a:ext uri="{FF2B5EF4-FFF2-40B4-BE49-F238E27FC236}">
                <a16:creationId xmlns:a16="http://schemas.microsoft.com/office/drawing/2014/main" id="{A16E7272-E3D1-464F-8F4E-5D9848AEE5C4}"/>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21" name="Title 39">
            <a:extLst>
              <a:ext uri="{FF2B5EF4-FFF2-40B4-BE49-F238E27FC236}">
                <a16:creationId xmlns:a16="http://schemas.microsoft.com/office/drawing/2014/main" id="{2C83DF1D-73EE-4181-8A3B-DABA5622C890}"/>
              </a:ext>
            </a:extLst>
          </p:cNvPr>
          <p:cNvSpPr>
            <a:spLocks noGrp="1"/>
          </p:cNvSpPr>
          <p:nvPr>
            <p:ph type="title"/>
          </p:nvPr>
        </p:nvSpPr>
        <p:spPr>
          <a:xfrm>
            <a:off x="419970" y="537464"/>
            <a:ext cx="11417697" cy="654856"/>
          </a:xfrm>
        </p:spPr>
        <p:txBody>
          <a:bodyPr>
            <a:normAutofit/>
          </a:bodyPr>
          <a:lstStyle/>
          <a:p>
            <a:r>
              <a:rPr lang="en-GB" dirty="0"/>
              <a:t>Section 10. Kindness and compassion</a:t>
            </a:r>
          </a:p>
        </p:txBody>
      </p:sp>
      <p:graphicFrame>
        <p:nvGraphicFramePr>
          <p:cNvPr id="4" name="Section 10" descr="A bar chart showing the range of section scores for all NHS trusts for Section 1 (Health and social care workers).">
            <a:extLst>
              <a:ext uri="{FF2B5EF4-FFF2-40B4-BE49-F238E27FC236}">
                <a16:creationId xmlns:a16="http://schemas.microsoft.com/office/drawing/2014/main" id="{9706F5ED-E346-C93B-94F1-AFBF6FC5B48F}"/>
              </a:ext>
            </a:extLst>
          </p:cNvPr>
          <p:cNvGraphicFramePr/>
          <p:nvPr>
            <p:extLst>
              <p:ext uri="{D42A27DB-BD31-4B8C-83A1-F6EECF244321}">
                <p14:modId xmlns:p14="http://schemas.microsoft.com/office/powerpoint/2010/main" val="1382826268"/>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94357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AAC4B51-D578-6DA4-BF3E-CB6DC48E04E3}"/>
              </a:ext>
            </a:extLst>
          </p:cNvPr>
          <p:cNvGraphicFramePr>
            <a:graphicFrameLocks noGrp="1"/>
          </p:cNvGraphicFramePr>
          <p:nvPr>
            <p:extLst>
              <p:ext uri="{D42A27DB-BD31-4B8C-83A1-F6EECF244321}">
                <p14:modId xmlns:p14="http://schemas.microsoft.com/office/powerpoint/2010/main" val="2778622847"/>
              </p:ext>
            </p:extLst>
          </p:nvPr>
        </p:nvGraphicFramePr>
        <p:xfrm>
          <a:off x="8585541" y="1767430"/>
          <a:ext cx="3382605" cy="110497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0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64271A5E-5070-D57F-B11E-AD3F529138D1}"/>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766AA22A-CB57-2A1A-28CB-A16B0EB2579E}"/>
              </a:ext>
            </a:extLst>
          </p:cNvPr>
          <p:cNvGrpSpPr/>
          <p:nvPr/>
        </p:nvGrpSpPr>
        <p:grpSpPr>
          <a:xfrm>
            <a:off x="140735" y="1436456"/>
            <a:ext cx="8246527" cy="1512887"/>
            <a:chOff x="380078" y="1436456"/>
            <a:chExt cx="8246527" cy="1512887"/>
          </a:xfrm>
        </p:grpSpPr>
        <p:graphicFrame>
          <p:nvGraphicFramePr>
            <p:cNvPr id="3" name="Q44">
              <a:extLst>
                <a:ext uri="{FF2B5EF4-FFF2-40B4-BE49-F238E27FC236}">
                  <a16:creationId xmlns:a16="http://schemas.microsoft.com/office/drawing/2014/main" id="{64F23949-7985-6092-E108-A5B9A3DD81E8}"/>
                </a:ext>
              </a:extLst>
            </p:cNvPr>
            <p:cNvGraphicFramePr/>
            <p:nvPr>
              <p:extLst>
                <p:ext uri="{D42A27DB-BD31-4B8C-83A1-F6EECF244321}">
                  <p14:modId xmlns:p14="http://schemas.microsoft.com/office/powerpoint/2010/main" val="109450688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F06896D-5808-6687-6929-B0ABC6662BE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10. Kindness and compassion (continued)</a:t>
            </a:r>
          </a:p>
        </p:txBody>
      </p:sp>
    </p:spTree>
    <p:extLst>
      <p:ext uri="{BB962C8B-B14F-4D97-AF65-F5344CB8AC3E}">
        <p14:creationId xmlns:p14="http://schemas.microsoft.com/office/powerpoint/2010/main" val="3855114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221642865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EA3D64F3-861E-4CF7-9AC3-8CA766603AC6}"/>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7253532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0E54EEF-7204-92E5-FAF3-28A9030304A3}"/>
              </a:ext>
            </a:extLst>
          </p:cNvPr>
          <p:cNvGraphicFramePr>
            <a:graphicFrameLocks noGrp="1"/>
          </p:cNvGraphicFramePr>
          <p:nvPr>
            <p:extLst>
              <p:ext uri="{D42A27DB-BD31-4B8C-83A1-F6EECF244321}">
                <p14:modId xmlns:p14="http://schemas.microsoft.com/office/powerpoint/2010/main" val="2298561370"/>
              </p:ext>
            </p:extLst>
          </p:nvPr>
        </p:nvGraphicFramePr>
        <p:xfrm>
          <a:off x="473238" y="2037744"/>
          <a:ext cx="9862232" cy="285360"/>
        </p:xfrm>
        <a:graphic>
          <a:graphicData uri="http://schemas.openxmlformats.org/drawingml/2006/table">
            <a:tbl>
              <a:tblPr firstRow="1" bandRow="1">
                <a:tableStyleId>{5C22544A-7EE6-4342-B048-85BDC9FD1C3A}</a:tableStyleId>
              </a:tblPr>
              <a:tblGrid>
                <a:gridCol w="2351724">
                  <a:extLst>
                    <a:ext uri="{9D8B030D-6E8A-4147-A177-3AD203B41FA5}">
                      <a16:colId xmlns:a16="http://schemas.microsoft.com/office/drawing/2014/main" val="20000"/>
                    </a:ext>
                  </a:extLst>
                </a:gridCol>
                <a:gridCol w="550415">
                  <a:extLst>
                    <a:ext uri="{9D8B030D-6E8A-4147-A177-3AD203B41FA5}">
                      <a16:colId xmlns:a16="http://schemas.microsoft.com/office/drawing/2014/main" val="20001"/>
                    </a:ext>
                  </a:extLst>
                </a:gridCol>
                <a:gridCol w="696009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1">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11. Respect and dignity</a:t>
            </a:r>
          </a:p>
        </p:txBody>
      </p:sp>
      <p:graphicFrame>
        <p:nvGraphicFramePr>
          <p:cNvPr id="4" name="Section 11" descr="A bar chart showing the range of section scores for all NHS trusts for Section 1 (Health and social care workers).">
            <a:extLst>
              <a:ext uri="{FF2B5EF4-FFF2-40B4-BE49-F238E27FC236}">
                <a16:creationId xmlns:a16="http://schemas.microsoft.com/office/drawing/2014/main" id="{2A4EE4CE-550B-91CA-784B-40FFC930B266}"/>
              </a:ext>
            </a:extLst>
          </p:cNvPr>
          <p:cNvGraphicFramePr/>
          <p:nvPr>
            <p:extLst>
              <p:ext uri="{D42A27DB-BD31-4B8C-83A1-F6EECF244321}">
                <p14:modId xmlns:p14="http://schemas.microsoft.com/office/powerpoint/2010/main" val="1873104226"/>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60690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FBD2224-21A5-B1D3-186D-C2F875A77C4E}"/>
              </a:ext>
            </a:extLst>
          </p:cNvPr>
          <p:cNvGraphicFramePr>
            <a:graphicFrameLocks noGrp="1"/>
          </p:cNvGraphicFramePr>
          <p:nvPr>
            <p:extLst>
              <p:ext uri="{D42A27DB-BD31-4B8C-83A1-F6EECF244321}">
                <p14:modId xmlns:p14="http://schemas.microsoft.com/office/powerpoint/2010/main" val="1821376754"/>
              </p:ext>
            </p:extLst>
          </p:nvPr>
        </p:nvGraphicFramePr>
        <p:xfrm>
          <a:off x="8585541" y="1767430"/>
          <a:ext cx="3382605" cy="109504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274C5E4F-14BB-13E4-82C6-48DE83FB7320}"/>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1" descr="A chart showing how your Trust scored for Q32 compared with other trusts that took part; using the ‘expected range’ analysis technique. ">
            <a:extLst>
              <a:ext uri="{FF2B5EF4-FFF2-40B4-BE49-F238E27FC236}">
                <a16:creationId xmlns:a16="http://schemas.microsoft.com/office/drawing/2014/main" id="{6DBD84A2-D4E9-D1D9-58B0-681769457E12}"/>
              </a:ext>
            </a:extLst>
          </p:cNvPr>
          <p:cNvGrpSpPr/>
          <p:nvPr/>
        </p:nvGrpSpPr>
        <p:grpSpPr>
          <a:xfrm>
            <a:off x="140735" y="1436456"/>
            <a:ext cx="8246527" cy="1512887"/>
            <a:chOff x="380078" y="1436456"/>
            <a:chExt cx="8246527" cy="1512887"/>
          </a:xfrm>
        </p:grpSpPr>
        <p:graphicFrame>
          <p:nvGraphicFramePr>
            <p:cNvPr id="3" name="Q45">
              <a:extLst>
                <a:ext uri="{FF2B5EF4-FFF2-40B4-BE49-F238E27FC236}">
                  <a16:creationId xmlns:a16="http://schemas.microsoft.com/office/drawing/2014/main" id="{583DD789-4A24-31A0-4245-1ADB0F2B5165}"/>
                </a:ext>
              </a:extLst>
            </p:cNvPr>
            <p:cNvGraphicFramePr/>
            <p:nvPr>
              <p:extLst>
                <p:ext uri="{D42A27DB-BD31-4B8C-83A1-F6EECF244321}">
                  <p14:modId xmlns:p14="http://schemas.microsoft.com/office/powerpoint/2010/main" val="203029243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CBE1648D-85CB-1113-E743-3C8225A330F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2">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11. Respect and dignity (continued)</a:t>
            </a:r>
          </a:p>
        </p:txBody>
      </p:sp>
    </p:spTree>
    <p:extLst>
      <p:ext uri="{BB962C8B-B14F-4D97-AF65-F5344CB8AC3E}">
        <p14:creationId xmlns:p14="http://schemas.microsoft.com/office/powerpoint/2010/main" val="2393092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235384973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A851A00F-EE8C-5827-FABB-C41E252B7BE1}"/>
              </a:ext>
            </a:extLst>
          </p:cNvPr>
          <p:cNvGraphicFramePr>
            <a:graphicFrameLocks noGrp="1"/>
          </p:cNvGraphicFramePr>
          <p:nvPr>
            <p:extLst>
              <p:ext uri="{D42A27DB-BD31-4B8C-83A1-F6EECF244321}">
                <p14:modId xmlns:p14="http://schemas.microsoft.com/office/powerpoint/2010/main" val="1430733686"/>
              </p:ext>
            </p:extLst>
          </p:nvPr>
        </p:nvGraphicFramePr>
        <p:xfrm>
          <a:off x="477731" y="2054012"/>
          <a:ext cx="9948756" cy="285360"/>
        </p:xfrm>
        <a:graphic>
          <a:graphicData uri="http://schemas.openxmlformats.org/drawingml/2006/table">
            <a:tbl>
              <a:tblPr firstRow="1" bandRow="1">
                <a:tableStyleId>{5C22544A-7EE6-4342-B048-85BDC9FD1C3A}</a:tableStyleId>
              </a:tblPr>
              <a:tblGrid>
                <a:gridCol w="2336493">
                  <a:extLst>
                    <a:ext uri="{9D8B030D-6E8A-4147-A177-3AD203B41FA5}">
                      <a16:colId xmlns:a16="http://schemas.microsoft.com/office/drawing/2014/main" val="20000"/>
                    </a:ext>
                  </a:extLst>
                </a:gridCol>
                <a:gridCol w="532660">
                  <a:extLst>
                    <a:ext uri="{9D8B030D-6E8A-4147-A177-3AD203B41FA5}">
                      <a16:colId xmlns:a16="http://schemas.microsoft.com/office/drawing/2014/main" val="20001"/>
                    </a:ext>
                  </a:extLst>
                </a:gridCol>
                <a:gridCol w="707960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3">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12. Overall experience</a:t>
            </a:r>
          </a:p>
        </p:txBody>
      </p:sp>
      <p:graphicFrame>
        <p:nvGraphicFramePr>
          <p:cNvPr id="5" name="high_chart" descr="A bar chart showing the top five trust results within your region.">
            <a:extLst>
              <a:ext uri="{FF2B5EF4-FFF2-40B4-BE49-F238E27FC236}">
                <a16:creationId xmlns:a16="http://schemas.microsoft.com/office/drawing/2014/main" id="{2546205F-824F-6E8F-86CB-C242D88D61B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06981583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Section 12" descr="A bar chart showing the range of section scores for all NHS trusts for Section 1 (Health and social care workers).">
            <a:extLst>
              <a:ext uri="{FF2B5EF4-FFF2-40B4-BE49-F238E27FC236}">
                <a16:creationId xmlns:a16="http://schemas.microsoft.com/office/drawing/2014/main" id="{7A6E34C6-89BA-2D01-7F82-69BCC91872E0}"/>
              </a:ext>
            </a:extLst>
          </p:cNvPr>
          <p:cNvGraphicFramePr/>
          <p:nvPr>
            <p:extLst>
              <p:ext uri="{D42A27DB-BD31-4B8C-83A1-F6EECF244321}">
                <p14:modId xmlns:p14="http://schemas.microsoft.com/office/powerpoint/2010/main" val="2727466142"/>
              </p:ext>
            </p:extLst>
          </p:nvPr>
        </p:nvGraphicFramePr>
        <p:xfrm>
          <a:off x="338463" y="2348880"/>
          <a:ext cx="5857744" cy="375180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26785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B7AFA96-396C-89F4-3271-AD728AE5070C}"/>
              </a:ext>
            </a:extLst>
          </p:cNvPr>
          <p:cNvGraphicFramePr>
            <a:graphicFrameLocks noGrp="1"/>
          </p:cNvGraphicFramePr>
          <p:nvPr>
            <p:extLst>
              <p:ext uri="{D42A27DB-BD31-4B8C-83A1-F6EECF244321}">
                <p14:modId xmlns:p14="http://schemas.microsoft.com/office/powerpoint/2010/main" val="1502194222"/>
              </p:ext>
            </p:extLst>
          </p:nvPr>
        </p:nvGraphicFramePr>
        <p:xfrm>
          <a:off x="8585541" y="1767430"/>
          <a:ext cx="3382605" cy="100968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148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8854BAA7-C8BB-3E37-09F7-5EF843A42E57}"/>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2" descr="A chart showing how your Trust scored for Q32 compared with other trusts that took part; using the ‘expected range’ analysis technique. ">
            <a:extLst>
              <a:ext uri="{FF2B5EF4-FFF2-40B4-BE49-F238E27FC236}">
                <a16:creationId xmlns:a16="http://schemas.microsoft.com/office/drawing/2014/main" id="{41759263-D80C-187E-B7C8-A3488662461E}"/>
              </a:ext>
            </a:extLst>
          </p:cNvPr>
          <p:cNvGrpSpPr/>
          <p:nvPr/>
        </p:nvGrpSpPr>
        <p:grpSpPr>
          <a:xfrm>
            <a:off x="140735" y="1436456"/>
            <a:ext cx="8246527" cy="1512887"/>
            <a:chOff x="380078" y="1436456"/>
            <a:chExt cx="8246527" cy="1512887"/>
          </a:xfrm>
        </p:grpSpPr>
        <p:graphicFrame>
          <p:nvGraphicFramePr>
            <p:cNvPr id="3" name="Q46">
              <a:extLst>
                <a:ext uri="{FF2B5EF4-FFF2-40B4-BE49-F238E27FC236}">
                  <a16:creationId xmlns:a16="http://schemas.microsoft.com/office/drawing/2014/main" id="{B3FDE07F-130A-33F4-23CA-32E7AD0AA9F1}"/>
                </a:ext>
              </a:extLst>
            </p:cNvPr>
            <p:cNvGraphicFramePr/>
            <p:nvPr>
              <p:extLst>
                <p:ext uri="{D42A27DB-BD31-4B8C-83A1-F6EECF244321}">
                  <p14:modId xmlns:p14="http://schemas.microsoft.com/office/powerpoint/2010/main" val="5672603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289F0795-F420-1A12-F1C8-027B3F970A6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12. Overall experience (continued)</a:t>
            </a:r>
          </a:p>
        </p:txBody>
      </p:sp>
    </p:spTree>
    <p:extLst>
      <p:ext uri="{BB962C8B-B14F-4D97-AF65-F5344CB8AC3E}">
        <p14:creationId xmlns:p14="http://schemas.microsoft.com/office/powerpoint/2010/main" val="386474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45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214344"/>
            <a:ext cx="6334114" cy="1107996"/>
          </a:xfrm>
        </p:spPr>
        <p:txBody>
          <a:bodyPr/>
          <a:lstStyle/>
          <a:p>
            <a:r>
              <a:rPr lang="en-GB" b="1" dirty="0">
                <a:cs typeface="Arial" panose="020B0604020202020204" pitchFamily="34" charset="0"/>
              </a:rPr>
              <a:t>Trust</a:t>
            </a:r>
            <a:r>
              <a:rPr lang="en-GB" b="1" baseline="0" dirty="0">
                <a:cs typeface="Arial" panose="020B0604020202020204" pitchFamily="34" charset="0"/>
              </a:rPr>
              <a:t> and site results</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833040" y="2850749"/>
            <a:ext cx="10480228" cy="2605265"/>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results for your trust for each question, including:</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the score for your trust</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a breakdown of scores across sites within your trust </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lnSpc>
                <a:spcPct val="110000"/>
              </a:lnSpc>
              <a:spcBef>
                <a:spcPts val="600"/>
              </a:spcBef>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337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Q2. How did you feel about the length of time you were on the waiting list before your admission to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6" name="Title 39">
            <a:extLst>
              <a:ext uri="{FF2B5EF4-FFF2-40B4-BE49-F238E27FC236}">
                <a16:creationId xmlns:a16="http://schemas.microsoft.com/office/drawing/2014/main" id="{018B2AA4-9086-4517-E95E-A2D7E5A6205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Q4. How would you rate the  quality of information you were given, while you were on the waiting list to be admitted to hospital?</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3" name="TextBox 12">
            <a:extLst>
              <a:ext uri="{FF2B5EF4-FFF2-40B4-BE49-F238E27FC236}">
                <a16:creationId xmlns:a16="http://schemas.microsoft.com/office/drawing/2014/main" id="{587BF2D8-4D61-63CF-AB59-C5F0913F18A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3" name="TextBox 22">
            <a:extLst>
              <a:ext uri="{FF2B5EF4-FFF2-40B4-BE49-F238E27FC236}">
                <a16:creationId xmlns:a16="http://schemas.microsoft.com/office/drawing/2014/main" id="{9450B5F6-881F-380A-3CEC-656FAEE18FC3}"/>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graphicFrame>
        <p:nvGraphicFramePr>
          <p:cNvPr id="9" name="Q2" descr="A bar chart showing the question scores for sites within your trust. The colour of the chart corresponds with the legend above.">
            <a:extLst>
              <a:ext uri="{FF2B5EF4-FFF2-40B4-BE49-F238E27FC236}">
                <a16:creationId xmlns:a16="http://schemas.microsoft.com/office/drawing/2014/main" id="{8C91DAD3-3C2D-758E-999E-D80566A71462}"/>
              </a:ext>
            </a:extLst>
          </p:cNvPr>
          <p:cNvGraphicFramePr>
            <a:graphicFrameLocks/>
          </p:cNvGraphicFramePr>
          <p:nvPr>
            <p:extLst>
              <p:ext uri="{D42A27DB-BD31-4B8C-83A1-F6EECF244321}">
                <p14:modId xmlns:p14="http://schemas.microsoft.com/office/powerpoint/2010/main" val="52425355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4" descr="A bar chart showing the question scores for sites within your trust. The colour of the chart corresponds with the legend above.">
            <a:extLst>
              <a:ext uri="{FF2B5EF4-FFF2-40B4-BE49-F238E27FC236}">
                <a16:creationId xmlns:a16="http://schemas.microsoft.com/office/drawing/2014/main" id="{BFDE1822-F8C6-C7C2-A778-6B9F005C9640}"/>
              </a:ext>
            </a:extLst>
          </p:cNvPr>
          <p:cNvGraphicFramePr>
            <a:graphicFrameLocks/>
          </p:cNvGraphicFramePr>
          <p:nvPr>
            <p:extLst>
              <p:ext uri="{D42A27DB-BD31-4B8C-83A1-F6EECF244321}">
                <p14:modId xmlns:p14="http://schemas.microsoft.com/office/powerpoint/2010/main" val="333576007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6B742F78-8326-72BE-B1DC-31040C334867}"/>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Tree>
    <p:extLst>
      <p:ext uri="{BB962C8B-B14F-4D97-AF65-F5344CB8AC3E}">
        <p14:creationId xmlns:p14="http://schemas.microsoft.com/office/powerpoint/2010/main" val="142961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Q5. How long do you feel you had to wait to get to a bed on a ward after you arrived at the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5" descr="A bar chart showing the question scores for sites within your trust. The colour of the chart corresponds with the legend above.">
            <a:extLst>
              <a:ext uri="{FF2B5EF4-FFF2-40B4-BE49-F238E27FC236}">
                <a16:creationId xmlns:a16="http://schemas.microsoft.com/office/drawing/2014/main" id="{1B0D77B2-486A-D6EE-3E0B-E5095877F1CE}"/>
              </a:ext>
            </a:extLst>
          </p:cNvPr>
          <p:cNvGraphicFramePr>
            <a:graphicFrameLocks/>
          </p:cNvGraphicFramePr>
          <p:nvPr>
            <p:extLst>
              <p:ext uri="{D42A27DB-BD31-4B8C-83A1-F6EECF244321}">
                <p14:modId xmlns:p14="http://schemas.microsoft.com/office/powerpoint/2010/main" val="419579641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CE30AD16-BE7F-2AF0-E8D0-50E0C0F288D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0" name="TextBox 9">
            <a:extLst>
              <a:ext uri="{FF2B5EF4-FFF2-40B4-BE49-F238E27FC236}">
                <a16:creationId xmlns:a16="http://schemas.microsoft.com/office/drawing/2014/main" id="{44611B71-44E8-82CF-8FC6-BE87CED5C7FB}"/>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871678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65EB2-D5E8-6440-9EEF-E92008830F34}"/>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D1C8964F-9929-2DBE-7A99-E597176E3F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7" name="Title 4">
            <a:extLst>
              <a:ext uri="{FF2B5EF4-FFF2-40B4-BE49-F238E27FC236}">
                <a16:creationId xmlns:a16="http://schemas.microsoft.com/office/drawing/2014/main" id="{3205A1B3-5893-E687-6DF4-B39839851B8A}"/>
              </a:ext>
            </a:extLst>
          </p:cNvPr>
          <p:cNvSpPr>
            <a:spLocks/>
          </p:cNvSpPr>
          <p:nvPr/>
        </p:nvSpPr>
        <p:spPr>
          <a:xfrm>
            <a:off x="166402"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Q7_1. Were you ever prevented from sleeping at night by noise from other patients?</a:t>
            </a:r>
          </a:p>
        </p:txBody>
      </p:sp>
      <p:sp>
        <p:nvSpPr>
          <p:cNvPr id="4" name="Title 4">
            <a:extLst>
              <a:ext uri="{FF2B5EF4-FFF2-40B4-BE49-F238E27FC236}">
                <a16:creationId xmlns:a16="http://schemas.microsoft.com/office/drawing/2014/main" id="{74BE7707-6DF9-2A7A-85BA-FBD52B7BDA70}"/>
              </a:ext>
            </a:extLst>
          </p:cNvPr>
          <p:cNvSpPr>
            <a:spLocks/>
          </p:cNvSpPr>
          <p:nvPr/>
        </p:nvSpPr>
        <p:spPr>
          <a:xfrm>
            <a:off x="6236317"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Q7_2. Were you ever prevented from sleeping at night by noise from staff?</a:t>
            </a:r>
          </a:p>
        </p:txBody>
      </p:sp>
      <p:graphicFrame>
        <p:nvGraphicFramePr>
          <p:cNvPr id="8" name="Q7_2" descr="A bar chart showing the question scores for sites within your trust. The colour of the chart corresponds with the legend above.">
            <a:extLst>
              <a:ext uri="{FF2B5EF4-FFF2-40B4-BE49-F238E27FC236}">
                <a16:creationId xmlns:a16="http://schemas.microsoft.com/office/drawing/2014/main" id="{E26D907F-26E8-0693-55BE-8F1AD3753C31}"/>
              </a:ext>
            </a:extLst>
          </p:cNvPr>
          <p:cNvGraphicFramePr>
            <a:graphicFrameLocks/>
          </p:cNvGraphicFramePr>
          <p:nvPr>
            <p:extLst>
              <p:ext uri="{D42A27DB-BD31-4B8C-83A1-F6EECF244321}">
                <p14:modId xmlns:p14="http://schemas.microsoft.com/office/powerpoint/2010/main" val="3244486771"/>
              </p:ext>
            </p:extLst>
          </p:nvPr>
        </p:nvGraphicFramePr>
        <p:xfrm>
          <a:off x="6082604"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cxnSp>
        <p:nvCxnSpPr>
          <p:cNvPr id="9" name="Straight Connector 8">
            <a:extLst>
              <a:ext uri="{FF2B5EF4-FFF2-40B4-BE49-F238E27FC236}">
                <a16:creationId xmlns:a16="http://schemas.microsoft.com/office/drawing/2014/main" id="{7EA6D22C-4DB9-E0F4-28D7-04CF8C75C05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0" name="Title 39">
            <a:extLst>
              <a:ext uri="{FF2B5EF4-FFF2-40B4-BE49-F238E27FC236}">
                <a16:creationId xmlns:a16="http://schemas.microsoft.com/office/drawing/2014/main" id="{7F0A9078-EF33-A1C7-0556-D8677A43C86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11" name="Title 39">
            <a:extLst>
              <a:ext uri="{FF2B5EF4-FFF2-40B4-BE49-F238E27FC236}">
                <a16:creationId xmlns:a16="http://schemas.microsoft.com/office/drawing/2014/main" id="{28FBF68F-71BA-036A-CF6C-E65B0918321E}"/>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graphicFrame>
        <p:nvGraphicFramePr>
          <p:cNvPr id="12" name="Table 3" descr="A chart key showing the expected range benchmark bandings.">
            <a:extLst>
              <a:ext uri="{FF2B5EF4-FFF2-40B4-BE49-F238E27FC236}">
                <a16:creationId xmlns:a16="http://schemas.microsoft.com/office/drawing/2014/main" id="{A7840096-D459-85B7-80F4-94B938B6FC3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dirty="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5" name="Q7_1" descr="A bar chart showing the question scores for sites within your trust. The colour of the chart corresponds with the legend above.">
            <a:extLst>
              <a:ext uri="{FF2B5EF4-FFF2-40B4-BE49-F238E27FC236}">
                <a16:creationId xmlns:a16="http://schemas.microsoft.com/office/drawing/2014/main" id="{C0841F37-924C-FED7-C810-9144469CFA66}"/>
              </a:ext>
            </a:extLst>
          </p:cNvPr>
          <p:cNvGraphicFramePr>
            <a:graphicFrameLocks/>
          </p:cNvGraphicFramePr>
          <p:nvPr>
            <p:extLst>
              <p:ext uri="{D42A27DB-BD31-4B8C-83A1-F6EECF244321}">
                <p14:modId xmlns:p14="http://schemas.microsoft.com/office/powerpoint/2010/main" val="283275325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Table 3" descr="A chart key showing the expected range benchmark bandings.">
            <a:extLst>
              <a:ext uri="{FF2B5EF4-FFF2-40B4-BE49-F238E27FC236}">
                <a16:creationId xmlns:a16="http://schemas.microsoft.com/office/drawing/2014/main" id="{47E778F2-9775-7021-F446-7EC42289A34D}"/>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9" name="Title 6">
            <a:extLst>
              <a:ext uri="{FF2B5EF4-FFF2-40B4-BE49-F238E27FC236}">
                <a16:creationId xmlns:a16="http://schemas.microsoft.com/office/drawing/2014/main" id="{5C6B63C4-E977-1789-2440-D89182CF214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0" name="TextBox 19">
            <a:extLst>
              <a:ext uri="{FF2B5EF4-FFF2-40B4-BE49-F238E27FC236}">
                <a16:creationId xmlns:a16="http://schemas.microsoft.com/office/drawing/2014/main" id="{6C6B3816-09E0-32B3-AD44-BBE3AED837C1}"/>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1" name="Title 6">
            <a:extLst>
              <a:ext uri="{FF2B5EF4-FFF2-40B4-BE49-F238E27FC236}">
                <a16:creationId xmlns:a16="http://schemas.microsoft.com/office/drawing/2014/main" id="{741535A3-0A22-C83D-9689-64EA410BEF6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4FC1FAF3-7C9D-10DD-A6B3-246C21AEE2A3}"/>
              </a:ext>
            </a:extLst>
          </p:cNvPr>
          <p:cNvSpPr txBox="1"/>
          <p:nvPr/>
        </p:nvSpPr>
        <p:spPr>
          <a:xfrm>
            <a:off x="6207500"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5" name="TextBox 24">
            <a:extLst>
              <a:ext uri="{FF2B5EF4-FFF2-40B4-BE49-F238E27FC236}">
                <a16:creationId xmlns:a16="http://schemas.microsoft.com/office/drawing/2014/main" id="{E0C32D45-EFC1-4BBE-31D4-A9704BCCE0E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6" name="TextBox 25">
            <a:extLst>
              <a:ext uri="{FF2B5EF4-FFF2-40B4-BE49-F238E27FC236}">
                <a16:creationId xmlns:a16="http://schemas.microsoft.com/office/drawing/2014/main" id="{C4AC5357-A88E-97D3-18D3-370C180AB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28297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Q7_4. Were you ever prevented from sleeping at night by hospital lighting?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Q7_6. Were you ever prevented from sleeping at night by the room temperature?</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10" name="Q7_4" descr="A bar chart showing the question scores for sites within your trust. The colour of the chart corresponds with the legend above.">
            <a:extLst>
              <a:ext uri="{FF2B5EF4-FFF2-40B4-BE49-F238E27FC236}">
                <a16:creationId xmlns:a16="http://schemas.microsoft.com/office/drawing/2014/main" id="{2E505815-6596-510C-6A64-0A2D83410AC2}"/>
              </a:ext>
            </a:extLst>
          </p:cNvPr>
          <p:cNvGraphicFramePr>
            <a:graphicFrameLocks/>
          </p:cNvGraphicFramePr>
          <p:nvPr>
            <p:extLst>
              <p:ext uri="{D42A27DB-BD31-4B8C-83A1-F6EECF244321}">
                <p14:modId xmlns:p14="http://schemas.microsoft.com/office/powerpoint/2010/main" val="422230515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 descr="A bar chart showing the question scores for sites within your trust. The colour of the chart corresponds with the legend above.">
            <a:extLst>
              <a:ext uri="{FF2B5EF4-FFF2-40B4-BE49-F238E27FC236}">
                <a16:creationId xmlns:a16="http://schemas.microsoft.com/office/drawing/2014/main" id="{4641403F-182D-EDA5-9275-3318AE9C37C6}"/>
              </a:ext>
            </a:extLst>
          </p:cNvPr>
          <p:cNvGraphicFramePr>
            <a:graphicFrameLocks/>
          </p:cNvGraphicFramePr>
          <p:nvPr>
            <p:extLst>
              <p:ext uri="{D42A27DB-BD31-4B8C-83A1-F6EECF244321}">
                <p14:modId xmlns:p14="http://schemas.microsoft.com/office/powerpoint/2010/main" val="408102213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E133C166-794A-14C7-EF80-BBB5BACAEE4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itle 39">
            <a:extLst>
              <a:ext uri="{FF2B5EF4-FFF2-40B4-BE49-F238E27FC236}">
                <a16:creationId xmlns:a16="http://schemas.microsoft.com/office/drawing/2014/main" id="{681D9D84-B863-FF31-A59D-3B39A25C0CA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9" name="TextBox 8">
            <a:extLst>
              <a:ext uri="{FF2B5EF4-FFF2-40B4-BE49-F238E27FC236}">
                <a16:creationId xmlns:a16="http://schemas.microsoft.com/office/drawing/2014/main" id="{4C7D2ED4-8CB6-BF51-546B-5D215869898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0ACED8F4-CA3D-9871-6591-A559B66D9A0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3548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Q7_8. Were you ever prevented from sleeping at night by any of the following? I was not prevented from sleeping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Q8. How clean was the hospital room or ward that you were in?</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7_8" descr="A bar chart showing the question scores for sites within your trust. The colour of the chart corresponds with the legend above.">
            <a:extLst>
              <a:ext uri="{FF2B5EF4-FFF2-40B4-BE49-F238E27FC236}">
                <a16:creationId xmlns:a16="http://schemas.microsoft.com/office/drawing/2014/main" id="{118D0436-3D2E-67D4-B401-E95A40FB47FB}"/>
              </a:ext>
            </a:extLst>
          </p:cNvPr>
          <p:cNvGraphicFramePr>
            <a:graphicFrameLocks/>
          </p:cNvGraphicFramePr>
          <p:nvPr>
            <p:extLst>
              <p:ext uri="{D42A27DB-BD31-4B8C-83A1-F6EECF244321}">
                <p14:modId xmlns:p14="http://schemas.microsoft.com/office/powerpoint/2010/main" val="393531888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Q8" descr="A bar chart showing the question scores for sites within your trust. The colour of the chart corresponds with the legend above.">
            <a:extLst>
              <a:ext uri="{FF2B5EF4-FFF2-40B4-BE49-F238E27FC236}">
                <a16:creationId xmlns:a16="http://schemas.microsoft.com/office/drawing/2014/main" id="{14A9B1E1-3F94-69CC-C957-185550107E35}"/>
              </a:ext>
            </a:extLst>
          </p:cNvPr>
          <p:cNvGraphicFramePr>
            <a:graphicFrameLocks/>
          </p:cNvGraphicFramePr>
          <p:nvPr>
            <p:extLst>
              <p:ext uri="{D42A27DB-BD31-4B8C-83A1-F6EECF244321}">
                <p14:modId xmlns:p14="http://schemas.microsoft.com/office/powerpoint/2010/main" val="386769140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2" name="Title 39">
            <a:extLst>
              <a:ext uri="{FF2B5EF4-FFF2-40B4-BE49-F238E27FC236}">
                <a16:creationId xmlns:a16="http://schemas.microsoft.com/office/drawing/2014/main" id="{330464D2-FABC-5DD5-2FF5-1AF4922E33C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4" name="Title 39">
            <a:extLst>
              <a:ext uri="{FF2B5EF4-FFF2-40B4-BE49-F238E27FC236}">
                <a16:creationId xmlns:a16="http://schemas.microsoft.com/office/drawing/2014/main" id="{35E4A08F-AECC-B25D-B1CE-C960CA09383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extBox 7">
            <a:extLst>
              <a:ext uri="{FF2B5EF4-FFF2-40B4-BE49-F238E27FC236}">
                <a16:creationId xmlns:a16="http://schemas.microsoft.com/office/drawing/2014/main" id="{082EA8E9-ECB3-04AB-60A3-867716EE26B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6126947-19D6-9D61-A993-0B89B195B877}"/>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409648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Q9. </a:t>
            </a:r>
            <a:r>
              <a:rPr lang="en-GB" sz="1400" b="1" dirty="0">
                <a:solidFill>
                  <a:srgbClr val="6D276A"/>
                </a:solidFill>
                <a:latin typeface="Arial"/>
              </a:rPr>
              <a:t>Did you get enough help from staff to wash or keep yourself clean?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Q10. If you brought medication with you to hospital, were you able to take it when you needed to?</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9" descr="A bar chart showing the question scores for sites within your trust. The colour of the chart corresponds with the legend above.">
            <a:extLst>
              <a:ext uri="{FF2B5EF4-FFF2-40B4-BE49-F238E27FC236}">
                <a16:creationId xmlns:a16="http://schemas.microsoft.com/office/drawing/2014/main" id="{431B9B00-3BE9-B03E-A560-57991922E1F6}"/>
              </a:ext>
            </a:extLst>
          </p:cNvPr>
          <p:cNvGraphicFramePr>
            <a:graphicFrameLocks/>
          </p:cNvGraphicFramePr>
          <p:nvPr>
            <p:extLst>
              <p:ext uri="{D42A27DB-BD31-4B8C-83A1-F6EECF244321}">
                <p14:modId xmlns:p14="http://schemas.microsoft.com/office/powerpoint/2010/main" val="317311795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0" descr="A bar chart showing the question scores for sites within your trust. The colour of the chart corresponds with the legend above.">
            <a:extLst>
              <a:ext uri="{FF2B5EF4-FFF2-40B4-BE49-F238E27FC236}">
                <a16:creationId xmlns:a16="http://schemas.microsoft.com/office/drawing/2014/main" id="{3622A693-354F-437B-7944-E369B760E424}"/>
              </a:ext>
            </a:extLst>
          </p:cNvPr>
          <p:cNvGraphicFramePr>
            <a:graphicFrameLocks/>
          </p:cNvGraphicFramePr>
          <p:nvPr>
            <p:extLst>
              <p:ext uri="{D42A27DB-BD31-4B8C-83A1-F6EECF244321}">
                <p14:modId xmlns:p14="http://schemas.microsoft.com/office/powerpoint/2010/main" val="403294403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C799933A-430A-E746-2695-4D1A924732C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7BB47C88-C0F3-4C1A-534B-4D6A280E893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C46B2EC8-A50E-4634-6C80-094CC5EBEAF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57CE9BF-D554-89F3-3B0A-2B469C114C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947878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Q11. Did you get enough help from staff to eat your meals?</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Q12. Were you able to get hospital food outside of set mealtimes?</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1" descr="A bar chart showing the question scores for sites within your trust. The colour of the chart corresponds with the legend above.">
            <a:extLst>
              <a:ext uri="{FF2B5EF4-FFF2-40B4-BE49-F238E27FC236}">
                <a16:creationId xmlns:a16="http://schemas.microsoft.com/office/drawing/2014/main" id="{140AFDBB-6169-3F80-1874-96ACF72D6EBF}"/>
              </a:ext>
            </a:extLst>
          </p:cNvPr>
          <p:cNvGraphicFramePr>
            <a:graphicFrameLocks/>
          </p:cNvGraphicFramePr>
          <p:nvPr>
            <p:extLst>
              <p:ext uri="{D42A27DB-BD31-4B8C-83A1-F6EECF244321}">
                <p14:modId xmlns:p14="http://schemas.microsoft.com/office/powerpoint/2010/main" val="211335274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2" descr="A bar chart showing the question scores for sites within your trust. The colour of the chart corresponds with the legend above.">
            <a:extLst>
              <a:ext uri="{FF2B5EF4-FFF2-40B4-BE49-F238E27FC236}">
                <a16:creationId xmlns:a16="http://schemas.microsoft.com/office/drawing/2014/main" id="{6E8B08BA-92DB-FD5F-6230-9F8421A80443}"/>
              </a:ext>
            </a:extLst>
          </p:cNvPr>
          <p:cNvGraphicFramePr>
            <a:graphicFrameLocks/>
          </p:cNvGraphicFramePr>
          <p:nvPr>
            <p:extLst>
              <p:ext uri="{D42A27DB-BD31-4B8C-83A1-F6EECF244321}">
                <p14:modId xmlns:p14="http://schemas.microsoft.com/office/powerpoint/2010/main" val="19063214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82B091F6-B260-4215-1FF8-079CA00814B2}"/>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DCD35A17-F027-AC24-095C-A0C66A120F9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75108830-5117-E695-EC0C-B9B5C1801E6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F7DA2D6-6AEF-3009-1522-BC30D4B51F1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79463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Q13. During your time in hospital, did you get enough to drink?</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3" descr="A bar chart showing the question scores for sites within your trust. The colour of the chart corresponds with the legend above.">
            <a:extLst>
              <a:ext uri="{FF2B5EF4-FFF2-40B4-BE49-F238E27FC236}">
                <a16:creationId xmlns:a16="http://schemas.microsoft.com/office/drawing/2014/main" id="{8A54AC00-00CC-F80A-0150-F4A36D47E1DA}"/>
              </a:ext>
            </a:extLst>
          </p:cNvPr>
          <p:cNvGraphicFramePr>
            <a:graphicFrameLocks/>
          </p:cNvGraphicFramePr>
          <p:nvPr>
            <p:extLst>
              <p:ext uri="{D42A27DB-BD31-4B8C-83A1-F6EECF244321}">
                <p14:modId xmlns:p14="http://schemas.microsoft.com/office/powerpoint/2010/main" val="85142574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125E7627-3AE3-7404-2DA6-40B479E24FA6}"/>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285950D5-B0D0-F444-0893-5190BE3C74F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42220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BE0CF-B6C8-0F14-A25E-CD05E3A506F6}"/>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5C09AF76-1B74-B9C0-6703-71DAE716BF3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Q14. When you asked doctors questions, did you get answers you could understand?</a:t>
            </a:r>
          </a:p>
        </p:txBody>
      </p:sp>
      <p:sp>
        <p:nvSpPr>
          <p:cNvPr id="76" name="Slide Number Placeholder 1">
            <a:extLst>
              <a:ext uri="{FF2B5EF4-FFF2-40B4-BE49-F238E27FC236}">
                <a16:creationId xmlns:a16="http://schemas.microsoft.com/office/drawing/2014/main" id="{83B915F1-52C4-55A3-EBAC-530681B2531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620A0653-BA8D-FA04-2CFA-803E66602370}"/>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BC1736BF-CACE-1408-5E11-A05FF546A977}"/>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Q15. Did you have confidence and trust in the doctors treating you?</a:t>
            </a:r>
          </a:p>
        </p:txBody>
      </p:sp>
      <p:sp>
        <p:nvSpPr>
          <p:cNvPr id="3" name="Title 6">
            <a:extLst>
              <a:ext uri="{FF2B5EF4-FFF2-40B4-BE49-F238E27FC236}">
                <a16:creationId xmlns:a16="http://schemas.microsoft.com/office/drawing/2014/main" id="{A1213B2F-DD0C-98B2-79EF-5C9B113B0AD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F9632C2D-795C-7440-CFE5-FAED0315243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BC62E945-48E2-3096-4EB8-477ED64A0836}"/>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3B511128-D8D7-4A68-ED53-1F82EB278857}"/>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4EA51FD0-63A0-DEA6-AFB7-8E356A8CE6E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9DF04E0-00CE-CAB7-6817-A44BAFD5C546}"/>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4" descr="A bar chart showing the question scores for sites within your trust. The colour of the chart corresponds with the legend above.">
            <a:extLst>
              <a:ext uri="{FF2B5EF4-FFF2-40B4-BE49-F238E27FC236}">
                <a16:creationId xmlns:a16="http://schemas.microsoft.com/office/drawing/2014/main" id="{C6FE9655-C327-4A3B-DB9E-F5B387F637A0}"/>
              </a:ext>
            </a:extLst>
          </p:cNvPr>
          <p:cNvGraphicFramePr>
            <a:graphicFrameLocks/>
          </p:cNvGraphicFramePr>
          <p:nvPr>
            <p:extLst>
              <p:ext uri="{D42A27DB-BD31-4B8C-83A1-F6EECF244321}">
                <p14:modId xmlns:p14="http://schemas.microsoft.com/office/powerpoint/2010/main" val="65389167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5" descr="A bar chart showing the question scores for sites within your trust. The colour of the chart corresponds with the legend above.">
            <a:extLst>
              <a:ext uri="{FF2B5EF4-FFF2-40B4-BE49-F238E27FC236}">
                <a16:creationId xmlns:a16="http://schemas.microsoft.com/office/drawing/2014/main" id="{FFCED874-8ABE-2C19-3398-7B63E3F8A883}"/>
              </a:ext>
            </a:extLst>
          </p:cNvPr>
          <p:cNvGraphicFramePr>
            <a:graphicFrameLocks/>
          </p:cNvGraphicFramePr>
          <p:nvPr>
            <p:extLst>
              <p:ext uri="{D42A27DB-BD31-4B8C-83A1-F6EECF244321}">
                <p14:modId xmlns:p14="http://schemas.microsoft.com/office/powerpoint/2010/main" val="111963996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DD9F12B2-DD68-C8F9-CAAE-D061FF68558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8" name="Title 39">
            <a:extLst>
              <a:ext uri="{FF2B5EF4-FFF2-40B4-BE49-F238E27FC236}">
                <a16:creationId xmlns:a16="http://schemas.microsoft.com/office/drawing/2014/main" id="{47BEA7B1-F57C-EED3-EAB7-35BFE821B96F}"/>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AD89C594-08E5-9104-34AC-E757ABB4BA8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73C8DF8-97E8-889A-B524-C89AA9E0370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8454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Q16. When doctors spoke about your care in front of you, were you included in the conversation?</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6" descr="A bar chart showing the question scores for sites within your trust. The colour of the chart corresponds with the legend above.">
            <a:extLst>
              <a:ext uri="{FF2B5EF4-FFF2-40B4-BE49-F238E27FC236}">
                <a16:creationId xmlns:a16="http://schemas.microsoft.com/office/drawing/2014/main" id="{B100ECF8-8B5D-FC2C-DC8E-DE9502977D03}"/>
              </a:ext>
            </a:extLst>
          </p:cNvPr>
          <p:cNvGraphicFramePr>
            <a:graphicFrameLocks/>
          </p:cNvGraphicFramePr>
          <p:nvPr>
            <p:extLst>
              <p:ext uri="{D42A27DB-BD31-4B8C-83A1-F6EECF244321}">
                <p14:modId xmlns:p14="http://schemas.microsoft.com/office/powerpoint/2010/main" val="64804261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8F133452-5D82-8F09-042A-617C5FAF744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1CA4DDE1-4FB4-3B6C-3721-6B7002C310F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872940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Q17. </a:t>
            </a:r>
            <a:r>
              <a:rPr lang="en-GB" sz="1400" b="1" dirty="0">
                <a:solidFill>
                  <a:srgbClr val="6D276A"/>
                </a:solidFill>
                <a:latin typeface="Arial"/>
              </a:rPr>
              <a:t>When you asked nurses questions, did you get answers you could understand?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Q18. </a:t>
            </a:r>
            <a:r>
              <a:rPr lang="en-GB" sz="1400" b="1" dirty="0">
                <a:solidFill>
                  <a:srgbClr val="6D276A"/>
                </a:solidFill>
                <a:latin typeface="Arial"/>
              </a:rPr>
              <a:t>Did you have confidence and trust in the nurses treating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7" descr="A bar chart showing the question scores for sites within your trust. The colour of the chart corresponds with the legend above.">
            <a:extLst>
              <a:ext uri="{FF2B5EF4-FFF2-40B4-BE49-F238E27FC236}">
                <a16:creationId xmlns:a16="http://schemas.microsoft.com/office/drawing/2014/main" id="{CE35F8D5-F5F6-3991-EA8D-5999564355EB}"/>
              </a:ext>
            </a:extLst>
          </p:cNvPr>
          <p:cNvGraphicFramePr>
            <a:graphicFrameLocks/>
          </p:cNvGraphicFramePr>
          <p:nvPr>
            <p:extLst>
              <p:ext uri="{D42A27DB-BD31-4B8C-83A1-F6EECF244321}">
                <p14:modId xmlns:p14="http://schemas.microsoft.com/office/powerpoint/2010/main" val="93339014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8" descr="A bar chart showing the question scores for sites within your trust. The colour of the chart corresponds with the legend above.">
            <a:extLst>
              <a:ext uri="{FF2B5EF4-FFF2-40B4-BE49-F238E27FC236}">
                <a16:creationId xmlns:a16="http://schemas.microsoft.com/office/drawing/2014/main" id="{42282265-FC2B-3C36-7891-52B41E988A25}"/>
              </a:ext>
            </a:extLst>
          </p:cNvPr>
          <p:cNvGraphicFramePr>
            <a:graphicFrameLocks/>
          </p:cNvGraphicFramePr>
          <p:nvPr>
            <p:extLst>
              <p:ext uri="{D42A27DB-BD31-4B8C-83A1-F6EECF244321}">
                <p14:modId xmlns:p14="http://schemas.microsoft.com/office/powerpoint/2010/main" val="207333847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A1B5F05-5925-8513-6869-52B970AF935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02AD74A7-CD56-55D1-2519-FDBCA7CEB88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7F198A36-E11D-CFD6-8EA4-8A09C8B2549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B41A120-5D1B-91DA-02BA-9AE8D197AADC}"/>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090817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Q19. </a:t>
            </a:r>
            <a:r>
              <a:rPr lang="en-GB" sz="1400" b="1" dirty="0">
                <a:solidFill>
                  <a:srgbClr val="6D276A"/>
                </a:solidFill>
                <a:latin typeface="Arial"/>
              </a:rPr>
              <a:t>When nurses spoke about your care in front of you, were you included in the conversation?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Q20. </a:t>
            </a:r>
            <a:r>
              <a:rPr lang="en-GB" sz="1400" b="1" dirty="0">
                <a:solidFill>
                  <a:srgbClr val="6D276A"/>
                </a:solidFill>
                <a:latin typeface="Arial"/>
              </a:rPr>
              <a:t>In your opinion, were there enough nurses on duty to care for you in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9" descr="A bar chart showing the question scores for sites within your trust. The colour of the chart corresponds with the legend above.">
            <a:extLst>
              <a:ext uri="{FF2B5EF4-FFF2-40B4-BE49-F238E27FC236}">
                <a16:creationId xmlns:a16="http://schemas.microsoft.com/office/drawing/2014/main" id="{F3463FE3-8082-3784-5E7D-3516F35F3BF2}"/>
              </a:ext>
            </a:extLst>
          </p:cNvPr>
          <p:cNvGraphicFramePr>
            <a:graphicFrameLocks/>
          </p:cNvGraphicFramePr>
          <p:nvPr>
            <p:extLst>
              <p:ext uri="{D42A27DB-BD31-4B8C-83A1-F6EECF244321}">
                <p14:modId xmlns:p14="http://schemas.microsoft.com/office/powerpoint/2010/main" val="5667230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0" descr="A bar chart showing the question scores for sites within your trust. The colour of the chart corresponds with the legend above.">
            <a:extLst>
              <a:ext uri="{FF2B5EF4-FFF2-40B4-BE49-F238E27FC236}">
                <a16:creationId xmlns:a16="http://schemas.microsoft.com/office/drawing/2014/main" id="{8BEBF887-30C9-F940-9DE1-865DC38F6E5A}"/>
              </a:ext>
            </a:extLst>
          </p:cNvPr>
          <p:cNvGraphicFramePr>
            <a:graphicFrameLocks/>
          </p:cNvGraphicFramePr>
          <p:nvPr>
            <p:extLst>
              <p:ext uri="{D42A27DB-BD31-4B8C-83A1-F6EECF244321}">
                <p14:modId xmlns:p14="http://schemas.microsoft.com/office/powerpoint/2010/main" val="414554599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1A769023-5832-15EA-684F-487C0D700FCB}"/>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DC781CA0-5F50-AC0E-329E-7F27BC90592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ABD13B8E-DF0F-C4C0-514D-9AD5A7806E1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72E93E4-E2D8-42F3-8744-CE2A9BC4FE3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975909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Q21. </a:t>
            </a:r>
            <a:r>
              <a:rPr lang="en-GB" sz="1400" b="1" dirty="0">
                <a:solidFill>
                  <a:srgbClr val="6D276A"/>
                </a:solidFill>
                <a:latin typeface="Arial"/>
              </a:rPr>
              <a:t>Thinking about your care and treatment, were you told something by a member of staff that was different to what you had been told by another member of staff?</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Q22. </a:t>
            </a:r>
            <a:r>
              <a:rPr lang="en-GB" sz="1400" b="1" dirty="0">
                <a:solidFill>
                  <a:srgbClr val="6D276A"/>
                </a:solidFill>
                <a:latin typeface="Arial"/>
              </a:rPr>
              <a:t>To what extent did staff looking after you involve you in decisions about your care and treatment?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1" descr="A bar chart showing the question scores for sites within your trust. The colour of the chart corresponds with the legend above.">
            <a:extLst>
              <a:ext uri="{FF2B5EF4-FFF2-40B4-BE49-F238E27FC236}">
                <a16:creationId xmlns:a16="http://schemas.microsoft.com/office/drawing/2014/main" id="{42DCF4E1-AB61-EA46-70B2-1934A45D1FD3}"/>
              </a:ext>
            </a:extLst>
          </p:cNvPr>
          <p:cNvGraphicFramePr>
            <a:graphicFrameLocks/>
          </p:cNvGraphicFramePr>
          <p:nvPr>
            <p:extLst>
              <p:ext uri="{D42A27DB-BD31-4B8C-83A1-F6EECF244321}">
                <p14:modId xmlns:p14="http://schemas.microsoft.com/office/powerpoint/2010/main" val="204705962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2" descr="A bar chart showing the question scores for sites within your trust. The colour of the chart corresponds with the legend above.">
            <a:extLst>
              <a:ext uri="{FF2B5EF4-FFF2-40B4-BE49-F238E27FC236}">
                <a16:creationId xmlns:a16="http://schemas.microsoft.com/office/drawing/2014/main" id="{F09EF1A8-07C0-06B5-350E-773AF2F200EC}"/>
              </a:ext>
            </a:extLst>
          </p:cNvPr>
          <p:cNvGraphicFramePr>
            <a:graphicFrameLocks/>
          </p:cNvGraphicFramePr>
          <p:nvPr>
            <p:extLst>
              <p:ext uri="{D42A27DB-BD31-4B8C-83A1-F6EECF244321}">
                <p14:modId xmlns:p14="http://schemas.microsoft.com/office/powerpoint/2010/main" val="137184125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9" name="Title 39">
            <a:extLst>
              <a:ext uri="{FF2B5EF4-FFF2-40B4-BE49-F238E27FC236}">
                <a16:creationId xmlns:a16="http://schemas.microsoft.com/office/drawing/2014/main" id="{7DA6BF2A-E59D-F6B6-11F7-DE507501619C}"/>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2D804EA0-9E16-3B5D-D30D-1BD8FF2B694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35A0670-EDD8-7861-C87F-A23D5E3D561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9894452C-07B0-8616-8141-C961AD34A550}"/>
              </a:ext>
            </a:extLst>
          </p:cNvPr>
          <p:cNvSpPr txBox="1">
            <a:spLocks/>
          </p:cNvSpPr>
          <p:nvPr/>
        </p:nvSpPr>
        <p:spPr>
          <a:xfrm>
            <a:off x="22149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Tree>
    <p:extLst>
      <p:ext uri="{BB962C8B-B14F-4D97-AF65-F5344CB8AC3E}">
        <p14:creationId xmlns:p14="http://schemas.microsoft.com/office/powerpoint/2010/main" val="26748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Q23. </a:t>
            </a:r>
            <a:r>
              <a:rPr lang="en-GB" sz="1400" b="1" dirty="0">
                <a:solidFill>
                  <a:srgbClr val="6D276A"/>
                </a:solidFill>
                <a:latin typeface="Arial"/>
              </a:rPr>
              <a:t>How much information about your condition or treatment was given to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Q24. </a:t>
            </a:r>
            <a:r>
              <a:rPr lang="en-GB" sz="1400" b="1" dirty="0">
                <a:solidFill>
                  <a:srgbClr val="6D276A"/>
                </a:solidFill>
                <a:latin typeface="Arial"/>
              </a:rPr>
              <a:t>Did you feel able to talk to members of hospital staff about your worries and fears?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23" descr="A bar chart showing the question scores for sites within your trust. The colour of the chart corresponds with the legend above.">
            <a:extLst>
              <a:ext uri="{FF2B5EF4-FFF2-40B4-BE49-F238E27FC236}">
                <a16:creationId xmlns:a16="http://schemas.microsoft.com/office/drawing/2014/main" id="{F79CCDD7-7220-451A-F3AD-7D08A3066B3B}"/>
              </a:ext>
            </a:extLst>
          </p:cNvPr>
          <p:cNvGraphicFramePr>
            <a:graphicFrameLocks/>
          </p:cNvGraphicFramePr>
          <p:nvPr>
            <p:extLst>
              <p:ext uri="{D42A27DB-BD31-4B8C-83A1-F6EECF244321}">
                <p14:modId xmlns:p14="http://schemas.microsoft.com/office/powerpoint/2010/main" val="378426979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4" descr="A bar chart showing the question scores for sites within your trust. The colour of the chart corresponds with the legend above.">
            <a:extLst>
              <a:ext uri="{FF2B5EF4-FFF2-40B4-BE49-F238E27FC236}">
                <a16:creationId xmlns:a16="http://schemas.microsoft.com/office/drawing/2014/main" id="{FF42015B-33BF-E989-25B4-D16ABEC62432}"/>
              </a:ext>
            </a:extLst>
          </p:cNvPr>
          <p:cNvGraphicFramePr>
            <a:graphicFrameLocks/>
          </p:cNvGraphicFramePr>
          <p:nvPr>
            <p:extLst>
              <p:ext uri="{D42A27DB-BD31-4B8C-83A1-F6EECF244321}">
                <p14:modId xmlns:p14="http://schemas.microsoft.com/office/powerpoint/2010/main" val="386623242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991276A-1BEA-C6A9-64E6-F79606277F33}"/>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itle 39">
            <a:extLst>
              <a:ext uri="{FF2B5EF4-FFF2-40B4-BE49-F238E27FC236}">
                <a16:creationId xmlns:a16="http://schemas.microsoft.com/office/drawing/2014/main" id="{D634105B-EFBA-7354-74D8-5F98A16A02A7}"/>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1" name="TextBox 10">
            <a:extLst>
              <a:ext uri="{FF2B5EF4-FFF2-40B4-BE49-F238E27FC236}">
                <a16:creationId xmlns:a16="http://schemas.microsoft.com/office/drawing/2014/main" id="{F7A3E263-7987-CA9F-B21E-76F25E6A651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5" name="TextBox 14">
            <a:extLst>
              <a:ext uri="{FF2B5EF4-FFF2-40B4-BE49-F238E27FC236}">
                <a16:creationId xmlns:a16="http://schemas.microsoft.com/office/drawing/2014/main" id="{B6757B55-8C8B-0C4A-DE7C-88A47AD16A48}"/>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96506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Q25. </a:t>
            </a:r>
            <a:r>
              <a:rPr lang="en-GB" sz="1400" b="1" dirty="0">
                <a:solidFill>
                  <a:srgbClr val="6D276A"/>
                </a:solidFill>
                <a:latin typeface="Arial"/>
              </a:rPr>
              <a:t>Were you given enough privacy when being examined or treated?</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Q26. </a:t>
            </a:r>
            <a:r>
              <a:rPr lang="en-GB" sz="1400" b="1" dirty="0">
                <a:solidFill>
                  <a:srgbClr val="6D276A"/>
                </a:solidFill>
                <a:latin typeface="Arial"/>
              </a:rPr>
              <a:t>Do you think the hospital staff did everything they could to help control your pain?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5" descr="A bar chart showing the question scores for sites within your trust. The colour of the chart corresponds with the legend above.">
            <a:extLst>
              <a:ext uri="{FF2B5EF4-FFF2-40B4-BE49-F238E27FC236}">
                <a16:creationId xmlns:a16="http://schemas.microsoft.com/office/drawing/2014/main" id="{C2F22F60-4FF2-68EF-69BD-5E779B00D0F9}"/>
              </a:ext>
            </a:extLst>
          </p:cNvPr>
          <p:cNvGraphicFramePr>
            <a:graphicFrameLocks/>
          </p:cNvGraphicFramePr>
          <p:nvPr>
            <p:extLst>
              <p:ext uri="{D42A27DB-BD31-4B8C-83A1-F6EECF244321}">
                <p14:modId xmlns:p14="http://schemas.microsoft.com/office/powerpoint/2010/main" val="90554435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6" descr="A bar chart showing the question scores for sites within your trust. The colour of the chart corresponds with the legend above.">
            <a:extLst>
              <a:ext uri="{FF2B5EF4-FFF2-40B4-BE49-F238E27FC236}">
                <a16:creationId xmlns:a16="http://schemas.microsoft.com/office/drawing/2014/main" id="{C7C1952C-BD11-5FD1-AD1A-8594217B5EA1}"/>
              </a:ext>
            </a:extLst>
          </p:cNvPr>
          <p:cNvGraphicFramePr>
            <a:graphicFrameLocks/>
          </p:cNvGraphicFramePr>
          <p:nvPr>
            <p:extLst>
              <p:ext uri="{D42A27DB-BD31-4B8C-83A1-F6EECF244321}">
                <p14:modId xmlns:p14="http://schemas.microsoft.com/office/powerpoint/2010/main" val="54036802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55BA585B-EED1-D868-E4E1-390887E7477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9" name="Title 39">
            <a:extLst>
              <a:ext uri="{FF2B5EF4-FFF2-40B4-BE49-F238E27FC236}">
                <a16:creationId xmlns:a16="http://schemas.microsoft.com/office/drawing/2014/main" id="{D0AAA058-051B-C1D4-E3D9-6B6BD39D81B9}"/>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B48A9247-5130-0F05-E616-677434937A2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2F08025D-519D-477E-1B25-03F8E71BEE8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532632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Q27. </a:t>
            </a:r>
            <a:r>
              <a:rPr lang="en-GB" sz="1400" b="1" dirty="0">
                <a:solidFill>
                  <a:srgbClr val="6D276A"/>
                </a:solidFill>
                <a:latin typeface="Arial"/>
              </a:rPr>
              <a:t>Were you able to get a member of staff to help you when you needed attention?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7" descr="A bar chart showing the question scores for sites within your trust. The colour of the chart corresponds with the legend above.">
            <a:extLst>
              <a:ext uri="{FF2B5EF4-FFF2-40B4-BE49-F238E27FC236}">
                <a16:creationId xmlns:a16="http://schemas.microsoft.com/office/drawing/2014/main" id="{043A83FE-41EE-E53F-1142-480A6575D0E3}"/>
              </a:ext>
            </a:extLst>
          </p:cNvPr>
          <p:cNvGraphicFramePr>
            <a:graphicFrameLocks/>
          </p:cNvGraphicFramePr>
          <p:nvPr>
            <p:extLst>
              <p:ext uri="{D42A27DB-BD31-4B8C-83A1-F6EECF244321}">
                <p14:modId xmlns:p14="http://schemas.microsoft.com/office/powerpoint/2010/main" val="18895674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FFD3DE52-13AB-858A-F84B-A7BD00C2D84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AB26442D-5A58-FCC8-161F-3EB1515EE811}"/>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545306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29283-77A1-07A2-C459-FC9C26991911}"/>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9B96601B-4129-9E80-48C6-19683D3FDAD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Q28_1. </a:t>
            </a:r>
            <a:r>
              <a:rPr lang="en-GB" sz="1400" b="1" dirty="0">
                <a:solidFill>
                  <a:srgbClr val="6D276A"/>
                </a:solidFill>
                <a:latin typeface="Arial"/>
              </a:rPr>
              <a:t>Thinking about your care and treatment, did hospital staff take into account the following individual needs? Language needs (e.g. translation, braille)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D94E4CAE-C451-A8C8-461B-4F15CC56D38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DFEAB16-33F0-1268-F77B-16FF9918545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29607F45-8BED-1BD7-ACDE-F69910D24D59}"/>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Q28_2. </a:t>
            </a:r>
            <a:r>
              <a:rPr lang="en-GB" sz="1400" b="1" dirty="0">
                <a:solidFill>
                  <a:srgbClr val="6D276A"/>
                </a:solidFill>
                <a:latin typeface="Arial"/>
              </a:rPr>
              <a:t>Thinking about your care and treatment, did hospital staff take into account the following individual needs? </a:t>
            </a:r>
            <a:r>
              <a:rPr lang="en-US" sz="1400" b="1" dirty="0">
                <a:solidFill>
                  <a:srgbClr val="6D276A"/>
                </a:solidFill>
                <a:latin typeface="Arial"/>
              </a:rPr>
              <a:t>Cultural needs (e.g. same gender staff)</a:t>
            </a:r>
          </a:p>
        </p:txBody>
      </p:sp>
      <p:sp>
        <p:nvSpPr>
          <p:cNvPr id="3" name="Title 6">
            <a:extLst>
              <a:ext uri="{FF2B5EF4-FFF2-40B4-BE49-F238E27FC236}">
                <a16:creationId xmlns:a16="http://schemas.microsoft.com/office/drawing/2014/main" id="{1CE03E47-B1F1-C43B-1F18-1439090CB0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0577CDB9-C980-B049-08D3-A5021EBE7E7B}"/>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59D6CBB8-C74B-F616-F145-66A92722E9A3}"/>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A1CFECF5-0FA7-1C8A-E1D4-161377F32E7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5EFA25F9-9DC9-EFBD-4B69-B3F79E5DAF42}"/>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38EAB61D-457E-A507-8102-98D25362893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8_1" descr="A bar chart showing the question scores for sites within your trust. The colour of the chart corresponds with the legend above.">
            <a:extLst>
              <a:ext uri="{FF2B5EF4-FFF2-40B4-BE49-F238E27FC236}">
                <a16:creationId xmlns:a16="http://schemas.microsoft.com/office/drawing/2014/main" id="{EA55E1D6-2836-1D56-D6C3-D1EAFF50E4BA}"/>
              </a:ext>
            </a:extLst>
          </p:cNvPr>
          <p:cNvGraphicFramePr>
            <a:graphicFrameLocks/>
          </p:cNvGraphicFramePr>
          <p:nvPr>
            <p:extLst>
              <p:ext uri="{D42A27DB-BD31-4B8C-83A1-F6EECF244321}">
                <p14:modId xmlns:p14="http://schemas.microsoft.com/office/powerpoint/2010/main" val="164145774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8_2" descr="A bar chart showing the question scores for sites within your trust. The colour of the chart corresponds with the legend above.">
            <a:extLst>
              <a:ext uri="{FF2B5EF4-FFF2-40B4-BE49-F238E27FC236}">
                <a16:creationId xmlns:a16="http://schemas.microsoft.com/office/drawing/2014/main" id="{AD5A64C8-F523-6FD7-524A-905EDBF36432}"/>
              </a:ext>
            </a:extLst>
          </p:cNvPr>
          <p:cNvGraphicFramePr>
            <a:graphicFrameLocks/>
          </p:cNvGraphicFramePr>
          <p:nvPr>
            <p:extLst>
              <p:ext uri="{D42A27DB-BD31-4B8C-83A1-F6EECF244321}">
                <p14:modId xmlns:p14="http://schemas.microsoft.com/office/powerpoint/2010/main" val="112771756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07085879-29CB-E32F-A967-A5CE5E7DDA5F}"/>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7. Individual needs</a:t>
            </a:r>
            <a:endParaRPr lang="en-GB" sz="1600" b="1" dirty="0">
              <a:solidFill>
                <a:schemeClr val="bg1"/>
              </a:solidFill>
              <a:latin typeface="Arial" panose="020B0604020202020204" pitchFamily="34" charset="0"/>
              <a:ea typeface="+mn-ea"/>
              <a:cs typeface="Arial" panose="020B0604020202020204" pitchFamily="34" charset="0"/>
            </a:endParaRPr>
          </a:p>
        </p:txBody>
      </p:sp>
      <p:sp>
        <p:nvSpPr>
          <p:cNvPr id="9" name="Title 39">
            <a:extLst>
              <a:ext uri="{FF2B5EF4-FFF2-40B4-BE49-F238E27FC236}">
                <a16:creationId xmlns:a16="http://schemas.microsoft.com/office/drawing/2014/main" id="{070B9CA8-A32A-7EF7-D432-4FF76E2BA6D1}"/>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0" name="TextBox 9">
            <a:extLst>
              <a:ext uri="{FF2B5EF4-FFF2-40B4-BE49-F238E27FC236}">
                <a16:creationId xmlns:a16="http://schemas.microsoft.com/office/drawing/2014/main" id="{E06C0E78-107E-8E6F-DCC6-99A4FF11CBE0}"/>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1A5E0036-ED04-2B36-7B70-2BD273FEE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181599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A77E4-6618-C5CA-DB0F-0D71DFAB6EC2}"/>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C4BEAC72-405B-E6A3-A797-A5E9BCF89E9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9BE4216B-A9F9-6C9E-707B-778543ADCA4E}"/>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F2FC313F-4027-D4FC-569F-79FC475D8999}"/>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a:t>
            </a:r>
            <a:r>
              <a:rPr lang="en-GB" sz="1400" b="1" dirty="0">
                <a:solidFill>
                  <a:srgbClr val="6D276A"/>
                </a:solidFill>
                <a:latin typeface="Arial"/>
                <a:ea typeface="+mj-ea"/>
                <a:cs typeface="+mj-cs"/>
              </a:rPr>
              <a:t>_3</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r>
              <a:rPr lang="en-US" sz="1400" b="1" dirty="0">
                <a:solidFill>
                  <a:srgbClr val="6D276A"/>
                </a:solidFill>
                <a:latin typeface="Arial"/>
              </a:rPr>
              <a:t>Thinking about your care and treatment, did hospital staff take into account the following individual needs? Religious needs (e.g. space to pray / meditate)</a:t>
            </a:r>
          </a:p>
        </p:txBody>
      </p:sp>
      <p:sp>
        <p:nvSpPr>
          <p:cNvPr id="22" name="TextBox 21">
            <a:extLst>
              <a:ext uri="{FF2B5EF4-FFF2-40B4-BE49-F238E27FC236}">
                <a16:creationId xmlns:a16="http://schemas.microsoft.com/office/drawing/2014/main" id="{5E1FB3DC-ABEB-E028-2110-CF9E87052C8B}"/>
              </a:ext>
            </a:extLst>
          </p:cNvPr>
          <p:cNvSpPr txBox="1"/>
          <p:nvPr/>
        </p:nvSpPr>
        <p:spPr>
          <a:xfrm>
            <a:off x="132075" y="1982268"/>
            <a:ext cx="5805767" cy="646331"/>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a:t>
            </a:r>
            <a:r>
              <a:rPr lang="en-US" sz="1200" dirty="0">
                <a:solidFill>
                  <a:prstClr val="black"/>
                </a:solidFill>
                <a:latin typeface="Arial" panose="020B0604020202020204" pitchFamily="34" charset="0"/>
                <a:ea typeface="+mj-ea"/>
                <a:cs typeface="+mj-cs"/>
              </a:rPr>
              <a:t> mean score has been produced to enable trusts to monitor their trust and sites performance internally.</a:t>
            </a:r>
          </a:p>
          <a:p>
            <a:endParaRPr lang="en-GB" sz="1200" dirty="0">
              <a:solidFill>
                <a:prstClr val="black"/>
              </a:solidFill>
              <a:latin typeface="Arial" panose="020B0604020202020204" pitchFamily="34" charset="0"/>
              <a:ea typeface="+mj-ea"/>
              <a:cs typeface="+mj-cs"/>
            </a:endParaRPr>
          </a:p>
        </p:txBody>
      </p:sp>
      <p:sp>
        <p:nvSpPr>
          <p:cNvPr id="4" name="Title 4">
            <a:extLst>
              <a:ext uri="{FF2B5EF4-FFF2-40B4-BE49-F238E27FC236}">
                <a16:creationId xmlns:a16="http://schemas.microsoft.com/office/drawing/2014/main" id="{4C6A4DE1-38D5-55D5-4EF0-78664069ABB3}"/>
              </a:ext>
            </a:extLst>
          </p:cNvPr>
          <p:cNvSpPr>
            <a:spLocks/>
          </p:cNvSpPr>
          <p:nvPr/>
        </p:nvSpPr>
        <p:spPr>
          <a:xfrm>
            <a:off x="6211211" y="1013496"/>
            <a:ext cx="5808877" cy="6176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US" sz="1400" b="1" i="0" u="none" strike="noStrike" kern="1200" cap="none" spc="0" normalizeH="0" baseline="0" noProof="0" dirty="0">
                <a:ln>
                  <a:noFill/>
                </a:ln>
                <a:solidFill>
                  <a:srgbClr val="6D276A"/>
                </a:solidFill>
                <a:effectLst/>
                <a:uLnTx/>
                <a:uFillTx/>
                <a:latin typeface="Arial"/>
                <a:ea typeface="+mj-ea"/>
                <a:cs typeface="+mj-cs"/>
              </a:rPr>
              <a:t>Q28_4. Thinking about your care and treatment, did hospital staff take into account the following individual needs?</a:t>
            </a:r>
            <a:r>
              <a:rPr lang="en-GB" sz="1400" b="1" dirty="0">
                <a:solidFill>
                  <a:srgbClr val="6D276A"/>
                </a:solidFill>
                <a:latin typeface="Arial"/>
              </a:rPr>
              <a:t> Accessibility needs (e.g. mobility needs, room adaptations)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5" name="TextBox 14">
            <a:extLst>
              <a:ext uri="{FF2B5EF4-FFF2-40B4-BE49-F238E27FC236}">
                <a16:creationId xmlns:a16="http://schemas.microsoft.com/office/drawing/2014/main" id="{78CA7EBB-3E82-DAF1-F20F-A069D5AE0BC2}"/>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7" name="Title 39">
            <a:extLst>
              <a:ext uri="{FF2B5EF4-FFF2-40B4-BE49-F238E27FC236}">
                <a16:creationId xmlns:a16="http://schemas.microsoft.com/office/drawing/2014/main" id="{97739543-55AC-0A23-893C-FA11CFC051B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8" name="Title 39">
            <a:extLst>
              <a:ext uri="{FF2B5EF4-FFF2-40B4-BE49-F238E27FC236}">
                <a16:creationId xmlns:a16="http://schemas.microsoft.com/office/drawing/2014/main" id="{73C77722-C77E-FCE6-5AE3-3FC58D2133B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2" name="TextBox 11">
            <a:extLst>
              <a:ext uri="{FF2B5EF4-FFF2-40B4-BE49-F238E27FC236}">
                <a16:creationId xmlns:a16="http://schemas.microsoft.com/office/drawing/2014/main" id="{30BFE7D6-DFEF-723E-A4A6-D0B586DF1FB7}"/>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extBox 12">
            <a:extLst>
              <a:ext uri="{FF2B5EF4-FFF2-40B4-BE49-F238E27FC236}">
                <a16:creationId xmlns:a16="http://schemas.microsoft.com/office/drawing/2014/main" id="{BA2EAD63-D804-8FA9-1988-5B3863382AD5}"/>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6" name="Title 6">
            <a:extLst>
              <a:ext uri="{FF2B5EF4-FFF2-40B4-BE49-F238E27FC236}">
                <a16:creationId xmlns:a16="http://schemas.microsoft.com/office/drawing/2014/main" id="{6926F867-30BD-09AB-A2A3-4DF766A96FEC}"/>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19" name="Title 6">
            <a:extLst>
              <a:ext uri="{FF2B5EF4-FFF2-40B4-BE49-F238E27FC236}">
                <a16:creationId xmlns:a16="http://schemas.microsoft.com/office/drawing/2014/main" id="{5BC4D460-4FB7-E2CA-FC1C-29B403C9BA2E}"/>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4" name="Table 3" descr="A chart key showing the expected range benchmark bandings.">
            <a:extLst>
              <a:ext uri="{FF2B5EF4-FFF2-40B4-BE49-F238E27FC236}">
                <a16:creationId xmlns:a16="http://schemas.microsoft.com/office/drawing/2014/main" id="{5E728D99-57F9-4D96-6D3D-43837AEE028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8" name="Table 3" descr="A chart key showing the expected range benchmark bandings.">
            <a:extLst>
              <a:ext uri="{FF2B5EF4-FFF2-40B4-BE49-F238E27FC236}">
                <a16:creationId xmlns:a16="http://schemas.microsoft.com/office/drawing/2014/main" id="{020E4099-77C8-5806-F223-4A9EB25694EA}"/>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20" name="Q28_3" descr="A bar chart showing the question scores for sites within your trust. The colour of the chart corresponds with the legend above.">
            <a:extLst>
              <a:ext uri="{FF2B5EF4-FFF2-40B4-BE49-F238E27FC236}">
                <a16:creationId xmlns:a16="http://schemas.microsoft.com/office/drawing/2014/main" id="{8209273F-B674-8D99-3842-721DF6D407D8}"/>
              </a:ext>
            </a:extLst>
          </p:cNvPr>
          <p:cNvGraphicFramePr>
            <a:graphicFrameLocks/>
          </p:cNvGraphicFramePr>
          <p:nvPr>
            <p:extLst>
              <p:ext uri="{D42A27DB-BD31-4B8C-83A1-F6EECF244321}">
                <p14:modId xmlns:p14="http://schemas.microsoft.com/office/powerpoint/2010/main" val="250334187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Q28_4" descr="A bar chart showing the question scores for sites within your trust. The colour of the chart corresponds with the legend above.">
            <a:extLst>
              <a:ext uri="{FF2B5EF4-FFF2-40B4-BE49-F238E27FC236}">
                <a16:creationId xmlns:a16="http://schemas.microsoft.com/office/drawing/2014/main" id="{3C770C6F-4957-EF9B-8ACB-0A249B487A17}"/>
              </a:ext>
            </a:extLst>
          </p:cNvPr>
          <p:cNvGraphicFramePr>
            <a:graphicFrameLocks/>
          </p:cNvGraphicFramePr>
          <p:nvPr>
            <p:extLst>
              <p:ext uri="{D42A27DB-BD31-4B8C-83A1-F6EECF244321}">
                <p14:modId xmlns:p14="http://schemas.microsoft.com/office/powerpoint/2010/main" val="74917229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55986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C50AF-576E-641E-8F13-49149541A56F}"/>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4F6F72A4-C768-46D2-8CF8-6B2775B7709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8315C07-D99C-C800-5A52-B449A46DF831}"/>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BE14922-CB1C-A597-7C6F-E14439B9692E}"/>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Q28_5. Thinking about your care and treatment, did hospital staff take into account the following individual needs? </a:t>
            </a:r>
            <a:r>
              <a:rPr lang="en-US" sz="1400" b="1" dirty="0">
                <a:solidFill>
                  <a:srgbClr val="6D276A"/>
                </a:solidFill>
                <a:latin typeface="Arial"/>
              </a:rPr>
              <a:t>Dietary needs (e.g. medical, allergy, vegan)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22" name="TextBox 21">
            <a:extLst>
              <a:ext uri="{FF2B5EF4-FFF2-40B4-BE49-F238E27FC236}">
                <a16:creationId xmlns:a16="http://schemas.microsoft.com/office/drawing/2014/main" id="{FA5745A8-CD62-9EBE-40DA-D9DEC3ACED77}"/>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4" name="Title 4">
            <a:extLst>
              <a:ext uri="{FF2B5EF4-FFF2-40B4-BE49-F238E27FC236}">
                <a16:creationId xmlns:a16="http://schemas.microsoft.com/office/drawing/2014/main" id="{2D9D4179-D1AA-68BE-222E-44711DD9918A}"/>
              </a:ext>
            </a:extLst>
          </p:cNvPr>
          <p:cNvSpPr>
            <a:spLocks/>
          </p:cNvSpPr>
          <p:nvPr/>
        </p:nvSpPr>
        <p:spPr>
          <a:xfrm>
            <a:off x="6206805" y="1013497"/>
            <a:ext cx="5808877" cy="61763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Q28_6. </a:t>
            </a:r>
            <a:r>
              <a:rPr kumimoji="0" lang="en-US" sz="1400" b="1" i="0" u="none" strike="noStrike" kern="1200" cap="none" spc="0" normalizeH="0" baseline="0" noProof="0" dirty="0">
                <a:ln>
                  <a:noFill/>
                </a:ln>
                <a:solidFill>
                  <a:srgbClr val="6D276A"/>
                </a:solidFill>
                <a:effectLst/>
                <a:uLnTx/>
                <a:uFillTx/>
                <a:latin typeface="Arial"/>
                <a:ea typeface="+mj-ea"/>
                <a:cs typeface="+mj-cs"/>
              </a:rPr>
              <a:t>Thinking about your care and treatment, did hospital staff take into account the following individual needs? </a:t>
            </a:r>
            <a:r>
              <a:rPr lang="en-GB" sz="1400" b="1" dirty="0">
                <a:solidFill>
                  <a:srgbClr val="6D276A"/>
                </a:solidFill>
                <a:latin typeface="Arial"/>
              </a:rPr>
              <a:t>Mental health needs (e.g. a quiet space, emotional support)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6" name="Title 39">
            <a:extLst>
              <a:ext uri="{FF2B5EF4-FFF2-40B4-BE49-F238E27FC236}">
                <a16:creationId xmlns:a16="http://schemas.microsoft.com/office/drawing/2014/main" id="{16125001-EE09-EB9B-C403-8EB8F699B007}"/>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7" name="Title 39">
            <a:extLst>
              <a:ext uri="{FF2B5EF4-FFF2-40B4-BE49-F238E27FC236}">
                <a16:creationId xmlns:a16="http://schemas.microsoft.com/office/drawing/2014/main" id="{F9D779A1-8CE6-BF77-9DE5-8753B2958925}"/>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24" name="TextBox 23">
            <a:extLst>
              <a:ext uri="{FF2B5EF4-FFF2-40B4-BE49-F238E27FC236}">
                <a16:creationId xmlns:a16="http://schemas.microsoft.com/office/drawing/2014/main" id="{67A8B2FE-F0F1-EE1B-51EC-D3BE7EBC49B8}"/>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26" name="TextBox 25">
            <a:extLst>
              <a:ext uri="{FF2B5EF4-FFF2-40B4-BE49-F238E27FC236}">
                <a16:creationId xmlns:a16="http://schemas.microsoft.com/office/drawing/2014/main" id="{433671DE-D835-6B5A-92C4-D74019CD653E}"/>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7" name="TextBox 26">
            <a:extLst>
              <a:ext uri="{FF2B5EF4-FFF2-40B4-BE49-F238E27FC236}">
                <a16:creationId xmlns:a16="http://schemas.microsoft.com/office/drawing/2014/main" id="{62776A98-84EB-1090-A97F-3595FD2FF172}"/>
              </a:ext>
            </a:extLst>
          </p:cNvPr>
          <p:cNvSpPr txBox="1"/>
          <p:nvPr/>
        </p:nvSpPr>
        <p:spPr>
          <a:xfrm>
            <a:off x="632796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8" name="Title 6">
            <a:extLst>
              <a:ext uri="{FF2B5EF4-FFF2-40B4-BE49-F238E27FC236}">
                <a16:creationId xmlns:a16="http://schemas.microsoft.com/office/drawing/2014/main" id="{BA0EB005-582D-90AE-7263-0418AF63F65B}"/>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9" name="Title 6">
            <a:extLst>
              <a:ext uri="{FF2B5EF4-FFF2-40B4-BE49-F238E27FC236}">
                <a16:creationId xmlns:a16="http://schemas.microsoft.com/office/drawing/2014/main" id="{3D31DECB-E1DD-8A76-7375-AD59651240B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3" name="Table 3" descr="A chart key showing the expected range benchmark bandings.">
            <a:extLst>
              <a:ext uri="{FF2B5EF4-FFF2-40B4-BE49-F238E27FC236}">
                <a16:creationId xmlns:a16="http://schemas.microsoft.com/office/drawing/2014/main" id="{808D7E7D-17F0-4923-E713-BA7B4DDF9D69}"/>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9" name="Table 3" descr="A chart key showing the expected range benchmark bandings.">
            <a:extLst>
              <a:ext uri="{FF2B5EF4-FFF2-40B4-BE49-F238E27FC236}">
                <a16:creationId xmlns:a16="http://schemas.microsoft.com/office/drawing/2014/main" id="{FA3C6E3A-A08E-B526-C697-F15E5F4CB14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0" name="Q28_5" descr="A bar chart showing the question scores for sites within your trust. The colour of the chart corresponds with the legend above.">
            <a:extLst>
              <a:ext uri="{FF2B5EF4-FFF2-40B4-BE49-F238E27FC236}">
                <a16:creationId xmlns:a16="http://schemas.microsoft.com/office/drawing/2014/main" id="{A96C8AF3-431E-B787-0A8C-8548AFFA3D68}"/>
              </a:ext>
            </a:extLst>
          </p:cNvPr>
          <p:cNvGraphicFramePr>
            <a:graphicFrameLocks/>
          </p:cNvGraphicFramePr>
          <p:nvPr>
            <p:extLst>
              <p:ext uri="{D42A27DB-BD31-4B8C-83A1-F6EECF244321}">
                <p14:modId xmlns:p14="http://schemas.microsoft.com/office/powerpoint/2010/main" val="348569406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28_6" descr="A bar chart showing the question scores for sites within your trust. The colour of the chart corresponds with the legend above.">
            <a:extLst>
              <a:ext uri="{FF2B5EF4-FFF2-40B4-BE49-F238E27FC236}">
                <a16:creationId xmlns:a16="http://schemas.microsoft.com/office/drawing/2014/main" id="{C3112E67-3BC9-3F1E-E767-17A708AFF5EA}"/>
              </a:ext>
            </a:extLst>
          </p:cNvPr>
          <p:cNvGraphicFramePr>
            <a:graphicFrameLocks/>
          </p:cNvGraphicFramePr>
          <p:nvPr>
            <p:extLst>
              <p:ext uri="{D42A27DB-BD31-4B8C-83A1-F6EECF244321}">
                <p14:modId xmlns:p14="http://schemas.microsoft.com/office/powerpoint/2010/main" val="290930168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6916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1D857-07D7-0CCA-7A99-3A39A4DD7B3D}"/>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9B3F4900-9EC8-77FE-F7A2-7BDCF2CD487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2309AAA5-A688-06E0-70A5-9F55C1A6284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E1A3C5A9-48DD-C382-2908-53A79380FC31}"/>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Q30. Before being admitted onto a virtual ward, did hospital staff give you information about the risks and benefits of continuing your treatment on a virtual ward?</a:t>
            </a:r>
          </a:p>
        </p:txBody>
      </p:sp>
      <p:sp>
        <p:nvSpPr>
          <p:cNvPr id="14" name="Title 6">
            <a:extLst>
              <a:ext uri="{FF2B5EF4-FFF2-40B4-BE49-F238E27FC236}">
                <a16:creationId xmlns:a16="http://schemas.microsoft.com/office/drawing/2014/main" id="{BB7D699E-E521-4430-9D79-2C3A312D092C}"/>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3E75C3EB-F08D-F784-870C-AF89A6E7C7B3}"/>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C1FDDA4-DC30-CFC7-7D36-DC28D0DE0FC0}"/>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0" descr="A bar chart showing the question scores for sites within your trust. The colour of the chart corresponds with the legend above.">
            <a:extLst>
              <a:ext uri="{FF2B5EF4-FFF2-40B4-BE49-F238E27FC236}">
                <a16:creationId xmlns:a16="http://schemas.microsoft.com/office/drawing/2014/main" id="{4B9958CE-8562-6150-8125-2994DA365798}"/>
              </a:ext>
            </a:extLst>
          </p:cNvPr>
          <p:cNvGraphicFramePr>
            <a:graphicFrameLocks/>
          </p:cNvGraphicFramePr>
          <p:nvPr>
            <p:extLst>
              <p:ext uri="{D42A27DB-BD31-4B8C-83A1-F6EECF244321}">
                <p14:modId xmlns:p14="http://schemas.microsoft.com/office/powerpoint/2010/main" val="68349821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F3A459DE-1530-8680-C07D-EAC8A102E9B0}"/>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Q31. Were you given enough information about the care and treatment you would receive while on a virtual ward? </a:t>
            </a:r>
          </a:p>
        </p:txBody>
      </p:sp>
      <p:sp>
        <p:nvSpPr>
          <p:cNvPr id="3" name="Title 39">
            <a:extLst>
              <a:ext uri="{FF2B5EF4-FFF2-40B4-BE49-F238E27FC236}">
                <a16:creationId xmlns:a16="http://schemas.microsoft.com/office/drawing/2014/main" id="{24067B5F-7831-B5C3-7EB6-A5B602EE238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8. Virtual wards</a:t>
            </a:r>
          </a:p>
        </p:txBody>
      </p:sp>
      <p:sp>
        <p:nvSpPr>
          <p:cNvPr id="5" name="Title 39">
            <a:extLst>
              <a:ext uri="{FF2B5EF4-FFF2-40B4-BE49-F238E27FC236}">
                <a16:creationId xmlns:a16="http://schemas.microsoft.com/office/drawing/2014/main" id="{B12EB56E-192B-0951-DFE5-E2D7328C0FC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8. Virtual wards</a:t>
            </a:r>
          </a:p>
        </p:txBody>
      </p:sp>
      <p:sp>
        <p:nvSpPr>
          <p:cNvPr id="6" name="TextBox 5">
            <a:extLst>
              <a:ext uri="{FF2B5EF4-FFF2-40B4-BE49-F238E27FC236}">
                <a16:creationId xmlns:a16="http://schemas.microsoft.com/office/drawing/2014/main" id="{479C195F-9915-8607-2798-6F31E74FFC88}"/>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7" name="TextBox 6">
            <a:extLst>
              <a:ext uri="{FF2B5EF4-FFF2-40B4-BE49-F238E27FC236}">
                <a16:creationId xmlns:a16="http://schemas.microsoft.com/office/drawing/2014/main" id="{6E8977C7-79DD-11D9-46AF-34C1A2B7FAE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8" name="Title 6">
            <a:extLst>
              <a:ext uri="{FF2B5EF4-FFF2-40B4-BE49-F238E27FC236}">
                <a16:creationId xmlns:a16="http://schemas.microsoft.com/office/drawing/2014/main" id="{2C102E10-0892-3697-216D-679ACD8A4F3F}"/>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2" name="Table 3" descr="A chart key showing the expected range benchmark bandings.">
            <a:extLst>
              <a:ext uri="{FF2B5EF4-FFF2-40B4-BE49-F238E27FC236}">
                <a16:creationId xmlns:a16="http://schemas.microsoft.com/office/drawing/2014/main" id="{98F0AD53-D953-E2AA-9874-67293E7B37E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3" name="TextBox 12">
            <a:extLst>
              <a:ext uri="{FF2B5EF4-FFF2-40B4-BE49-F238E27FC236}">
                <a16:creationId xmlns:a16="http://schemas.microsoft.com/office/drawing/2014/main" id="{CCD8225B-6EA6-D3A9-0EC1-00F8433881F8}"/>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0" name="Q31" descr="A bar chart showing the question scores for sites within your trust. The colour of the chart corresponds with the legend above.">
            <a:extLst>
              <a:ext uri="{FF2B5EF4-FFF2-40B4-BE49-F238E27FC236}">
                <a16:creationId xmlns:a16="http://schemas.microsoft.com/office/drawing/2014/main" id="{8AE53893-46C0-8FDC-B8C9-12370A4B854F}"/>
              </a:ext>
            </a:extLst>
          </p:cNvPr>
          <p:cNvGraphicFramePr>
            <a:graphicFrameLocks/>
          </p:cNvGraphicFramePr>
          <p:nvPr>
            <p:extLst>
              <p:ext uri="{D42A27DB-BD31-4B8C-83A1-F6EECF244321}">
                <p14:modId xmlns:p14="http://schemas.microsoft.com/office/powerpoint/2010/main" val="353847428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8936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Q32. To what extent did staff involve you in decisions about leaving the hospital?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41819956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2" descr="A bar chart showing the question scores for sites within your trust. The colour of the chart corresponds with the legend above.">
            <a:extLst>
              <a:ext uri="{FF2B5EF4-FFF2-40B4-BE49-F238E27FC236}">
                <a16:creationId xmlns:a16="http://schemas.microsoft.com/office/drawing/2014/main" id="{FDC0AA24-66DB-9F25-9B7F-63EF72A91695}"/>
              </a:ext>
            </a:extLst>
          </p:cNvPr>
          <p:cNvGraphicFramePr>
            <a:graphicFrameLocks/>
          </p:cNvGraphicFramePr>
          <p:nvPr>
            <p:extLst>
              <p:ext uri="{D42A27DB-BD31-4B8C-83A1-F6EECF244321}">
                <p14:modId xmlns:p14="http://schemas.microsoft.com/office/powerpoint/2010/main" val="262565391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Q33. To what extent did hospital staff involve your family or carers in decisions about you leaving the hospital?</a:t>
            </a:r>
          </a:p>
        </p:txBody>
      </p:sp>
      <p:sp>
        <p:nvSpPr>
          <p:cNvPr id="3" name="TextBox 2">
            <a:extLst>
              <a:ext uri="{FF2B5EF4-FFF2-40B4-BE49-F238E27FC236}">
                <a16:creationId xmlns:a16="http://schemas.microsoft.com/office/drawing/2014/main" id="{C2A01970-0398-2FB7-7B0F-8D26D6738AE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8CBA371-2823-1A34-0CFA-4FDD7D2E15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DA443DBE-D7FA-171C-627B-13704829B8E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29E96FCB-3F42-7E91-9416-983CF80C9A7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7" name="Title 6">
            <a:extLst>
              <a:ext uri="{FF2B5EF4-FFF2-40B4-BE49-F238E27FC236}">
                <a16:creationId xmlns:a16="http://schemas.microsoft.com/office/drawing/2014/main" id="{33A0DF76-CC35-6996-8788-98FE008C63A8}"/>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8" name="Table 3" descr="A chart key showing the expected range benchmark bandings.">
            <a:extLst>
              <a:ext uri="{FF2B5EF4-FFF2-40B4-BE49-F238E27FC236}">
                <a16:creationId xmlns:a16="http://schemas.microsoft.com/office/drawing/2014/main" id="{881966F2-10CF-309A-DC1D-B08928EB23F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9" name="TextBox 28">
            <a:extLst>
              <a:ext uri="{FF2B5EF4-FFF2-40B4-BE49-F238E27FC236}">
                <a16:creationId xmlns:a16="http://schemas.microsoft.com/office/drawing/2014/main" id="{A5E62342-58C5-0650-E6A3-17C719AC3554}"/>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30" name="Q33" descr="A bar chart showing the question scores for sites within your trust. The colour of the chart corresponds with the legend above.">
            <a:extLst>
              <a:ext uri="{FF2B5EF4-FFF2-40B4-BE49-F238E27FC236}">
                <a16:creationId xmlns:a16="http://schemas.microsoft.com/office/drawing/2014/main" id="{B209BE4A-BCFC-F1A7-E7FB-642CE2498995}"/>
              </a:ext>
            </a:extLst>
          </p:cNvPr>
          <p:cNvGraphicFramePr>
            <a:graphicFrameLocks/>
          </p:cNvGraphicFramePr>
          <p:nvPr>
            <p:extLst>
              <p:ext uri="{D42A27DB-BD31-4B8C-83A1-F6EECF244321}">
                <p14:modId xmlns:p14="http://schemas.microsoft.com/office/powerpoint/2010/main" val="1911112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75180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Q34. Did hospital staff discuss with you whether you would need any additional equipment in your home, or any changes to your home,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58379624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4" descr="A bar chart showing the question scores for sites within your trust. The colour of the chart corresponds with the legend above.">
            <a:extLst>
              <a:ext uri="{FF2B5EF4-FFF2-40B4-BE49-F238E27FC236}">
                <a16:creationId xmlns:a16="http://schemas.microsoft.com/office/drawing/2014/main" id="{929F46F4-6882-7A9E-069F-22C04C97B9F5}"/>
              </a:ext>
            </a:extLst>
          </p:cNvPr>
          <p:cNvGraphicFramePr>
            <a:graphicFrameLocks/>
          </p:cNvGraphicFramePr>
          <p:nvPr>
            <p:extLst>
              <p:ext uri="{D42A27DB-BD31-4B8C-83A1-F6EECF244321}">
                <p14:modId xmlns:p14="http://schemas.microsoft.com/office/powerpoint/2010/main" val="220334822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Q35. Were you given enough notice about when you were going to leave hospital?</a:t>
            </a:r>
          </a:p>
        </p:txBody>
      </p:sp>
      <p:sp>
        <p:nvSpPr>
          <p:cNvPr id="3" name="TextBox 2">
            <a:extLst>
              <a:ext uri="{FF2B5EF4-FFF2-40B4-BE49-F238E27FC236}">
                <a16:creationId xmlns:a16="http://schemas.microsoft.com/office/drawing/2014/main" id="{6DA79F62-E631-3F0B-69DC-8B19164052E2}"/>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46BDD076-24AF-411B-C74D-A87F8BAC22BA}"/>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E3B58DA9-9841-236A-A3F1-BBCF20EFC774}"/>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71E3DD1A-EA61-9BB2-FA4B-4B5F1F7BAFF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0104E9EA-1647-6858-AD84-E70495F0EF3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8AEFDD9F-2CD2-1081-090C-49BA79629C9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52965B83-1323-18B5-1EE2-C09E0EC91EC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5" descr="A bar chart showing the question scores for sites within your trust. The colour of the chart corresponds with the legend above.">
            <a:extLst>
              <a:ext uri="{FF2B5EF4-FFF2-40B4-BE49-F238E27FC236}">
                <a16:creationId xmlns:a16="http://schemas.microsoft.com/office/drawing/2014/main" id="{70706749-EB23-7EC8-5730-5F77A7DA0CF5}"/>
              </a:ext>
            </a:extLst>
          </p:cNvPr>
          <p:cNvGraphicFramePr>
            <a:graphicFrameLocks/>
          </p:cNvGraphicFramePr>
          <p:nvPr>
            <p:extLst>
              <p:ext uri="{D42A27DB-BD31-4B8C-83A1-F6EECF244321}">
                <p14:modId xmlns:p14="http://schemas.microsoft.com/office/powerpoint/2010/main" val="181703969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7708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Q36. Before you left the hospital, were you given any information about what you should or should not do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372272997"/>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6" descr="A bar chart showing the question scores for sites within your trust. The colour of the chart corresponds with the legend above.">
            <a:extLst>
              <a:ext uri="{FF2B5EF4-FFF2-40B4-BE49-F238E27FC236}">
                <a16:creationId xmlns:a16="http://schemas.microsoft.com/office/drawing/2014/main" id="{D48EB652-88B3-A8BA-0C77-4FE6B35EA0F9}"/>
              </a:ext>
            </a:extLst>
          </p:cNvPr>
          <p:cNvGraphicFramePr>
            <a:graphicFrameLocks/>
          </p:cNvGraphicFramePr>
          <p:nvPr>
            <p:extLst>
              <p:ext uri="{D42A27DB-BD31-4B8C-83A1-F6EECF244321}">
                <p14:modId xmlns:p14="http://schemas.microsoft.com/office/powerpoint/2010/main" val="193425876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2929"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Q37. To what extent did you understand the information you were given about what you should or should not do after leaving</a:t>
            </a:r>
            <a:r>
              <a:rPr lang="en-GB" sz="1400" b="1" dirty="0">
                <a:solidFill>
                  <a:srgbClr val="6D276A"/>
                </a:solidFill>
                <a:latin typeface="Arial"/>
                <a:ea typeface="+mj-ea"/>
                <a:cs typeface="+mj-cs"/>
              </a:rPr>
              <a:t> the</a:t>
            </a:r>
            <a:r>
              <a:rPr kumimoji="0" lang="en-GB" sz="1400" b="1" i="0" u="none" strike="noStrike" kern="1200" cap="none" spc="0" normalizeH="0" baseline="0" noProof="0" dirty="0">
                <a:ln>
                  <a:noFill/>
                </a:ln>
                <a:solidFill>
                  <a:srgbClr val="6D276A"/>
                </a:solidFill>
                <a:effectLst/>
                <a:uLnTx/>
                <a:uFillTx/>
                <a:latin typeface="Arial"/>
                <a:ea typeface="+mj-ea"/>
                <a:cs typeface="+mj-cs"/>
              </a:rPr>
              <a:t> hospital?</a:t>
            </a:r>
          </a:p>
        </p:txBody>
      </p:sp>
      <p:sp>
        <p:nvSpPr>
          <p:cNvPr id="3" name="TextBox 2">
            <a:extLst>
              <a:ext uri="{FF2B5EF4-FFF2-40B4-BE49-F238E27FC236}">
                <a16:creationId xmlns:a16="http://schemas.microsoft.com/office/drawing/2014/main" id="{78D65DE5-8E32-5CF9-8B82-53370C9FC9C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C123700-5EE3-EDD0-84A4-1CB716F2D63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89DD9EA7-F8BA-B96C-D359-CDF4EBD2D12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B3E26669-1775-FACE-43E0-F6544F1C09B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E5456C73-9012-332D-B437-00909C680DF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F25711AE-5895-96FC-4B07-8B873441FCA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82FA8522-523F-7F27-3F27-40EDD5358565}"/>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7" descr="A bar chart showing the question scores for sites within your trust. The colour of the chart corresponds with the legend above.">
            <a:extLst>
              <a:ext uri="{FF2B5EF4-FFF2-40B4-BE49-F238E27FC236}">
                <a16:creationId xmlns:a16="http://schemas.microsoft.com/office/drawing/2014/main" id="{03BD5486-1F0A-76FA-36BA-8EB5B4E0D8B4}"/>
              </a:ext>
            </a:extLst>
          </p:cNvPr>
          <p:cNvGraphicFramePr>
            <a:graphicFrameLocks/>
          </p:cNvGraphicFramePr>
          <p:nvPr>
            <p:extLst>
              <p:ext uri="{D42A27DB-BD31-4B8C-83A1-F6EECF244321}">
                <p14:modId xmlns:p14="http://schemas.microsoft.com/office/powerpoint/2010/main" val="81779532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6437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544C6-D0FF-663F-0A1C-9C9DFFC0ECAA}"/>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7C9975E6-AE92-A0F7-BFC3-934E320E3DC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79F80525-99C5-7CCE-881C-BC2E15BA26B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7A61EFF8-8460-582F-BB45-9BD09CEA6B6B}"/>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a:t>
            </a:r>
            <a:r>
              <a:rPr lang="en-GB" sz="1400" b="1" dirty="0">
                <a:solidFill>
                  <a:srgbClr val="6D276A"/>
                </a:solidFill>
                <a:latin typeface="Arial"/>
                <a:ea typeface="+mj-ea"/>
                <a:cs typeface="+mj-cs"/>
              </a:rPr>
              <a:t>8</a:t>
            </a:r>
            <a:r>
              <a:rPr kumimoji="0" lang="en-GB" sz="1400" b="1" i="0" u="none" strike="noStrike" kern="1200" cap="none" spc="0" normalizeH="0" baseline="0" noProof="0" dirty="0">
                <a:ln>
                  <a:noFill/>
                </a:ln>
                <a:solidFill>
                  <a:srgbClr val="6D276A"/>
                </a:solidFill>
                <a:effectLst/>
                <a:uLnTx/>
                <a:uFillTx/>
                <a:latin typeface="Arial"/>
                <a:ea typeface="+mj-ea"/>
                <a:cs typeface="+mj-cs"/>
              </a:rPr>
              <a:t>. Before you left the hospital, were your family or carers given the information they needed to care for you at home?</a:t>
            </a:r>
          </a:p>
        </p:txBody>
      </p:sp>
      <p:sp>
        <p:nvSpPr>
          <p:cNvPr id="14" name="Title 6">
            <a:extLst>
              <a:ext uri="{FF2B5EF4-FFF2-40B4-BE49-F238E27FC236}">
                <a16:creationId xmlns:a16="http://schemas.microsoft.com/office/drawing/2014/main" id="{8A05E9BF-C012-321A-D427-1A679D2BD5CE}"/>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D5552C61-6DC1-4F0C-4ADF-8F18D73CCFCF}"/>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4DAF046B-6CC3-2887-C61E-314967F4D6F3}"/>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8" descr="A bar chart showing the question scores for sites within your trust. The colour of the chart corresponds with the legend above.">
            <a:extLst>
              <a:ext uri="{FF2B5EF4-FFF2-40B4-BE49-F238E27FC236}">
                <a16:creationId xmlns:a16="http://schemas.microsoft.com/office/drawing/2014/main" id="{BA407861-D2BC-2C4A-3CC5-F70D701229A3}"/>
              </a:ext>
            </a:extLst>
          </p:cNvPr>
          <p:cNvGraphicFramePr>
            <a:graphicFrameLocks/>
          </p:cNvGraphicFramePr>
          <p:nvPr>
            <p:extLst>
              <p:ext uri="{D42A27DB-BD31-4B8C-83A1-F6EECF244321}">
                <p14:modId xmlns:p14="http://schemas.microsoft.com/office/powerpoint/2010/main" val="139658967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2D507BEC-F537-07B6-F845-60B881F3F85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8C65DF7C-B5C3-6C80-FBAF-FDBA435FF32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2ED9A46D-8E97-540F-3ECD-0CF5BAB4C3E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5BEBC746-A8DA-CE3C-C0F2-DED07A398AA9}"/>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B665AFCC-6C0B-C819-D2EE-D9BE7307DE91}"/>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4F8EE297-6805-CE88-C334-90E9C6183F51}"/>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62A9A3A3-9785-71DB-C4F1-35C62278309D}"/>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9" descr="A bar chart showing the question scores for sites within your trust. The colour of the chart corresponds with the legend above.">
            <a:extLst>
              <a:ext uri="{FF2B5EF4-FFF2-40B4-BE49-F238E27FC236}">
                <a16:creationId xmlns:a16="http://schemas.microsoft.com/office/drawing/2014/main" id="{C48076DC-0C62-2CE7-021C-B548B29992A3}"/>
              </a:ext>
            </a:extLst>
          </p:cNvPr>
          <p:cNvGraphicFramePr>
            <a:graphicFrameLocks/>
          </p:cNvGraphicFramePr>
          <p:nvPr>
            <p:extLst>
              <p:ext uri="{D42A27DB-BD31-4B8C-83A1-F6EECF244321}">
                <p14:modId xmlns:p14="http://schemas.microsoft.com/office/powerpoint/2010/main" val="274460747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6" name="Title 4">
            <a:extLst>
              <a:ext uri="{FF2B5EF4-FFF2-40B4-BE49-F238E27FC236}">
                <a16:creationId xmlns:a16="http://schemas.microsoft.com/office/drawing/2014/main" id="{E4D83570-53BA-C567-87FE-273305239148}"/>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Q39. </a:t>
            </a:r>
            <a:r>
              <a:rPr lang="en-GB" sz="1400" b="1" dirty="0">
                <a:solidFill>
                  <a:srgbClr val="6D276A"/>
                </a:solidFill>
                <a:latin typeface="Arial"/>
              </a:rPr>
              <a:t>Thinking about any medicine you were to take at home, were you given any of the following?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Tree>
    <p:extLst>
      <p:ext uri="{BB962C8B-B14F-4D97-AF65-F5344CB8AC3E}">
        <p14:creationId xmlns:p14="http://schemas.microsoft.com/office/powerpoint/2010/main" val="2631281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Q40. </a:t>
            </a:r>
            <a:r>
              <a:rPr lang="en-GB" sz="1400" b="1" dirty="0">
                <a:solidFill>
                  <a:srgbClr val="6D276A"/>
                </a:solidFill>
                <a:latin typeface="Arial"/>
              </a:rPr>
              <a:t>Before you left the hospital, did you know what would happen next with your care?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475564711"/>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0" descr="A bar chart showing the question scores for sites within your trust. The colour of the chart corresponds with the legend above.">
            <a:extLst>
              <a:ext uri="{FF2B5EF4-FFF2-40B4-BE49-F238E27FC236}">
                <a16:creationId xmlns:a16="http://schemas.microsoft.com/office/drawing/2014/main" id="{646B2ABA-646C-166B-1311-3D687B8C782D}"/>
              </a:ext>
            </a:extLst>
          </p:cNvPr>
          <p:cNvGraphicFramePr>
            <a:graphicFrameLocks/>
          </p:cNvGraphicFramePr>
          <p:nvPr>
            <p:extLst>
              <p:ext uri="{D42A27DB-BD31-4B8C-83A1-F6EECF244321}">
                <p14:modId xmlns:p14="http://schemas.microsoft.com/office/powerpoint/2010/main" val="261909684"/>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Q41. </a:t>
            </a:r>
            <a:r>
              <a:rPr lang="en-GB" sz="1400" b="1" dirty="0">
                <a:solidFill>
                  <a:srgbClr val="6D276A"/>
                </a:solidFill>
                <a:latin typeface="Arial"/>
              </a:rPr>
              <a:t>Did hospital staff tell you who to contact if you were worried about your condition or treatment after you left hospital?</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p>
        </p:txBody>
      </p:sp>
      <p:sp>
        <p:nvSpPr>
          <p:cNvPr id="3" name="TextBox 2">
            <a:extLst>
              <a:ext uri="{FF2B5EF4-FFF2-40B4-BE49-F238E27FC236}">
                <a16:creationId xmlns:a16="http://schemas.microsoft.com/office/drawing/2014/main" id="{4BB300EF-85FB-F9B5-6B93-7ABA2ABC589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DA9AEC5D-5F72-9FEE-C2AB-4FB1DE8007F2}"/>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C57428AD-7895-E350-43E9-ED810F15DBB0}"/>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9406D46E-9DA9-3606-46F7-CFF462BF593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19FB0D38-8C04-031B-E0F3-EA21ED0D5CF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25AC6FF4-813F-AFFF-B067-6F0A44DD26D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BAAB5CFF-8E52-5717-4662-14CC0AE400B1}"/>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1" descr="A bar chart showing the question scores for sites within your trust. The colour of the chart corresponds with the legend above.">
            <a:extLst>
              <a:ext uri="{FF2B5EF4-FFF2-40B4-BE49-F238E27FC236}">
                <a16:creationId xmlns:a16="http://schemas.microsoft.com/office/drawing/2014/main" id="{C492246E-2FE0-B9D2-C95D-675690166AA8}"/>
              </a:ext>
            </a:extLst>
          </p:cNvPr>
          <p:cNvGraphicFramePr>
            <a:graphicFrameLocks/>
          </p:cNvGraphicFramePr>
          <p:nvPr>
            <p:extLst>
              <p:ext uri="{D42A27DB-BD31-4B8C-83A1-F6EECF244321}">
                <p14:modId xmlns:p14="http://schemas.microsoft.com/office/powerpoint/2010/main" val="105007011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41006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Q42. </a:t>
            </a:r>
            <a:r>
              <a:rPr lang="en-GB" sz="1400" b="1" dirty="0">
                <a:solidFill>
                  <a:srgbClr val="6D276A"/>
                </a:solidFill>
                <a:latin typeface="Arial"/>
              </a:rPr>
              <a:t>Did hospital staff discuss with you whether you may need any further health or social care services after leaving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752004124"/>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2" descr="A bar chart showing the question scores for sites within your trust. The colour of the chart corresponds with the legend above.">
            <a:extLst>
              <a:ext uri="{FF2B5EF4-FFF2-40B4-BE49-F238E27FC236}">
                <a16:creationId xmlns:a16="http://schemas.microsoft.com/office/drawing/2014/main" id="{EA636685-BB5D-EA1E-6926-A36CF0ABF5FE}"/>
              </a:ext>
            </a:extLst>
          </p:cNvPr>
          <p:cNvGraphicFramePr>
            <a:graphicFrameLocks/>
          </p:cNvGraphicFramePr>
          <p:nvPr>
            <p:extLst>
              <p:ext uri="{D42A27DB-BD31-4B8C-83A1-F6EECF244321}">
                <p14:modId xmlns:p14="http://schemas.microsoft.com/office/powerpoint/2010/main" val="540938421"/>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Q43. </a:t>
            </a:r>
            <a:r>
              <a:rPr lang="en-GB" sz="1400" b="1" dirty="0">
                <a:solidFill>
                  <a:srgbClr val="6D276A"/>
                </a:solidFill>
                <a:latin typeface="Arial"/>
              </a:rPr>
              <a:t>After leaving the hospital, did you get enough support from health or social care services to help you recover or manage your condition?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extBox 2">
            <a:extLst>
              <a:ext uri="{FF2B5EF4-FFF2-40B4-BE49-F238E27FC236}">
                <a16:creationId xmlns:a16="http://schemas.microsoft.com/office/drawing/2014/main" id="{B44AEDA1-E351-EDFE-8F7A-3A99211CF70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9EB5D3B7-D890-7D3C-BD39-A594C3C0F68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D49A661-7F03-D78C-0036-6F7C906DE80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E6C327BD-AA3D-9702-225D-C744D7AEE63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DD4D1911-7D16-E4FC-D28E-62AFDF775D94}"/>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16814CAC-33B2-97AA-15F4-ED91DF8B387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FA0E0767-3759-B3C7-8E1A-C5BF2252239F}"/>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3" descr="A bar chart showing the question scores for sites within your trust. The colour of the chart corresponds with the legend above.">
            <a:extLst>
              <a:ext uri="{FF2B5EF4-FFF2-40B4-BE49-F238E27FC236}">
                <a16:creationId xmlns:a16="http://schemas.microsoft.com/office/drawing/2014/main" id="{7AEC8612-B003-3E5C-71D5-76EE8DFA7D60}"/>
              </a:ext>
            </a:extLst>
          </p:cNvPr>
          <p:cNvGraphicFramePr>
            <a:graphicFrameLocks/>
          </p:cNvGraphicFramePr>
          <p:nvPr>
            <p:extLst>
              <p:ext uri="{D42A27DB-BD31-4B8C-83A1-F6EECF244321}">
                <p14:modId xmlns:p14="http://schemas.microsoft.com/office/powerpoint/2010/main" val="149104227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827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Q44. </a:t>
            </a:r>
            <a:r>
              <a:rPr lang="en-GB" sz="1400" b="1" dirty="0">
                <a:solidFill>
                  <a:srgbClr val="6D276A"/>
                </a:solidFill>
                <a:latin typeface="Arial"/>
              </a:rPr>
              <a:t>Overall, did you feel you were treated with kindness and compassion while you were in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868686589"/>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4" descr="A bar chart showing the question scores for sites within your trust. The colour of the chart corresponds with the legend above.">
            <a:extLst>
              <a:ext uri="{FF2B5EF4-FFF2-40B4-BE49-F238E27FC236}">
                <a16:creationId xmlns:a16="http://schemas.microsoft.com/office/drawing/2014/main" id="{809DCD1C-CEB3-0239-9495-731E947E92A2}"/>
              </a:ext>
            </a:extLst>
          </p:cNvPr>
          <p:cNvGraphicFramePr>
            <a:graphicFrameLocks/>
          </p:cNvGraphicFramePr>
          <p:nvPr>
            <p:extLst>
              <p:ext uri="{D42A27DB-BD31-4B8C-83A1-F6EECF244321}">
                <p14:modId xmlns:p14="http://schemas.microsoft.com/office/powerpoint/2010/main" val="1925975484"/>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ED604BBD-14E6-6314-789A-DE59688E420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C9F3A06-E334-3AE9-4167-3F13D9A29A38}"/>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10. </a:t>
            </a:r>
            <a:r>
              <a:rPr lang="en-GB" sz="1600" b="1" dirty="0">
                <a:solidFill>
                  <a:schemeClr val="bg1"/>
                </a:solidFill>
                <a:latin typeface="Arial" panose="020B0604020202020204" pitchFamily="34" charset="0"/>
                <a:cs typeface="Arial" panose="020B0604020202020204" pitchFamily="34" charset="0"/>
              </a:rPr>
              <a:t>Kindness and compassion</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5719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89699-FEEA-592A-6700-B836081E1DFB}"/>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657DE377-1D81-0A9A-0684-53ED1D81E5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5F5BD0A9-2FB2-FEFA-2B85-64A1CA0EC39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8FD683F9-6317-8164-A3FB-7F8CC700C92E}"/>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Q45. Overall, did you feel you were treated with respect and dignity while you were in the hospital?</a:t>
            </a:r>
          </a:p>
        </p:txBody>
      </p:sp>
      <p:sp>
        <p:nvSpPr>
          <p:cNvPr id="14" name="Title 6">
            <a:extLst>
              <a:ext uri="{FF2B5EF4-FFF2-40B4-BE49-F238E27FC236}">
                <a16:creationId xmlns:a16="http://schemas.microsoft.com/office/drawing/2014/main" id="{1BAB24C4-164E-760F-3F7C-ECFEFD2CCA37}"/>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16EE683F-1E39-641E-2D89-8E1E34AD865A}"/>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A95A928A-6A39-343D-AE5E-2EBB4F02EB35}"/>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5" descr="A bar chart showing the question scores for sites within your trust. The colour of the chart corresponds with the legend above.">
            <a:extLst>
              <a:ext uri="{FF2B5EF4-FFF2-40B4-BE49-F238E27FC236}">
                <a16:creationId xmlns:a16="http://schemas.microsoft.com/office/drawing/2014/main" id="{EA099A01-0CF9-2B22-2FDE-A36A53EB841C}"/>
              </a:ext>
            </a:extLst>
          </p:cNvPr>
          <p:cNvGraphicFramePr>
            <a:graphicFrameLocks/>
          </p:cNvGraphicFramePr>
          <p:nvPr>
            <p:extLst>
              <p:ext uri="{D42A27DB-BD31-4B8C-83A1-F6EECF244321}">
                <p14:modId xmlns:p14="http://schemas.microsoft.com/office/powerpoint/2010/main" val="2501371761"/>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917743E1-E4BD-A373-D170-52F9FB2A5A57}"/>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A4B5B042-6C7F-E2FE-A4FD-7484A985EFB0}"/>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11. </a:t>
            </a:r>
            <a:r>
              <a:rPr lang="en-GB" sz="1600" b="1" dirty="0">
                <a:solidFill>
                  <a:schemeClr val="bg1"/>
                </a:solidFill>
                <a:latin typeface="Arial" panose="020B0604020202020204" pitchFamily="34" charset="0"/>
                <a:cs typeface="Arial" panose="020B0604020202020204" pitchFamily="34" charset="0"/>
              </a:rPr>
              <a:t>Respect and dignity</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601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Q46. Overall, how was your experience while you were in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3494844625"/>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dirty="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6" descr="A bar chart showing the question scores for sites within your trust. The colour of the chart corresponds with the legend above.">
            <a:extLst>
              <a:ext uri="{FF2B5EF4-FFF2-40B4-BE49-F238E27FC236}">
                <a16:creationId xmlns:a16="http://schemas.microsoft.com/office/drawing/2014/main" id="{541830EC-4EF6-44E0-08FD-B39C09344449}"/>
              </a:ext>
            </a:extLst>
          </p:cNvPr>
          <p:cNvGraphicFramePr>
            <a:graphicFrameLocks/>
          </p:cNvGraphicFramePr>
          <p:nvPr>
            <p:extLst>
              <p:ext uri="{D42A27DB-BD31-4B8C-83A1-F6EECF244321}">
                <p14:modId xmlns:p14="http://schemas.microsoft.com/office/powerpoint/2010/main" val="376973101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651F1DC9-D165-5FE1-84F6-394FB3E8AB4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1" name="Title 39">
            <a:extLst>
              <a:ext uri="{FF2B5EF4-FFF2-40B4-BE49-F238E27FC236}">
                <a16:creationId xmlns:a16="http://schemas.microsoft.com/office/drawing/2014/main" id="{3FFD24AB-0FD4-A275-38FD-23655CD92E29}"/>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12. Overall experience</a:t>
            </a:r>
          </a:p>
        </p:txBody>
      </p:sp>
    </p:spTree>
    <p:extLst>
      <p:ext uri="{BB962C8B-B14F-4D97-AF65-F5344CB8AC3E}">
        <p14:creationId xmlns:p14="http://schemas.microsoft.com/office/powerpoint/2010/main" val="3867147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1286501"/>
            <a:ext cx="5154159" cy="553998"/>
          </a:xfrm>
        </p:spPr>
        <p:txBody>
          <a:bodyPr/>
          <a:lstStyle/>
          <a:p>
            <a:r>
              <a:rPr lang="en-GB" b="1" dirty="0">
                <a:cs typeface="Arial" panose="020B0604020202020204" pitchFamily="34" charset="0"/>
              </a:rPr>
              <a:t>Change over time</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1858688"/>
            <a:ext cx="11174476" cy="3712811"/>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18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guidance on how to interpret the data for change over time</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your mean trust score for each evaluative question in the survey</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where comparable data is available, statistical </a:t>
            </a:r>
            <a:r>
              <a:rPr lang="en-GB" sz="1800" dirty="0">
                <a:solidFill>
                  <a:prstClr val="white"/>
                </a:solidFill>
                <a:latin typeface="Arial"/>
              </a:rPr>
              <a:t>significance testing using a two sample t-test </a:t>
            </a:r>
            <a:r>
              <a:rPr kumimoji="0" lang="en-GB" sz="1800" i="0" u="none" strike="noStrike" kern="1200" cap="none" spc="0" normalizeH="0" baseline="0" noProof="0" dirty="0">
                <a:ln>
                  <a:noFill/>
                </a:ln>
                <a:solidFill>
                  <a:prstClr val="white"/>
                </a:solidFill>
                <a:effectLst/>
                <a:uLnTx/>
                <a:uFillTx/>
                <a:latin typeface="Arial"/>
                <a:ea typeface="+mj-ea"/>
                <a:cs typeface="+mj-cs"/>
              </a:rPr>
              <a:t>has been carried out against the 2024 and 2023 survey results for each relevant question. Where a change in results is shown as ‘significant’, this indicates that this change is not due to random chance, but is likely due to some particular factor at your trust. </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the following scored questions were new</a:t>
            </a:r>
            <a:r>
              <a:rPr lang="en-GB" sz="1800" dirty="0">
                <a:solidFill>
                  <a:prstClr val="white"/>
                </a:solidFill>
                <a:latin typeface="Arial"/>
              </a:rPr>
              <a:t> or </a:t>
            </a:r>
            <a:r>
              <a:rPr kumimoji="0" lang="en-GB" sz="1800" i="0" u="none" strike="noStrike" kern="1200" cap="none" spc="0" normalizeH="0" baseline="0" noProof="0" dirty="0">
                <a:ln>
                  <a:noFill/>
                </a:ln>
                <a:solidFill>
                  <a:prstClr val="white"/>
                </a:solidFill>
                <a:effectLst/>
                <a:uLnTx/>
                <a:uFillTx/>
                <a:latin typeface="Arial"/>
                <a:ea typeface="+mj-ea"/>
                <a:cs typeface="+mj-cs"/>
              </a:rPr>
              <a:t>changed for 2025 and therefore </a:t>
            </a:r>
            <a:r>
              <a:rPr lang="en-GB" sz="1800" dirty="0">
                <a:solidFill>
                  <a:prstClr val="white"/>
                </a:solidFill>
                <a:latin typeface="Arial"/>
              </a:rPr>
              <a:t>are</a:t>
            </a:r>
            <a:r>
              <a:rPr kumimoji="0" lang="en-GB" sz="1800" i="0" u="none" strike="noStrike" kern="1200" cap="none" spc="0" normalizeH="0" baseline="0" noProof="0" dirty="0">
                <a:ln>
                  <a:noFill/>
                </a:ln>
                <a:solidFill>
                  <a:prstClr val="white"/>
                </a:solidFill>
                <a:effectLst/>
                <a:uLnTx/>
                <a:uFillTx/>
                <a:latin typeface="Arial"/>
                <a:ea typeface="+mj-ea"/>
                <a:cs typeface="+mj-cs"/>
              </a:rPr>
              <a:t> not included in this section: Q28_6, Q38.</a:t>
            </a:r>
          </a:p>
          <a:p>
            <a:pPr marL="180975" indent="-180975">
              <a:lnSpc>
                <a:spcPct val="110000"/>
              </a:lnSpc>
              <a:spcBef>
                <a:spcPts val="600"/>
              </a:spcBef>
              <a:buFont typeface="Arial" panose="020B0604020202020204" pitchFamily="34" charset="0"/>
              <a:buChar char="•"/>
            </a:pPr>
            <a:r>
              <a:rPr lang="en-GB" sz="1800" dirty="0">
                <a:solidFill>
                  <a:prstClr val="white"/>
                </a:solidFill>
                <a:latin typeface="Arial"/>
              </a:rPr>
              <a:t>the following questions are non-comparable and therefore are not included in this section: Q28_1 – Q28_5, Q33.</a:t>
            </a:r>
            <a:endParaRPr kumimoji="0" lang="en-GB" sz="1800" i="0" u="none" strike="noStrike" kern="1200" cap="none" spc="0" normalizeH="0" baseline="0" noProof="0" dirty="0">
              <a:ln>
                <a:noFill/>
              </a:ln>
              <a:solidFill>
                <a:prstClr val="white"/>
              </a:solidFill>
              <a:effectLst/>
              <a:uLnTx/>
              <a:uFillTx/>
              <a:latin typeface="Arial"/>
              <a:ea typeface="+mj-ea"/>
              <a:cs typeface="+mj-cs"/>
            </a:endParaRPr>
          </a:p>
        </p:txBody>
      </p:sp>
      <p:sp>
        <p:nvSpPr>
          <p:cNvPr id="7" name="DOIDELETE" hidden="1">
            <a:extLst>
              <a:ext uri="{FF2B5EF4-FFF2-40B4-BE49-F238E27FC236}">
                <a16:creationId xmlns:a16="http://schemas.microsoft.com/office/drawing/2014/main" id="{B304072D-5B48-4F53-8446-B0D55729BFC8}"/>
              </a:ext>
            </a:extLst>
          </p:cNvPr>
          <p:cNvSpPr/>
          <p:nvPr/>
        </p:nvSpPr>
        <p:spPr>
          <a:xfrm>
            <a:off x="5298141" y="-376518"/>
            <a:ext cx="2142565" cy="3137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99BF42B7-A671-4FDD-A675-17371A3E66C1}"/>
              </a:ext>
            </a:extLst>
          </p:cNvPr>
          <p:cNvSpPr txBox="1"/>
          <p:nvPr/>
        </p:nvSpPr>
        <p:spPr>
          <a:xfrm>
            <a:off x="832238" y="5571499"/>
            <a:ext cx="10993200" cy="461665"/>
          </a:xfrm>
          <a:prstGeom prst="rect">
            <a:avLst/>
          </a:prstGeom>
          <a:noFill/>
        </p:spPr>
        <p:txBody>
          <a:bodyPr wrap="square">
            <a:spAutoFit/>
          </a:bodyPr>
          <a:lstStyle/>
          <a:p>
            <a:r>
              <a:rPr lang="en-US" sz="1200" b="1" dirty="0">
                <a:solidFill>
                  <a:schemeClr val="bg1"/>
                </a:solidFill>
                <a:latin typeface="Arial" panose="020B0604020202020204" pitchFamily="34" charset="0"/>
                <a:cs typeface="Arial" panose="020B0604020202020204" pitchFamily="34" charset="0"/>
              </a:rPr>
              <a:t>Please note</a:t>
            </a:r>
            <a:r>
              <a:rPr lang="en-US" sz="1200" dirty="0">
                <a:solidFill>
                  <a:schemeClr val="bg1"/>
                </a:solidFill>
                <a:latin typeface="Arial" panose="020B0604020202020204" pitchFamily="34" charset="0"/>
                <a:cs typeface="Arial" panose="020B0604020202020204" pitchFamily="34" charset="0"/>
              </a:rPr>
              <a:t>: If data is missing for a survey year, this is due to a low number of responses, or because the trust data was not included in the survey that year, due to sampling errors or ineligibility.</a:t>
            </a:r>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490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2BB9F479-006E-A6CC-FD80-5BCCCB20E6A8}"/>
              </a:ext>
            </a:extLst>
          </p:cNvPr>
          <p:cNvSpPr>
            <a:spLocks noGrp="1"/>
          </p:cNvSpPr>
          <p:nvPr>
            <p:ph type="title"/>
          </p:nvPr>
        </p:nvSpPr>
        <p:spPr>
          <a:xfrm>
            <a:off x="380214" y="494396"/>
            <a:ext cx="11417697" cy="654856"/>
          </a:xfrm>
        </p:spPr>
        <p:txBody>
          <a:bodyPr/>
          <a:lstStyle/>
          <a:p>
            <a:r>
              <a:rPr lang="en-GB" dirty="0"/>
              <a:t>How to interpret change over time in this report</a:t>
            </a:r>
          </a:p>
        </p:txBody>
      </p:sp>
      <p:sp>
        <p:nvSpPr>
          <p:cNvPr id="8" name="Rectangle 7">
            <a:extLst>
              <a:ext uri="{FF2B5EF4-FFF2-40B4-BE49-F238E27FC236}">
                <a16:creationId xmlns:a16="http://schemas.microsoft.com/office/drawing/2014/main" id="{F3E21AF6-5DFB-2821-BD92-025B014F0604}"/>
              </a:ext>
            </a:extLst>
          </p:cNvPr>
          <p:cNvSpPr/>
          <p:nvPr/>
        </p:nvSpPr>
        <p:spPr>
          <a:xfrm>
            <a:off x="419970" y="1268520"/>
            <a:ext cx="5254032" cy="3724096"/>
          </a:xfrm>
          <a:prstGeom prst="rect">
            <a:avLst/>
          </a:prstGeom>
        </p:spPr>
        <p:txBody>
          <a:bodyPr wrap="square">
            <a:spAutoFit/>
          </a:bodyPr>
          <a:lstStyle/>
          <a:p>
            <a:pPr>
              <a:spcBef>
                <a:spcPts val="600"/>
              </a:spcBef>
              <a:spcAft>
                <a:spcPts val="600"/>
              </a:spcAft>
            </a:pPr>
            <a:r>
              <a:rPr lang="en-GB" sz="1200" dirty="0">
                <a:latin typeface="Arial" panose="020B0604020202020204" pitchFamily="34" charset="0"/>
                <a:cs typeface="Arial" panose="020B0604020202020204" pitchFamily="34" charset="0"/>
              </a:rPr>
              <a:t>The charts in the ‘change over time’ section show how your trust scored in each Inpatient survey iteration. Where available, trend data from 2020 to 2025 is shown. If a question only has one data point, this question is not shown. Questions that are not historically comparable, are also not shown.</a:t>
            </a:r>
          </a:p>
          <a:p>
            <a:pPr>
              <a:spcBef>
                <a:spcPts val="600"/>
              </a:spcBef>
              <a:spcAft>
                <a:spcPts val="600"/>
              </a:spcAft>
            </a:pPr>
            <a:r>
              <a:rPr lang="en-US" sz="1200" dirty="0">
                <a:latin typeface="Arial" panose="020B0604020202020204" pitchFamily="34" charset="0"/>
                <a:cs typeface="Arial" panose="020B0604020202020204" pitchFamily="34" charset="0"/>
              </a:rPr>
              <a:t>Each question is displayed in a line chart. These charts show your trust mean score for each survey year (blue line). The national average is also shown across survey years, this is the average score for that question across all </a:t>
            </a:r>
            <a:r>
              <a:rPr lang="en-GB" sz="1200" dirty="0">
                <a:latin typeface="Arial" panose="020B0604020202020204" pitchFamily="34" charset="0"/>
                <a:cs typeface="Arial" panose="020B0604020202020204" pitchFamily="34" charset="0"/>
              </a:rPr>
              <a:t>NHS trusts with Adult Inpatient services </a:t>
            </a:r>
            <a:r>
              <a:rPr lang="en-US" sz="1200" dirty="0">
                <a:latin typeface="Arial" panose="020B0604020202020204" pitchFamily="34" charset="0"/>
                <a:cs typeface="Arial" panose="020B0604020202020204" pitchFamily="34" charset="0"/>
              </a:rPr>
              <a:t>in England (green line). This enables you to see how your trust compares to the national average. If there is data missing for a survey year, this may be due to either a low number of responses, because the trust was not included in the survey that year, sampling errors or ineligibility.</a:t>
            </a:r>
          </a:p>
          <a:p>
            <a:pPr>
              <a:spcBef>
                <a:spcPts val="600"/>
              </a:spcBef>
              <a:spcAft>
                <a:spcPts val="600"/>
              </a:spcAft>
            </a:pPr>
            <a:r>
              <a:rPr lang="en-US" sz="1200" dirty="0">
                <a:latin typeface="Arial" panose="020B0604020202020204" pitchFamily="34" charset="0"/>
                <a:cs typeface="Arial" panose="020B0604020202020204" pitchFamily="34" charset="0"/>
              </a:rPr>
              <a:t>Statistically significant changes are also displayed in tables underneath the charts, showing significant differences between this year (2025) and the previous years (2024 and 2023). Two sample t-tests with a 95% significance level were used to compare data between 2025 and 2024, and 2024 and 2022. A statistically significant difference means it is unlikely that we would have obtained this result if there was no real difference. </a:t>
            </a:r>
          </a:p>
        </p:txBody>
      </p:sp>
      <p:sp>
        <p:nvSpPr>
          <p:cNvPr id="9" name="Rectangle 8" descr="Border box" title="Decorative">
            <a:extLst>
              <a:ext uri="{FF2B5EF4-FFF2-40B4-BE49-F238E27FC236}">
                <a16:creationId xmlns:a16="http://schemas.microsoft.com/office/drawing/2014/main" id="{FC6839FD-709F-70A7-C39E-736CC04AB6FE}"/>
              </a:ext>
              <a:ext uri="{C183D7F6-B498-43B3-948B-1728B52AA6E4}">
                <adec:decorative xmlns:adec="http://schemas.microsoft.com/office/drawing/2017/decorative" val="1"/>
              </a:ext>
            </a:extLst>
          </p:cNvPr>
          <p:cNvSpPr/>
          <p:nvPr/>
        </p:nvSpPr>
        <p:spPr>
          <a:xfrm>
            <a:off x="6695373" y="1355790"/>
            <a:ext cx="4717032" cy="411833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pic>
        <p:nvPicPr>
          <p:cNvPr id="3" name="Picture 2">
            <a:extLst>
              <a:ext uri="{FF2B5EF4-FFF2-40B4-BE49-F238E27FC236}">
                <a16:creationId xmlns:a16="http://schemas.microsoft.com/office/drawing/2014/main" id="{A77BFC93-84C8-033B-004D-9F8CCCB734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39269" y="1550284"/>
            <a:ext cx="3829240" cy="3729347"/>
          </a:xfrm>
          <a:prstGeom prst="rect">
            <a:avLst/>
          </a:prstGeom>
        </p:spPr>
      </p:pic>
    </p:spTree>
    <p:extLst>
      <p:ext uri="{BB962C8B-B14F-4D97-AF65-F5344CB8AC3E}">
        <p14:creationId xmlns:p14="http://schemas.microsoft.com/office/powerpoint/2010/main" val="2545439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72543-C04C-F1D9-F054-EE5F7AE3498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E5B0F6C-11B9-87D5-AED9-A10EFF2EF525}"/>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65FE3BC2-EFA7-691C-0C6D-C24FA4C94AC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CB96003-D129-9F8C-7EC5-18B28902EEB9}"/>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_c" descr="Trust mean score trend data for Q7, plotted against the national average. ">
            <a:extLst>
              <a:ext uri="{FF2B5EF4-FFF2-40B4-BE49-F238E27FC236}">
                <a16:creationId xmlns:a16="http://schemas.microsoft.com/office/drawing/2014/main" id="{5C9A94F8-FE9A-072A-B3E5-7010D2B95DC6}"/>
              </a:ext>
            </a:extLst>
          </p:cNvPr>
          <p:cNvGraphicFramePr/>
          <p:nvPr>
            <p:extLst>
              <p:ext uri="{D42A27DB-BD31-4B8C-83A1-F6EECF244321}">
                <p14:modId xmlns:p14="http://schemas.microsoft.com/office/powerpoint/2010/main" val="79475613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_sig" descr="Significant changes 2021 vs 2020&#10;Significant changes 2021 vs 2019" title="Significant changes">
            <a:extLst>
              <a:ext uri="{FF2B5EF4-FFF2-40B4-BE49-F238E27FC236}">
                <a16:creationId xmlns:a16="http://schemas.microsoft.com/office/drawing/2014/main" id="{2FBEE5D6-5CB2-E380-2B53-5B818E672BB4}"/>
              </a:ext>
            </a:extLst>
          </p:cNvPr>
          <p:cNvGraphicFramePr>
            <a:graphicFrameLocks noGrp="1"/>
          </p:cNvGraphicFramePr>
          <p:nvPr>
            <p:extLst>
              <p:ext uri="{D42A27DB-BD31-4B8C-83A1-F6EECF244321}">
                <p14:modId xmlns:p14="http://schemas.microsoft.com/office/powerpoint/2010/main" val="421399903"/>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bl>
          </a:graphicData>
        </a:graphic>
      </p:graphicFrame>
      <p:sp>
        <p:nvSpPr>
          <p:cNvPr id="3" name="Q2_t">
            <a:extLst>
              <a:ext uri="{FF2B5EF4-FFF2-40B4-BE49-F238E27FC236}">
                <a16:creationId xmlns:a16="http://schemas.microsoft.com/office/drawing/2014/main" id="{C7291930-49DC-0BBE-3D32-E64075C0206D}"/>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 Respondents who stated that they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82;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63</a:t>
            </a:r>
            <a:endParaRPr lang="en-GB" sz="900" dirty="0">
              <a:solidFill>
                <a:srgbClr val="595959"/>
              </a:solidFill>
              <a:latin typeface="Arial" panose="020B0604020202020204" pitchFamily="34" charset="0"/>
              <a:cs typeface="Arial" panose="020B0604020202020204" pitchFamily="34" charset="0"/>
            </a:endParaRPr>
          </a:p>
        </p:txBody>
      </p:sp>
      <p:sp>
        <p:nvSpPr>
          <p:cNvPr id="6" name="Q4_t">
            <a:extLst>
              <a:ext uri="{FF2B5EF4-FFF2-40B4-BE49-F238E27FC236}">
                <a16:creationId xmlns:a16="http://schemas.microsoft.com/office/drawing/2014/main" id="{36EF08ED-47F8-978E-EA72-5EF3F10F1C7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87;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66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4_sig" descr="Significant changes 2021 vs 2020&#10;Significant changes 2021 vs 2019" title="Significant changes">
            <a:extLst>
              <a:ext uri="{FF2B5EF4-FFF2-40B4-BE49-F238E27FC236}">
                <a16:creationId xmlns:a16="http://schemas.microsoft.com/office/drawing/2014/main" id="{B09B6B06-AE69-7394-383A-6855FE83656B}"/>
              </a:ext>
            </a:extLst>
          </p:cNvPr>
          <p:cNvGraphicFramePr>
            <a:graphicFrameLocks noGrp="1"/>
          </p:cNvGraphicFramePr>
          <p:nvPr>
            <p:extLst>
              <p:ext uri="{D42A27DB-BD31-4B8C-83A1-F6EECF244321}">
                <p14:modId xmlns:p14="http://schemas.microsoft.com/office/powerpoint/2010/main" val="2410331923"/>
              </p:ext>
            </p:extLst>
          </p:nvPr>
        </p:nvGraphicFramePr>
        <p:xfrm>
          <a:off x="6898137"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bl>
          </a:graphicData>
        </a:graphic>
      </p:graphicFrame>
      <p:graphicFrame>
        <p:nvGraphicFramePr>
          <p:cNvPr id="2" name="Q4_c" descr="Trust mean score trend data for Q7, plotted against the national average. ">
            <a:extLst>
              <a:ext uri="{FF2B5EF4-FFF2-40B4-BE49-F238E27FC236}">
                <a16:creationId xmlns:a16="http://schemas.microsoft.com/office/drawing/2014/main" id="{B79A253F-8EEC-1347-05E9-A936A7F6AA22}"/>
              </a:ext>
            </a:extLst>
          </p:cNvPr>
          <p:cNvGraphicFramePr/>
          <p:nvPr>
            <p:extLst>
              <p:ext uri="{D42A27DB-BD31-4B8C-83A1-F6EECF244321}">
                <p14:modId xmlns:p14="http://schemas.microsoft.com/office/powerpoint/2010/main" val="3046026192"/>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6137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8E11E-606A-3B21-CD4D-B78A2FB5953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F523D22-5D2C-FD98-F385-030D0D0BDCA4}"/>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05C11F24-7D97-7390-9380-38279155F10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B9E62F2E-3668-A5D9-4991-082B3600309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5_c" descr="Trust mean score trend data for Q7, plotted against the national average. ">
            <a:extLst>
              <a:ext uri="{FF2B5EF4-FFF2-40B4-BE49-F238E27FC236}">
                <a16:creationId xmlns:a16="http://schemas.microsoft.com/office/drawing/2014/main" id="{2512733E-0811-E6F6-3D58-AC5D2C113E4F}"/>
              </a:ext>
            </a:extLst>
          </p:cNvPr>
          <p:cNvGraphicFramePr/>
          <p:nvPr>
            <p:extLst>
              <p:ext uri="{D42A27DB-BD31-4B8C-83A1-F6EECF244321}">
                <p14:modId xmlns:p14="http://schemas.microsoft.com/office/powerpoint/2010/main" val="128681413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5_sig" descr="Significant changes 2021 vs 2020&#10;Significant changes 2021 vs 2019" title="Significant changes">
            <a:extLst>
              <a:ext uri="{FF2B5EF4-FFF2-40B4-BE49-F238E27FC236}">
                <a16:creationId xmlns:a16="http://schemas.microsoft.com/office/drawing/2014/main" id="{39130D51-C4C3-0184-7FF0-F36B0B408DA2}"/>
              </a:ext>
            </a:extLst>
          </p:cNvPr>
          <p:cNvGraphicFramePr>
            <a:graphicFrameLocks noGrp="1"/>
          </p:cNvGraphicFramePr>
          <p:nvPr>
            <p:extLst>
              <p:ext uri="{D42A27DB-BD31-4B8C-83A1-F6EECF244321}">
                <p14:modId xmlns:p14="http://schemas.microsoft.com/office/powerpoint/2010/main" val="847390433"/>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5_t">
            <a:extLst>
              <a:ext uri="{FF2B5EF4-FFF2-40B4-BE49-F238E27FC236}">
                <a16:creationId xmlns:a16="http://schemas.microsoft.com/office/drawing/2014/main" id="{EB7C7034-8AF8-246F-7A8A-861E67C260DF}"/>
              </a:ext>
            </a:extLst>
          </p:cNvPr>
          <p:cNvSpPr/>
          <p:nvPr/>
        </p:nvSpPr>
        <p:spPr>
          <a:xfrm>
            <a:off x="1050552" y="5834074"/>
            <a:ext cx="4731123" cy="784830"/>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442;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434</a:t>
            </a:r>
            <a:endParaRPr lang="en-GB" sz="900" dirty="0">
              <a:solidFill>
                <a:srgbClr val="595959"/>
              </a:solidFill>
              <a:latin typeface="Arial" panose="020B0604020202020204" pitchFamily="34" charset="0"/>
              <a:cs typeface="Arial" panose="020B0604020202020204" pitchFamily="34" charset="0"/>
            </a:endParaRPr>
          </a:p>
          <a:p>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89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FFC9D-F5CD-989D-2B52-F91DB58D27F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787D09C-F192-F63A-2E3D-5B5DDEEA3820}"/>
              </a:ext>
            </a:extLst>
          </p:cNvPr>
          <p:cNvSpPr>
            <a:spLocks noGrp="1"/>
          </p:cNvSpPr>
          <p:nvPr>
            <p:ph type="title"/>
          </p:nvPr>
        </p:nvSpPr>
        <p:spPr/>
        <p:txBody>
          <a:bodyPr>
            <a:normAutofit/>
          </a:bodyPr>
          <a:lstStyle/>
          <a:p>
            <a:r>
              <a:rPr lang="en-GB" dirty="0"/>
              <a:t>Section 2. The hospital and ward</a:t>
            </a:r>
          </a:p>
        </p:txBody>
      </p:sp>
      <p:sp>
        <p:nvSpPr>
          <p:cNvPr id="45" name="Slide Number Placeholder 1">
            <a:extLst>
              <a:ext uri="{FF2B5EF4-FFF2-40B4-BE49-F238E27FC236}">
                <a16:creationId xmlns:a16="http://schemas.microsoft.com/office/drawing/2014/main" id="{8732D8C7-BA08-2E42-7A62-E63357C502A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BFBA600-F7F5-592C-2FB6-C9099984962F}"/>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1_c" descr="Trust mean score trend data for Q7, plotted against the national average. ">
            <a:extLst>
              <a:ext uri="{FF2B5EF4-FFF2-40B4-BE49-F238E27FC236}">
                <a16:creationId xmlns:a16="http://schemas.microsoft.com/office/drawing/2014/main" id="{57CD25C6-747C-BA12-24DD-576A95324CD4}"/>
              </a:ext>
            </a:extLst>
          </p:cNvPr>
          <p:cNvGraphicFramePr/>
          <p:nvPr>
            <p:extLst>
              <p:ext uri="{D42A27DB-BD31-4B8C-83A1-F6EECF244321}">
                <p14:modId xmlns:p14="http://schemas.microsoft.com/office/powerpoint/2010/main" val="240103276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7_1_sig" descr="Significant changes 2021 vs 2020&#10;Significant changes 2021 vs 2019" title="Significant changes">
            <a:extLst>
              <a:ext uri="{FF2B5EF4-FFF2-40B4-BE49-F238E27FC236}">
                <a16:creationId xmlns:a16="http://schemas.microsoft.com/office/drawing/2014/main" id="{322418B4-B44A-89F9-42C4-0D5302EC149A}"/>
              </a:ext>
            </a:extLst>
          </p:cNvPr>
          <p:cNvGraphicFramePr>
            <a:graphicFrameLocks noGrp="1"/>
          </p:cNvGraphicFramePr>
          <p:nvPr>
            <p:extLst>
              <p:ext uri="{D42A27DB-BD31-4B8C-83A1-F6EECF244321}">
                <p14:modId xmlns:p14="http://schemas.microsoft.com/office/powerpoint/2010/main" val="97270641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3" name="Q7_1_t">
            <a:extLst>
              <a:ext uri="{FF2B5EF4-FFF2-40B4-BE49-F238E27FC236}">
                <a16:creationId xmlns:a16="http://schemas.microsoft.com/office/drawing/2014/main" id="{E96398D4-1B3D-6858-CABB-A06E858E2F5F}"/>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480;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440</a:t>
            </a:r>
            <a:endParaRPr lang="en-GB" sz="900" dirty="0">
              <a:solidFill>
                <a:srgbClr val="595959"/>
              </a:solidFill>
              <a:latin typeface="Arial" panose="020B0604020202020204" pitchFamily="34" charset="0"/>
              <a:cs typeface="Arial" panose="020B0604020202020204" pitchFamily="34" charset="0"/>
            </a:endParaRPr>
          </a:p>
        </p:txBody>
      </p:sp>
      <p:sp>
        <p:nvSpPr>
          <p:cNvPr id="6" name="Q7_2_t">
            <a:extLst>
              <a:ext uri="{FF2B5EF4-FFF2-40B4-BE49-F238E27FC236}">
                <a16:creationId xmlns:a16="http://schemas.microsoft.com/office/drawing/2014/main" id="{3FE283FB-1D6F-AA52-BE6D-B4C1569556E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480;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7_2_c" descr="Trust mean score trend data for Q7, plotted against the national average. ">
            <a:extLst>
              <a:ext uri="{FF2B5EF4-FFF2-40B4-BE49-F238E27FC236}">
                <a16:creationId xmlns:a16="http://schemas.microsoft.com/office/drawing/2014/main" id="{2F2C86FD-DA9E-5399-8695-D222407C65C5}"/>
              </a:ext>
            </a:extLst>
          </p:cNvPr>
          <p:cNvGraphicFramePr/>
          <p:nvPr>
            <p:extLst>
              <p:ext uri="{D42A27DB-BD31-4B8C-83A1-F6EECF244321}">
                <p14:modId xmlns:p14="http://schemas.microsoft.com/office/powerpoint/2010/main" val="3020735638"/>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2_sig" descr="Significant changes 2021 vs 2020&#10;Significant changes 2021 vs 2019" title="Significant changes">
            <a:extLst>
              <a:ext uri="{FF2B5EF4-FFF2-40B4-BE49-F238E27FC236}">
                <a16:creationId xmlns:a16="http://schemas.microsoft.com/office/drawing/2014/main" id="{84525D88-6E19-E6D1-E7C5-CDA5ED6DF3B5}"/>
              </a:ext>
            </a:extLst>
          </p:cNvPr>
          <p:cNvGraphicFramePr>
            <a:graphicFrameLocks noGrp="1"/>
          </p:cNvGraphicFramePr>
          <p:nvPr>
            <p:extLst>
              <p:ext uri="{D42A27DB-BD31-4B8C-83A1-F6EECF244321}">
                <p14:modId xmlns:p14="http://schemas.microsoft.com/office/powerpoint/2010/main" val="562982358"/>
              </p:ext>
            </p:extLst>
          </p:nvPr>
        </p:nvGraphicFramePr>
        <p:xfrm>
          <a:off x="688157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Tree>
    <p:extLst>
      <p:ext uri="{BB962C8B-B14F-4D97-AF65-F5344CB8AC3E}">
        <p14:creationId xmlns:p14="http://schemas.microsoft.com/office/powerpoint/2010/main" val="58419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131EF-C3D3-AB91-F483-58C3593679E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3069C15-F10C-C1F5-FD71-E3DBA4197CA5}"/>
              </a:ext>
            </a:extLst>
          </p:cNvPr>
          <p:cNvSpPr>
            <a:spLocks noGrp="1"/>
          </p:cNvSpPr>
          <p:nvPr>
            <p:ph type="title"/>
          </p:nvPr>
        </p:nvSpPr>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3C757479-75AC-02D8-732F-2490E587134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0B10933C-F75D-2303-E0E5-B941AA162C6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4_c" descr="Trust mean score trend data for Q7, plotted against the national average. ">
            <a:extLst>
              <a:ext uri="{FF2B5EF4-FFF2-40B4-BE49-F238E27FC236}">
                <a16:creationId xmlns:a16="http://schemas.microsoft.com/office/drawing/2014/main" id="{8A69401C-B759-2D9C-2A46-BE9406D3180F}"/>
              </a:ext>
            </a:extLst>
          </p:cNvPr>
          <p:cNvGraphicFramePr/>
          <p:nvPr>
            <p:extLst>
              <p:ext uri="{D42A27DB-BD31-4B8C-83A1-F6EECF244321}">
                <p14:modId xmlns:p14="http://schemas.microsoft.com/office/powerpoint/2010/main" val="167023938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_c" descr="Trust mean score trend data for Q7, plotted against the national average. ">
            <a:extLst>
              <a:ext uri="{FF2B5EF4-FFF2-40B4-BE49-F238E27FC236}">
                <a16:creationId xmlns:a16="http://schemas.microsoft.com/office/drawing/2014/main" id="{43CC3CBC-6C47-C322-BCAB-3B93014CB980}"/>
              </a:ext>
            </a:extLst>
          </p:cNvPr>
          <p:cNvGraphicFramePr/>
          <p:nvPr>
            <p:extLst>
              <p:ext uri="{D42A27DB-BD31-4B8C-83A1-F6EECF244321}">
                <p14:modId xmlns:p14="http://schemas.microsoft.com/office/powerpoint/2010/main" val="545835048"/>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_sig" descr="Significant changes 2021 vs 2020&#10;Significant changes 2021 vs 2019" title="Significant changes">
            <a:extLst>
              <a:ext uri="{FF2B5EF4-FFF2-40B4-BE49-F238E27FC236}">
                <a16:creationId xmlns:a16="http://schemas.microsoft.com/office/drawing/2014/main" id="{F0125DDA-95EC-82C3-AB99-842C3AEB92D9}"/>
              </a:ext>
            </a:extLst>
          </p:cNvPr>
          <p:cNvGraphicFramePr>
            <a:graphicFrameLocks noGrp="1"/>
          </p:cNvGraphicFramePr>
          <p:nvPr>
            <p:extLst>
              <p:ext uri="{D42A27DB-BD31-4B8C-83A1-F6EECF244321}">
                <p14:modId xmlns:p14="http://schemas.microsoft.com/office/powerpoint/2010/main" val="33918854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graphicFrame>
        <p:nvGraphicFramePr>
          <p:cNvPr id="9" name="Q7_6_sig" descr="Significant changes 2021 vs 2020&#10;Significant changes 2021 vs 2019" title="Significant changes">
            <a:extLst>
              <a:ext uri="{FF2B5EF4-FFF2-40B4-BE49-F238E27FC236}">
                <a16:creationId xmlns:a16="http://schemas.microsoft.com/office/drawing/2014/main" id="{9A4AB432-F3F2-9F06-86A1-3C3A30139B92}"/>
              </a:ext>
            </a:extLst>
          </p:cNvPr>
          <p:cNvGraphicFramePr>
            <a:graphicFrameLocks noGrp="1"/>
          </p:cNvGraphicFramePr>
          <p:nvPr>
            <p:extLst>
              <p:ext uri="{D42A27DB-BD31-4B8C-83A1-F6EECF244321}">
                <p14:modId xmlns:p14="http://schemas.microsoft.com/office/powerpoint/2010/main" val="1958687396"/>
              </p:ext>
            </p:extLst>
          </p:nvPr>
        </p:nvGraphicFramePr>
        <p:xfrm>
          <a:off x="6898137"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
        <p:nvSpPr>
          <p:cNvPr id="10" name="Q7_4_t">
            <a:extLst>
              <a:ext uri="{FF2B5EF4-FFF2-40B4-BE49-F238E27FC236}">
                <a16:creationId xmlns:a16="http://schemas.microsoft.com/office/drawing/2014/main" id="{7EA8049C-F569-D8D6-1AD0-CE8D0767DCB7}"/>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480;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440</a:t>
            </a:r>
            <a:endParaRPr lang="en-GB" sz="900" dirty="0">
              <a:solidFill>
                <a:srgbClr val="595959"/>
              </a:solidFill>
              <a:latin typeface="Arial" panose="020B0604020202020204" pitchFamily="34" charset="0"/>
              <a:cs typeface="Arial" panose="020B0604020202020204" pitchFamily="34" charset="0"/>
            </a:endParaRPr>
          </a:p>
        </p:txBody>
      </p:sp>
      <p:sp>
        <p:nvSpPr>
          <p:cNvPr id="11" name="Q7_6_t">
            <a:extLst>
              <a:ext uri="{FF2B5EF4-FFF2-40B4-BE49-F238E27FC236}">
                <a16:creationId xmlns:a16="http://schemas.microsoft.com/office/drawing/2014/main" id="{7D92DB67-9AC0-3092-2469-6B31068913B6}"/>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480;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8014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9E204-7980-4AF8-608E-956AA6E624F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2605691-39CC-6B29-558C-14F6E77DE312}"/>
              </a:ext>
            </a:extLst>
          </p:cNvPr>
          <p:cNvSpPr>
            <a:spLocks noGrp="1"/>
          </p:cNvSpPr>
          <p:nvPr>
            <p:ph type="title"/>
          </p:nvPr>
        </p:nvSpPr>
        <p:spPr>
          <a:noFill/>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1B351F39-1B2F-A96B-C6FC-1BE5EC0AC21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FBCF8164-1069-4BC0-9C65-E9F39BA70018}"/>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8_c" descr="Trust mean score trend data for Q7, plotted against the national average. ">
            <a:extLst>
              <a:ext uri="{FF2B5EF4-FFF2-40B4-BE49-F238E27FC236}">
                <a16:creationId xmlns:a16="http://schemas.microsoft.com/office/drawing/2014/main" id="{68097693-6A09-80BD-B6EE-24CD7B32270E}"/>
              </a:ext>
            </a:extLst>
          </p:cNvPr>
          <p:cNvGraphicFramePr/>
          <p:nvPr>
            <p:extLst>
              <p:ext uri="{D42A27DB-BD31-4B8C-83A1-F6EECF244321}">
                <p14:modId xmlns:p14="http://schemas.microsoft.com/office/powerpoint/2010/main" val="190342070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8_sig" descr="Significant changes 2021 vs 2020&#10;Significant changes 2021 vs 2019" title="Significant changes">
            <a:extLst>
              <a:ext uri="{FF2B5EF4-FFF2-40B4-BE49-F238E27FC236}">
                <a16:creationId xmlns:a16="http://schemas.microsoft.com/office/drawing/2014/main" id="{F0862D79-7A78-7534-1620-E3ADAF82A686}"/>
              </a:ext>
            </a:extLst>
          </p:cNvPr>
          <p:cNvGraphicFramePr>
            <a:graphicFrameLocks noGrp="1"/>
          </p:cNvGraphicFramePr>
          <p:nvPr>
            <p:extLst>
              <p:ext uri="{D42A27DB-BD31-4B8C-83A1-F6EECF244321}">
                <p14:modId xmlns:p14="http://schemas.microsoft.com/office/powerpoint/2010/main" val="100293858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8" name="Q7_8_t">
            <a:extLst>
              <a:ext uri="{FF2B5EF4-FFF2-40B4-BE49-F238E27FC236}">
                <a16:creationId xmlns:a16="http://schemas.microsoft.com/office/drawing/2014/main" id="{44ADEEF4-20EB-F872-31F4-F01CAF9D9050}"/>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480;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440</a:t>
            </a:r>
            <a:endParaRPr lang="en-GB" sz="900" dirty="0">
              <a:solidFill>
                <a:srgbClr val="595959"/>
              </a:solidFill>
              <a:latin typeface="Arial" panose="020B0604020202020204" pitchFamily="34" charset="0"/>
              <a:cs typeface="Arial" panose="020B0604020202020204" pitchFamily="34" charset="0"/>
            </a:endParaRPr>
          </a:p>
        </p:txBody>
      </p:sp>
      <p:sp>
        <p:nvSpPr>
          <p:cNvPr id="10" name="Q8_t">
            <a:extLst>
              <a:ext uri="{FF2B5EF4-FFF2-40B4-BE49-F238E27FC236}">
                <a16:creationId xmlns:a16="http://schemas.microsoft.com/office/drawing/2014/main" id="{66B60BBE-4D69-9D5B-F8E9-616B9BB596C8}"/>
              </a:ext>
            </a:extLst>
          </p:cNvPr>
          <p:cNvSpPr/>
          <p:nvPr/>
        </p:nvSpPr>
        <p:spPr>
          <a:xfrm>
            <a:off x="6692606" y="5834074"/>
            <a:ext cx="4665814"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503;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8_c" descr="Trust mean score trend data for Q7, plotted against the national average. ">
            <a:extLst>
              <a:ext uri="{FF2B5EF4-FFF2-40B4-BE49-F238E27FC236}">
                <a16:creationId xmlns:a16="http://schemas.microsoft.com/office/drawing/2014/main" id="{BADE0D80-6AB5-49C4-346A-514CFB8877B3}"/>
              </a:ext>
            </a:extLst>
          </p:cNvPr>
          <p:cNvGraphicFramePr/>
          <p:nvPr>
            <p:extLst>
              <p:ext uri="{D42A27DB-BD31-4B8C-83A1-F6EECF244321}">
                <p14:modId xmlns:p14="http://schemas.microsoft.com/office/powerpoint/2010/main" val="593575293"/>
              </p:ext>
            </p:extLst>
          </p:nvPr>
        </p:nvGraphicFramePr>
        <p:xfrm>
          <a:off x="6052987" y="1407062"/>
          <a:ext cx="5670617" cy="381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Q8_sig" descr="Significant changes 2021 vs 2020&#10;Significant changes 2021 vs 2019" title="Significant changes">
            <a:extLst>
              <a:ext uri="{FF2B5EF4-FFF2-40B4-BE49-F238E27FC236}">
                <a16:creationId xmlns:a16="http://schemas.microsoft.com/office/drawing/2014/main" id="{F27F2A6C-C7CC-E0A6-3136-A235839D92BC}"/>
              </a:ext>
            </a:extLst>
          </p:cNvPr>
          <p:cNvGraphicFramePr>
            <a:graphicFrameLocks noGrp="1"/>
          </p:cNvGraphicFramePr>
          <p:nvPr>
            <p:extLst>
              <p:ext uri="{D42A27DB-BD31-4B8C-83A1-F6EECF244321}">
                <p14:modId xmlns:p14="http://schemas.microsoft.com/office/powerpoint/2010/main" val="1353024329"/>
              </p:ext>
            </p:extLst>
          </p:nvPr>
        </p:nvGraphicFramePr>
        <p:xfrm>
          <a:off x="681801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Tree>
    <p:extLst>
      <p:ext uri="{BB962C8B-B14F-4D97-AF65-F5344CB8AC3E}">
        <p14:creationId xmlns:p14="http://schemas.microsoft.com/office/powerpoint/2010/main" val="2424197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9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186593399"/>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9_t">
            <a:extLst>
              <a:ext uri="{FF2B5EF4-FFF2-40B4-BE49-F238E27FC236}">
                <a16:creationId xmlns:a16="http://schemas.microsoft.com/office/drawing/2014/main" id="{5D5D123F-4F1E-9B91-962A-0E469B39C222}"/>
              </a:ext>
            </a:extLst>
          </p:cNvPr>
          <p:cNvSpPr/>
          <p:nvPr/>
        </p:nvSpPr>
        <p:spPr>
          <a:xfrm>
            <a:off x="740010" y="5915794"/>
            <a:ext cx="4603515"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315;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286;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281;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310;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302;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286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9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208773871"/>
              </p:ext>
            </p:extLst>
          </p:nvPr>
        </p:nvGraphicFramePr>
        <p:xfrm>
          <a:off x="86497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10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253095197"/>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0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062998930"/>
              </p:ext>
            </p:extLst>
          </p:nvPr>
        </p:nvGraphicFramePr>
        <p:xfrm>
          <a:off x="662185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0" name="Q10_t">
            <a:extLst>
              <a:ext uri="{FF2B5EF4-FFF2-40B4-BE49-F238E27FC236}">
                <a16:creationId xmlns:a16="http://schemas.microsoft.com/office/drawing/2014/main" id="{ABE7D2A0-1C63-2341-4B6B-E439FC00CBA8}"/>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had to stop taking medication as part of their treatment or did not bring medication with them to hospital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318;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277;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283;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310;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292;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268</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338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3DD16-2F68-1A33-04C6-F53C216BBC8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68693B-FE59-464D-C091-9C8F41C1D3BC}"/>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FE221D56-534A-4440-23F1-1F2C1340536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83</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900853F2-62D8-D345-70EC-8CD1E232CBF6}"/>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1_c" descr="Trust mean score trend data for Q7, plotted against the national average. ">
            <a:extLst>
              <a:ext uri="{FF2B5EF4-FFF2-40B4-BE49-F238E27FC236}">
                <a16:creationId xmlns:a16="http://schemas.microsoft.com/office/drawing/2014/main" id="{EB96BC7E-60EA-B1EE-1FCC-26A8A610E2F6}"/>
              </a:ext>
            </a:extLst>
          </p:cNvPr>
          <p:cNvGraphicFramePr/>
          <p:nvPr>
            <p:extLst>
              <p:ext uri="{D42A27DB-BD31-4B8C-83A1-F6EECF244321}">
                <p14:modId xmlns:p14="http://schemas.microsoft.com/office/powerpoint/2010/main" val="50884057"/>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1_t">
            <a:extLst>
              <a:ext uri="{FF2B5EF4-FFF2-40B4-BE49-F238E27FC236}">
                <a16:creationId xmlns:a16="http://schemas.microsoft.com/office/drawing/2014/main" id="{5EAC55DB-11D4-97EA-1B1A-FCE5F7C0D776}"/>
              </a:ext>
            </a:extLst>
          </p:cNvPr>
          <p:cNvSpPr/>
          <p:nvPr/>
        </p:nvSpPr>
        <p:spPr>
          <a:xfrm>
            <a:off x="740010" y="591579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136;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143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1_sig" descr="Significant changes 2021 vs 2020&#10;Significant changes 2021 vs 2019" title="Significant changes">
            <a:extLst>
              <a:ext uri="{FF2B5EF4-FFF2-40B4-BE49-F238E27FC236}">
                <a16:creationId xmlns:a16="http://schemas.microsoft.com/office/drawing/2014/main" id="{461D961B-F82D-16DD-172E-60DE78024377}"/>
              </a:ext>
            </a:extLst>
          </p:cNvPr>
          <p:cNvGraphicFramePr>
            <a:graphicFrameLocks noGrp="1"/>
          </p:cNvGraphicFramePr>
          <p:nvPr>
            <p:extLst>
              <p:ext uri="{D42A27DB-BD31-4B8C-83A1-F6EECF244321}">
                <p14:modId xmlns:p14="http://schemas.microsoft.com/office/powerpoint/2010/main" val="3866797137"/>
              </p:ext>
            </p:extLst>
          </p:nvPr>
        </p:nvGraphicFramePr>
        <p:xfrm>
          <a:off x="86497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bl>
          </a:graphicData>
        </a:graphic>
      </p:graphicFrame>
      <p:graphicFrame>
        <p:nvGraphicFramePr>
          <p:cNvPr id="8" name="Q12_c" descr="Trust mean score trend data for Q7, plotted against the national average. ">
            <a:extLst>
              <a:ext uri="{FF2B5EF4-FFF2-40B4-BE49-F238E27FC236}">
                <a16:creationId xmlns:a16="http://schemas.microsoft.com/office/drawing/2014/main" id="{E7FD3393-298B-3966-19E9-EB11C9599783}"/>
              </a:ext>
            </a:extLst>
          </p:cNvPr>
          <p:cNvGraphicFramePr/>
          <p:nvPr>
            <p:extLst>
              <p:ext uri="{D42A27DB-BD31-4B8C-83A1-F6EECF244321}">
                <p14:modId xmlns:p14="http://schemas.microsoft.com/office/powerpoint/2010/main" val="359891253"/>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2_sig" descr="Significant changes 2021 vs 2020&#10;Significant changes 2021 vs 2019" title="Significant changes">
            <a:extLst>
              <a:ext uri="{FF2B5EF4-FFF2-40B4-BE49-F238E27FC236}">
                <a16:creationId xmlns:a16="http://schemas.microsoft.com/office/drawing/2014/main" id="{C9A380BF-C616-2A41-CBAC-F4423D3887F2}"/>
              </a:ext>
            </a:extLst>
          </p:cNvPr>
          <p:cNvGraphicFramePr>
            <a:graphicFrameLocks noGrp="1"/>
          </p:cNvGraphicFramePr>
          <p:nvPr>
            <p:extLst>
              <p:ext uri="{D42A27DB-BD31-4B8C-83A1-F6EECF244321}">
                <p14:modId xmlns:p14="http://schemas.microsoft.com/office/powerpoint/2010/main" val="3662982107"/>
              </p:ext>
            </p:extLst>
          </p:nvPr>
        </p:nvGraphicFramePr>
        <p:xfrm>
          <a:off x="662185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10" name="Q12_t">
            <a:extLst>
              <a:ext uri="{FF2B5EF4-FFF2-40B4-BE49-F238E27FC236}">
                <a16:creationId xmlns:a16="http://schemas.microsoft.com/office/drawing/2014/main" id="{AFB3413C-FF42-CDAC-37FF-E9DA99156710}"/>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this,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179;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176</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072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3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863734991"/>
              </p:ext>
            </p:extLst>
          </p:nvPr>
        </p:nvGraphicFramePr>
        <p:xfrm>
          <a:off x="217974" y="1510466"/>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3_t">
            <a:extLst>
              <a:ext uri="{FF2B5EF4-FFF2-40B4-BE49-F238E27FC236}">
                <a16:creationId xmlns:a16="http://schemas.microsoft.com/office/drawing/2014/main" id="{5D5D123F-4F1E-9B91-962A-0E469B39C222}"/>
              </a:ext>
            </a:extLst>
          </p:cNvPr>
          <p:cNvSpPr/>
          <p:nvPr/>
        </p:nvSpPr>
        <p:spPr>
          <a:xfrm>
            <a:off x="831670" y="5965612"/>
            <a:ext cx="4664256"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468;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434;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3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4166384256"/>
              </p:ext>
            </p:extLst>
          </p:nvPr>
        </p:nvGraphicFramePr>
        <p:xfrm>
          <a:off x="956631" y="5330842"/>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14562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noFill/>
        </p:spPr>
        <p:txBody>
          <a:bodyPr>
            <a:normAutofit/>
          </a:bodyPr>
          <a:lstStyle/>
          <a:p>
            <a:r>
              <a:rPr lang="en-GB" dirty="0"/>
              <a:t>Section 4. Doctors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4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54522087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331995391"/>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graphicFrame>
        <p:nvGraphicFramePr>
          <p:cNvPr id="2" name="Q1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267868993"/>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4_t">
            <a:extLst>
              <a:ext uri="{FF2B5EF4-FFF2-40B4-BE49-F238E27FC236}">
                <a16:creationId xmlns:a16="http://schemas.microsoft.com/office/drawing/2014/main" id="{ABE7D2A0-1C63-2341-4B6B-E439FC00CBA8}"/>
              </a:ext>
            </a:extLst>
          </p:cNvPr>
          <p:cNvSpPr/>
          <p:nvPr/>
        </p:nvSpPr>
        <p:spPr>
          <a:xfrm>
            <a:off x="1050552" y="5834074"/>
            <a:ext cx="46358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467;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404</a:t>
            </a:r>
            <a:endParaRPr lang="en-GB" sz="900" dirty="0">
              <a:solidFill>
                <a:srgbClr val="595959"/>
              </a:solidFill>
              <a:latin typeface="Arial" panose="020B0604020202020204" pitchFamily="34" charset="0"/>
              <a:cs typeface="Arial" panose="020B0604020202020204" pitchFamily="34" charset="0"/>
            </a:endParaRPr>
          </a:p>
        </p:txBody>
      </p:sp>
      <p:sp>
        <p:nvSpPr>
          <p:cNvPr id="6" name="Q15_t">
            <a:extLst>
              <a:ext uri="{FF2B5EF4-FFF2-40B4-BE49-F238E27FC236}">
                <a16:creationId xmlns:a16="http://schemas.microsoft.com/office/drawing/2014/main" id="{5D5D123F-4F1E-9B91-962A-0E469B39C222}"/>
              </a:ext>
            </a:extLst>
          </p:cNvPr>
          <p:cNvSpPr/>
          <p:nvPr/>
        </p:nvSpPr>
        <p:spPr>
          <a:xfrm>
            <a:off x="6821137" y="5846544"/>
            <a:ext cx="46358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505;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5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799179906"/>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784348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4. Doctors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26888540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356990425"/>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16_t">
            <a:extLst>
              <a:ext uri="{FF2B5EF4-FFF2-40B4-BE49-F238E27FC236}">
                <a16:creationId xmlns:a16="http://schemas.microsoft.com/office/drawing/2014/main" id="{ABE7D2A0-1C63-2341-4B6B-E439FC00CBA8}"/>
              </a:ext>
            </a:extLst>
          </p:cNvPr>
          <p:cNvSpPr/>
          <p:nvPr/>
        </p:nvSpPr>
        <p:spPr>
          <a:xfrm>
            <a:off x="1050553" y="5834074"/>
            <a:ext cx="466444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502;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441</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5326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66399633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014375610"/>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graphicFrame>
        <p:nvGraphicFramePr>
          <p:cNvPr id="2" name="Q18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009626017"/>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7_t">
            <a:extLst>
              <a:ext uri="{FF2B5EF4-FFF2-40B4-BE49-F238E27FC236}">
                <a16:creationId xmlns:a16="http://schemas.microsoft.com/office/drawing/2014/main" id="{ABE7D2A0-1C63-2341-4B6B-E439FC00CBA8}"/>
              </a:ext>
            </a:extLst>
          </p:cNvPr>
          <p:cNvSpPr/>
          <p:nvPr/>
        </p:nvSpPr>
        <p:spPr>
          <a:xfrm>
            <a:off x="1050552" y="5834074"/>
            <a:ext cx="46930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468;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421</a:t>
            </a:r>
            <a:endParaRPr lang="en-GB" sz="900" dirty="0">
              <a:solidFill>
                <a:srgbClr val="595959"/>
              </a:solidFill>
              <a:latin typeface="Arial" panose="020B0604020202020204" pitchFamily="34" charset="0"/>
              <a:cs typeface="Arial" panose="020B0604020202020204" pitchFamily="34" charset="0"/>
            </a:endParaRPr>
          </a:p>
        </p:txBody>
      </p:sp>
      <p:sp>
        <p:nvSpPr>
          <p:cNvPr id="6" name="Q18_t">
            <a:extLst>
              <a:ext uri="{FF2B5EF4-FFF2-40B4-BE49-F238E27FC236}">
                <a16:creationId xmlns:a16="http://schemas.microsoft.com/office/drawing/2014/main" id="{5D5D123F-4F1E-9B91-962A-0E469B39C222}"/>
              </a:ext>
            </a:extLst>
          </p:cNvPr>
          <p:cNvSpPr/>
          <p:nvPr/>
        </p:nvSpPr>
        <p:spPr>
          <a:xfrm>
            <a:off x="6821137" y="5846544"/>
            <a:ext cx="460886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505;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8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4195448565"/>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81446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10906300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839153052"/>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2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74212642"/>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9_t">
            <a:extLst>
              <a:ext uri="{FF2B5EF4-FFF2-40B4-BE49-F238E27FC236}">
                <a16:creationId xmlns:a16="http://schemas.microsoft.com/office/drawing/2014/main" id="{ABE7D2A0-1C63-2341-4B6B-E439FC00CBA8}"/>
              </a:ext>
            </a:extLst>
          </p:cNvPr>
          <p:cNvSpPr/>
          <p:nvPr/>
        </p:nvSpPr>
        <p:spPr>
          <a:xfrm>
            <a:off x="1050553" y="5834074"/>
            <a:ext cx="46072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500;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445</a:t>
            </a:r>
            <a:endParaRPr lang="en-GB" sz="900" dirty="0">
              <a:solidFill>
                <a:srgbClr val="595959"/>
              </a:solidFill>
              <a:latin typeface="Arial" panose="020B0604020202020204" pitchFamily="34" charset="0"/>
              <a:cs typeface="Arial" panose="020B0604020202020204" pitchFamily="34" charset="0"/>
            </a:endParaRPr>
          </a:p>
        </p:txBody>
      </p:sp>
      <p:sp>
        <p:nvSpPr>
          <p:cNvPr id="6" name="Q20_t">
            <a:extLst>
              <a:ext uri="{FF2B5EF4-FFF2-40B4-BE49-F238E27FC236}">
                <a16:creationId xmlns:a16="http://schemas.microsoft.com/office/drawing/2014/main" id="{5D5D123F-4F1E-9B91-962A-0E469B39C222}"/>
              </a:ext>
            </a:extLst>
          </p:cNvPr>
          <p:cNvSpPr/>
          <p:nvPr/>
        </p:nvSpPr>
        <p:spPr>
          <a:xfrm>
            <a:off x="6821138" y="5846544"/>
            <a:ext cx="47136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504;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889415002"/>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95471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5299573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31458897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1_t">
            <a:extLst>
              <a:ext uri="{FF2B5EF4-FFF2-40B4-BE49-F238E27FC236}">
                <a16:creationId xmlns:a16="http://schemas.microsoft.com/office/drawing/2014/main" id="{ABE7D2A0-1C63-2341-4B6B-E439FC00CBA8}"/>
              </a:ext>
            </a:extLst>
          </p:cNvPr>
          <p:cNvSpPr/>
          <p:nvPr/>
        </p:nvSpPr>
        <p:spPr>
          <a:xfrm>
            <a:off x="1050553" y="583407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422;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280222600"/>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2_t">
            <a:extLst>
              <a:ext uri="{FF2B5EF4-FFF2-40B4-BE49-F238E27FC236}">
                <a16:creationId xmlns:a16="http://schemas.microsoft.com/office/drawing/2014/main" id="{5D5D123F-4F1E-9B91-962A-0E469B39C222}"/>
              </a:ext>
            </a:extLst>
          </p:cNvPr>
          <p:cNvSpPr/>
          <p:nvPr/>
        </p:nvSpPr>
        <p:spPr>
          <a:xfrm>
            <a:off x="6821138" y="584654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able to be or didn't want to be involved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481;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436;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972602076"/>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225387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3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82205506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3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52723358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3_t">
            <a:extLst>
              <a:ext uri="{FF2B5EF4-FFF2-40B4-BE49-F238E27FC236}">
                <a16:creationId xmlns:a16="http://schemas.microsoft.com/office/drawing/2014/main" id="{ABE7D2A0-1C63-2341-4B6B-E439FC00CBA8}"/>
              </a:ext>
            </a:extLst>
          </p:cNvPr>
          <p:cNvSpPr/>
          <p:nvPr/>
        </p:nvSpPr>
        <p:spPr>
          <a:xfrm>
            <a:off x="1050553" y="5834074"/>
            <a:ext cx="4712072"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489;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4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906154011"/>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4_t">
            <a:extLst>
              <a:ext uri="{FF2B5EF4-FFF2-40B4-BE49-F238E27FC236}">
                <a16:creationId xmlns:a16="http://schemas.microsoft.com/office/drawing/2014/main" id="{5D5D123F-4F1E-9B91-962A-0E469B39C222}"/>
              </a:ext>
            </a:extLst>
          </p:cNvPr>
          <p:cNvSpPr/>
          <p:nvPr/>
        </p:nvSpPr>
        <p:spPr>
          <a:xfrm>
            <a:off x="6821138" y="5846544"/>
            <a:ext cx="463743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had no worries or fears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423;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4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011433376"/>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15024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5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4228794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82364788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5_t">
            <a:extLst>
              <a:ext uri="{FF2B5EF4-FFF2-40B4-BE49-F238E27FC236}">
                <a16:creationId xmlns:a16="http://schemas.microsoft.com/office/drawing/2014/main" id="{ABE7D2A0-1C63-2341-4B6B-E439FC00CBA8}"/>
              </a:ext>
            </a:extLst>
          </p:cNvPr>
          <p:cNvSpPr/>
          <p:nvPr/>
        </p:nvSpPr>
        <p:spPr>
          <a:xfrm>
            <a:off x="1050553" y="5834074"/>
            <a:ext cx="48380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this,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501;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6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111383252"/>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6_t">
            <a:extLst>
              <a:ext uri="{FF2B5EF4-FFF2-40B4-BE49-F238E27FC236}">
                <a16:creationId xmlns:a16="http://schemas.microsoft.com/office/drawing/2014/main" id="{5D5D123F-4F1E-9B91-962A-0E469B39C222}"/>
              </a:ext>
            </a:extLst>
          </p:cNvPr>
          <p:cNvSpPr/>
          <p:nvPr/>
        </p:nvSpPr>
        <p:spPr>
          <a:xfrm>
            <a:off x="6821137" y="5846544"/>
            <a:ext cx="470411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in any pain,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397;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375;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356;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383;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520242537"/>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626533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55461303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5164632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7_t">
            <a:extLst>
              <a:ext uri="{FF2B5EF4-FFF2-40B4-BE49-F238E27FC236}">
                <a16:creationId xmlns:a16="http://schemas.microsoft.com/office/drawing/2014/main" id="{ABE7D2A0-1C63-2341-4B6B-E439FC00CBA8}"/>
              </a:ext>
            </a:extLst>
          </p:cNvPr>
          <p:cNvSpPr/>
          <p:nvPr/>
        </p:nvSpPr>
        <p:spPr>
          <a:xfrm>
            <a:off x="1050553" y="5834074"/>
            <a:ext cx="46834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attention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401</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3099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48FD8-B47E-9881-1F8F-9D2BD6C772B2}"/>
            </a:ext>
          </a:extLst>
        </p:cNvPr>
        <p:cNvGrpSpPr/>
        <p:nvPr/>
      </p:nvGrpSpPr>
      <p:grpSpPr>
        <a:xfrm>
          <a:off x="0" y="0"/>
          <a:ext cx="0" cy="0"/>
          <a:chOff x="0" y="0"/>
          <a:chExt cx="0" cy="0"/>
        </a:xfrm>
      </p:grpSpPr>
      <p:sp>
        <p:nvSpPr>
          <p:cNvPr id="5" name="Title 3">
            <a:extLst>
              <a:ext uri="{FF2B5EF4-FFF2-40B4-BE49-F238E27FC236}">
                <a16:creationId xmlns:a16="http://schemas.microsoft.com/office/drawing/2014/main" id="{98A7402C-6850-5447-650D-BA9C03AD474D}"/>
              </a:ext>
            </a:extLst>
          </p:cNvPr>
          <p:cNvSpPr>
            <a:spLocks noGrp="1"/>
          </p:cNvSpPr>
          <p:nvPr>
            <p:ph type="title"/>
          </p:nvPr>
        </p:nvSpPr>
        <p:spPr>
          <a:xfrm>
            <a:off x="419970" y="613664"/>
            <a:ext cx="11417697" cy="654856"/>
          </a:xfrm>
        </p:spPr>
        <p:txBody>
          <a:bodyPr>
            <a:normAutofit/>
          </a:bodyPr>
          <a:lstStyle/>
          <a:p>
            <a:r>
              <a:rPr lang="en-GB" dirty="0"/>
              <a:t>Section 8. Virtual wards</a:t>
            </a:r>
            <a:endParaRPr lang="en-US" dirty="0"/>
          </a:p>
        </p:txBody>
      </p:sp>
      <p:sp>
        <p:nvSpPr>
          <p:cNvPr id="2" name="Title 6">
            <a:extLst>
              <a:ext uri="{FF2B5EF4-FFF2-40B4-BE49-F238E27FC236}">
                <a16:creationId xmlns:a16="http://schemas.microsoft.com/office/drawing/2014/main" id="{F165553C-07E3-D3D9-EDC4-01631BA01677}"/>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3" name="Q30_c" descr="Trust mean score trend data for Q7, plotted against the national average. ">
            <a:extLst>
              <a:ext uri="{FF2B5EF4-FFF2-40B4-BE49-F238E27FC236}">
                <a16:creationId xmlns:a16="http://schemas.microsoft.com/office/drawing/2014/main" id="{FAFC760E-FCE2-AED3-991A-EA4763A7ABEB}"/>
              </a:ext>
            </a:extLst>
          </p:cNvPr>
          <p:cNvGraphicFramePr/>
          <p:nvPr>
            <p:extLst>
              <p:ext uri="{D42A27DB-BD31-4B8C-83A1-F6EECF244321}">
                <p14:modId xmlns:p14="http://schemas.microsoft.com/office/powerpoint/2010/main" val="260426236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Q30_sig" descr="Significant changes 2021 vs 2020&#10;Significant changes 2021 vs 2019" title="Significant changes">
            <a:extLst>
              <a:ext uri="{FF2B5EF4-FFF2-40B4-BE49-F238E27FC236}">
                <a16:creationId xmlns:a16="http://schemas.microsoft.com/office/drawing/2014/main" id="{15DCE38C-5FAF-3910-F49A-ACBD1D9DE187}"/>
              </a:ext>
            </a:extLst>
          </p:cNvPr>
          <p:cNvGraphicFramePr>
            <a:graphicFrameLocks noGrp="1"/>
          </p:cNvGraphicFramePr>
          <p:nvPr>
            <p:extLst>
              <p:ext uri="{D42A27DB-BD31-4B8C-83A1-F6EECF244321}">
                <p14:modId xmlns:p14="http://schemas.microsoft.com/office/powerpoint/2010/main" val="808716481"/>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7" name="Q30_t">
            <a:extLst>
              <a:ext uri="{FF2B5EF4-FFF2-40B4-BE49-F238E27FC236}">
                <a16:creationId xmlns:a16="http://schemas.microsoft.com/office/drawing/2014/main" id="{73BA323C-CA8B-840E-ECC4-5ED83A8AE885}"/>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42;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57</a:t>
            </a:r>
            <a:endParaRPr lang="en-GB" sz="900" dirty="0">
              <a:solidFill>
                <a:srgbClr val="595959"/>
              </a:solidFill>
              <a:latin typeface="Arial" panose="020B0604020202020204" pitchFamily="34" charset="0"/>
              <a:cs typeface="Arial" panose="020B0604020202020204" pitchFamily="34" charset="0"/>
            </a:endParaRPr>
          </a:p>
        </p:txBody>
      </p:sp>
      <p:sp>
        <p:nvSpPr>
          <p:cNvPr id="9" name="Q31_t">
            <a:extLst>
              <a:ext uri="{FF2B5EF4-FFF2-40B4-BE49-F238E27FC236}">
                <a16:creationId xmlns:a16="http://schemas.microsoft.com/office/drawing/2014/main" id="{16C069E8-06C3-7EAB-3784-A35A423FE170}"/>
              </a:ext>
            </a:extLst>
          </p:cNvPr>
          <p:cNvSpPr/>
          <p:nvPr/>
        </p:nvSpPr>
        <p:spPr>
          <a:xfrm>
            <a:off x="6821137" y="584654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45;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0" name="Q31_sig" descr="Significant changes 2021 vs 2020&#10;Significant changes 2021 vs 2019" title="Significant changes">
            <a:extLst>
              <a:ext uri="{FF2B5EF4-FFF2-40B4-BE49-F238E27FC236}">
                <a16:creationId xmlns:a16="http://schemas.microsoft.com/office/drawing/2014/main" id="{7D67BB12-90EE-99DF-1337-839D5ED6C679}"/>
              </a:ext>
            </a:extLst>
          </p:cNvPr>
          <p:cNvGraphicFramePr>
            <a:graphicFrameLocks noGrp="1"/>
          </p:cNvGraphicFramePr>
          <p:nvPr>
            <p:extLst>
              <p:ext uri="{D42A27DB-BD31-4B8C-83A1-F6EECF244321}">
                <p14:modId xmlns:p14="http://schemas.microsoft.com/office/powerpoint/2010/main" val="411241719"/>
              </p:ext>
            </p:extLst>
          </p:nvPr>
        </p:nvGraphicFramePr>
        <p:xfrm>
          <a:off x="6963352"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11" name="Q31_c" descr="Trust mean score trend data for Q7, plotted against the national average. ">
            <a:extLst>
              <a:ext uri="{FF2B5EF4-FFF2-40B4-BE49-F238E27FC236}">
                <a16:creationId xmlns:a16="http://schemas.microsoft.com/office/drawing/2014/main" id="{A898228D-7CAA-D974-F346-FC689CEAEA81}"/>
              </a:ext>
            </a:extLst>
          </p:cNvPr>
          <p:cNvGraphicFramePr/>
          <p:nvPr>
            <p:extLst>
              <p:ext uri="{D42A27DB-BD31-4B8C-83A1-F6EECF244321}">
                <p14:modId xmlns:p14="http://schemas.microsoft.com/office/powerpoint/2010/main" val="1075569462"/>
              </p:ext>
            </p:extLst>
          </p:nvPr>
        </p:nvGraphicFramePr>
        <p:xfrm>
          <a:off x="6207442" y="1391397"/>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3028885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2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04797522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2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51192929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2_t">
            <a:extLst>
              <a:ext uri="{FF2B5EF4-FFF2-40B4-BE49-F238E27FC236}">
                <a16:creationId xmlns:a16="http://schemas.microsoft.com/office/drawing/2014/main" id="{ABE7D2A0-1C63-2341-4B6B-E439FC00CBA8}"/>
              </a:ext>
            </a:extLst>
          </p:cNvPr>
          <p:cNvSpPr/>
          <p:nvPr/>
        </p:nvSpPr>
        <p:spPr>
          <a:xfrm>
            <a:off x="1050553"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to be involved in decisions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34_c" descr="Trust mean score trend data for Q7, plotted against the national average. ">
            <a:extLst>
              <a:ext uri="{FF2B5EF4-FFF2-40B4-BE49-F238E27FC236}">
                <a16:creationId xmlns:a16="http://schemas.microsoft.com/office/drawing/2014/main" id="{C0A1B9C3-042F-1DFD-FAFC-C0AEB04BB5C3}"/>
              </a:ext>
            </a:extLst>
          </p:cNvPr>
          <p:cNvGraphicFramePr/>
          <p:nvPr>
            <p:extLst>
              <p:ext uri="{D42A27DB-BD31-4B8C-83A1-F6EECF244321}">
                <p14:modId xmlns:p14="http://schemas.microsoft.com/office/powerpoint/2010/main" val="3286913852"/>
              </p:ext>
            </p:extLst>
          </p:nvPr>
        </p:nvGraphicFramePr>
        <p:xfrm>
          <a:off x="5942754"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Q34_sig" descr="Significant changes 2021 vs 2020&#10;Significant changes 2021 vs 2019" title="Significant changes">
            <a:extLst>
              <a:ext uri="{FF2B5EF4-FFF2-40B4-BE49-F238E27FC236}">
                <a16:creationId xmlns:a16="http://schemas.microsoft.com/office/drawing/2014/main" id="{5BC16AD1-4134-E33E-842A-7946AD233CD5}"/>
              </a:ext>
            </a:extLst>
          </p:cNvPr>
          <p:cNvGraphicFramePr>
            <a:graphicFrameLocks noGrp="1"/>
          </p:cNvGraphicFramePr>
          <p:nvPr>
            <p:extLst>
              <p:ext uri="{D42A27DB-BD31-4B8C-83A1-F6EECF244321}">
                <p14:modId xmlns:p14="http://schemas.microsoft.com/office/powerpoint/2010/main" val="474117202"/>
              </p:ext>
            </p:extLst>
          </p:nvPr>
        </p:nvGraphicFramePr>
        <p:xfrm>
          <a:off x="6692060"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5" name="Q34_t">
            <a:extLst>
              <a:ext uri="{FF2B5EF4-FFF2-40B4-BE49-F238E27FC236}">
                <a16:creationId xmlns:a16="http://schemas.microsoft.com/office/drawing/2014/main" id="{2DF4A2E7-B6BF-5906-7B31-40DC8B1DB5A7}"/>
              </a:ext>
            </a:extLst>
          </p:cNvPr>
          <p:cNvSpPr/>
          <p:nvPr/>
        </p:nvSpPr>
        <p:spPr>
          <a:xfrm>
            <a:off x="6573337"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177;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167;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146;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171;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151;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145</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7800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15251492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5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504;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3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08430598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36_t">
            <a:extLst>
              <a:ext uri="{FF2B5EF4-FFF2-40B4-BE49-F238E27FC236}">
                <a16:creationId xmlns:a16="http://schemas.microsoft.com/office/drawing/2014/main" id="{5D5D123F-4F1E-9B91-962A-0E469B39C222}"/>
              </a:ext>
            </a:extLst>
          </p:cNvPr>
          <p:cNvSpPr/>
          <p:nvPr/>
        </p:nvSpPr>
        <p:spPr>
          <a:xfrm>
            <a:off x="6637002" y="5846544"/>
            <a:ext cx="47120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3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929166157"/>
              </p:ext>
            </p:extLst>
          </p:nvPr>
        </p:nvGraphicFramePr>
        <p:xfrm>
          <a:off x="672146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36_c" descr="Trust mean score trend data for Q7, plotted against the national average. ">
            <a:extLst>
              <a:ext uri="{FF2B5EF4-FFF2-40B4-BE49-F238E27FC236}">
                <a16:creationId xmlns:a16="http://schemas.microsoft.com/office/drawing/2014/main" id="{79764F92-D729-A89A-340F-F301D65958AA}"/>
              </a:ext>
            </a:extLst>
          </p:cNvPr>
          <p:cNvGraphicFramePr/>
          <p:nvPr>
            <p:extLst>
              <p:ext uri="{D42A27DB-BD31-4B8C-83A1-F6EECF244321}">
                <p14:modId xmlns:p14="http://schemas.microsoft.com/office/powerpoint/2010/main" val="764984315"/>
              </p:ext>
            </p:extLst>
          </p:nvPr>
        </p:nvGraphicFramePr>
        <p:xfrm>
          <a:off x="5985767" y="1388553"/>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024398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4854867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7_t">
            <a:extLst>
              <a:ext uri="{FF2B5EF4-FFF2-40B4-BE49-F238E27FC236}">
                <a16:creationId xmlns:a16="http://schemas.microsoft.com/office/drawing/2014/main" id="{ABE7D2A0-1C63-2341-4B6B-E439FC00CBA8}"/>
              </a:ext>
            </a:extLst>
          </p:cNvPr>
          <p:cNvSpPr/>
          <p:nvPr/>
        </p:nvSpPr>
        <p:spPr>
          <a:xfrm>
            <a:off x="1050552" y="5834074"/>
            <a:ext cx="5264331"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that were given information about what they should or should not do after leaving hospital.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2021</a:t>
            </a:r>
            <a:r>
              <a:rPr lang="en-GB" sz="900">
                <a:solidFill>
                  <a:srgbClr val="595959"/>
                </a:solidFill>
                <a:latin typeface="Arial" panose="020B0604020202020204" pitchFamily="34" charset="0"/>
                <a:cs typeface="Arial" panose="020B0604020202020204" pitchFamily="34" charset="0"/>
              </a:rPr>
              <a:t>: 302;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296;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297;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304;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282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37_c" descr="Trust mean score trend data for Q7, plotted against the national average. ">
            <a:extLst>
              <a:ext uri="{FF2B5EF4-FFF2-40B4-BE49-F238E27FC236}">
                <a16:creationId xmlns:a16="http://schemas.microsoft.com/office/drawing/2014/main" id="{DB262043-24FF-7618-1FE6-CF3BBA35291B}"/>
              </a:ext>
            </a:extLst>
          </p:cNvPr>
          <p:cNvGraphicFramePr/>
          <p:nvPr>
            <p:extLst>
              <p:ext uri="{D42A27DB-BD31-4B8C-83A1-F6EECF244321}">
                <p14:modId xmlns:p14="http://schemas.microsoft.com/office/powerpoint/2010/main" val="3507247432"/>
              </p:ext>
            </p:extLst>
          </p:nvPr>
        </p:nvGraphicFramePr>
        <p:xfrm>
          <a:off x="454929" y="1348685"/>
          <a:ext cx="5468620" cy="383422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9183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59280390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46029665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9_t">
            <a:extLst>
              <a:ext uri="{FF2B5EF4-FFF2-40B4-BE49-F238E27FC236}">
                <a16:creationId xmlns:a16="http://schemas.microsoft.com/office/drawing/2014/main" id="{ABE7D2A0-1C63-2341-4B6B-E439FC00CBA8}"/>
              </a:ext>
            </a:extLst>
          </p:cNvPr>
          <p:cNvSpPr/>
          <p:nvPr/>
        </p:nvSpPr>
        <p:spPr>
          <a:xfrm>
            <a:off x="1050552" y="583407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366;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347;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339;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337;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344;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483006823"/>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0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 not need further care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426;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399;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871949434"/>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691166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88958278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21859485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1_t">
            <a:extLst>
              <a:ext uri="{FF2B5EF4-FFF2-40B4-BE49-F238E27FC236}">
                <a16:creationId xmlns:a16="http://schemas.microsoft.com/office/drawing/2014/main" id="{ABE7D2A0-1C63-2341-4B6B-E439FC00CBA8}"/>
              </a:ext>
            </a:extLst>
          </p:cNvPr>
          <p:cNvSpPr/>
          <p:nvPr/>
        </p:nvSpPr>
        <p:spPr>
          <a:xfrm>
            <a:off x="1050552" y="583407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172419816"/>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2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254;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228;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249;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244;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227;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215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661574017"/>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50005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194D4-57F4-48CC-8B6F-96A048A31C2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C1DA8AE-C3A0-151E-C90C-D80C816979C9}"/>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21321D41-CDFD-6917-3D02-678801FB23D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DA3EA71-8F64-DE00-F604-5E43AE521F84}"/>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3_c" descr="Trust mean score trend data for Q7, plotted against the national average. ">
            <a:extLst>
              <a:ext uri="{FF2B5EF4-FFF2-40B4-BE49-F238E27FC236}">
                <a16:creationId xmlns:a16="http://schemas.microsoft.com/office/drawing/2014/main" id="{83FD45B0-E6BF-FD65-3ED3-D763F4E959EA}"/>
              </a:ext>
            </a:extLst>
          </p:cNvPr>
          <p:cNvGraphicFramePr/>
          <p:nvPr>
            <p:extLst>
              <p:ext uri="{D42A27DB-BD31-4B8C-83A1-F6EECF244321}">
                <p14:modId xmlns:p14="http://schemas.microsoft.com/office/powerpoint/2010/main" val="382301976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3_sig" descr="Significant changes 2021 vs 2020&#10;Significant changes 2021 vs 2019" title="Significant changes">
            <a:extLst>
              <a:ext uri="{FF2B5EF4-FFF2-40B4-BE49-F238E27FC236}">
                <a16:creationId xmlns:a16="http://schemas.microsoft.com/office/drawing/2014/main" id="{BEB35EC7-81D6-DBD6-3D8B-22A26A982932}"/>
              </a:ext>
            </a:extLst>
          </p:cNvPr>
          <p:cNvGraphicFramePr>
            <a:graphicFrameLocks noGrp="1"/>
          </p:cNvGraphicFramePr>
          <p:nvPr>
            <p:extLst>
              <p:ext uri="{D42A27DB-BD31-4B8C-83A1-F6EECF244321}">
                <p14:modId xmlns:p14="http://schemas.microsoft.com/office/powerpoint/2010/main" val="1233106260"/>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43_t">
            <a:extLst>
              <a:ext uri="{FF2B5EF4-FFF2-40B4-BE49-F238E27FC236}">
                <a16:creationId xmlns:a16="http://schemas.microsoft.com/office/drawing/2014/main" id="{3535E67C-C5E8-4F97-C050-7B7362E85E39}"/>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246;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246</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291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10. Kindness and compassion</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4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49556602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811678013"/>
                  </a:ext>
                </a:extLst>
              </a:tr>
            </a:tbl>
          </a:graphicData>
        </a:graphic>
      </p:graphicFrame>
      <p:sp>
        <p:nvSpPr>
          <p:cNvPr id="3" name="Q44_t">
            <a:extLst>
              <a:ext uri="{FF2B5EF4-FFF2-40B4-BE49-F238E27FC236}">
                <a16:creationId xmlns:a16="http://schemas.microsoft.com/office/drawing/2014/main" id="{ABE7D2A0-1C63-2341-4B6B-E439FC00CBA8}"/>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475;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4_c" descr="Trust mean score trend data for Q7, plotted against the national average. ">
            <a:extLst>
              <a:ext uri="{FF2B5EF4-FFF2-40B4-BE49-F238E27FC236}">
                <a16:creationId xmlns:a16="http://schemas.microsoft.com/office/drawing/2014/main" id="{410A8C88-5F9C-798F-96FB-4FD384FB6B27}"/>
              </a:ext>
            </a:extLst>
          </p:cNvPr>
          <p:cNvGraphicFramePr/>
          <p:nvPr>
            <p:extLst>
              <p:ext uri="{D42A27DB-BD31-4B8C-83A1-F6EECF244321}">
                <p14:modId xmlns:p14="http://schemas.microsoft.com/office/powerpoint/2010/main" val="182354568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8322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88F58-BA4B-565B-E351-706D3254F54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68491A6-816F-C85C-8F38-A5919C836469}"/>
              </a:ext>
            </a:extLst>
          </p:cNvPr>
          <p:cNvSpPr>
            <a:spLocks noGrp="1"/>
          </p:cNvSpPr>
          <p:nvPr>
            <p:ph type="title"/>
          </p:nvPr>
        </p:nvSpPr>
        <p:spPr/>
        <p:txBody>
          <a:bodyPr>
            <a:normAutofit/>
          </a:bodyPr>
          <a:lstStyle/>
          <a:p>
            <a:r>
              <a:rPr lang="en-GB" dirty="0"/>
              <a:t>Section 11. Respect and dignity</a:t>
            </a:r>
          </a:p>
        </p:txBody>
      </p:sp>
      <p:sp>
        <p:nvSpPr>
          <p:cNvPr id="45" name="Slide Number Placeholder 1">
            <a:extLst>
              <a:ext uri="{FF2B5EF4-FFF2-40B4-BE49-F238E27FC236}">
                <a16:creationId xmlns:a16="http://schemas.microsoft.com/office/drawing/2014/main" id="{CB87622A-2488-4FE4-04AF-F5A6382D10A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5BAD41A7-3982-8873-053D-C6942B4C56CD}"/>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5_c" descr="Trust mean score trend data for Q7, plotted against the national average. ">
            <a:extLst>
              <a:ext uri="{FF2B5EF4-FFF2-40B4-BE49-F238E27FC236}">
                <a16:creationId xmlns:a16="http://schemas.microsoft.com/office/drawing/2014/main" id="{E786CBD1-6E90-B9A1-F998-3BD053F3DA43}"/>
              </a:ext>
            </a:extLst>
          </p:cNvPr>
          <p:cNvGraphicFramePr/>
          <p:nvPr>
            <p:extLst>
              <p:ext uri="{D42A27DB-BD31-4B8C-83A1-F6EECF244321}">
                <p14:modId xmlns:p14="http://schemas.microsoft.com/office/powerpoint/2010/main" val="100970632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5_sig" descr="Significant changes 2021 vs 2020&#10;Significant changes 2021 vs 2019" title="Significant changes">
            <a:extLst>
              <a:ext uri="{FF2B5EF4-FFF2-40B4-BE49-F238E27FC236}">
                <a16:creationId xmlns:a16="http://schemas.microsoft.com/office/drawing/2014/main" id="{D3D89864-65AD-3B60-944F-3BF69C865B24}"/>
              </a:ext>
            </a:extLst>
          </p:cNvPr>
          <p:cNvGraphicFramePr>
            <a:graphicFrameLocks noGrp="1"/>
          </p:cNvGraphicFramePr>
          <p:nvPr>
            <p:extLst>
              <p:ext uri="{D42A27DB-BD31-4B8C-83A1-F6EECF244321}">
                <p14:modId xmlns:p14="http://schemas.microsoft.com/office/powerpoint/2010/main" val="131867883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5_t">
            <a:extLst>
              <a:ext uri="{FF2B5EF4-FFF2-40B4-BE49-F238E27FC236}">
                <a16:creationId xmlns:a16="http://schemas.microsoft.com/office/drawing/2014/main" id="{C26E7021-EAB5-A58F-4A02-7068A3DB481E}"/>
              </a:ext>
            </a:extLst>
          </p:cNvPr>
          <p:cNvSpPr/>
          <p:nvPr/>
        </p:nvSpPr>
        <p:spPr>
          <a:xfrm>
            <a:off x="1050553" y="5834074"/>
            <a:ext cx="46453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505;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439</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367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12. Overall experience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8634671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43113710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46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503;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443</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741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9A4DC864-3B0E-4140-8120-6EE1B5F934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103</a:t>
            </a:fld>
            <a:r>
              <a:rPr lang="en-GB" sz="900" b="1">
                <a:solidFill>
                  <a:schemeClr val="bg1"/>
                </a:solidFill>
                <a:latin typeface="Arial" panose="020B0604020202020204" pitchFamily="34" charset="0"/>
                <a:cs typeface="Arial" panose="020B0604020202020204" pitchFamily="34" charset="0"/>
              </a:rPr>
              <a:t>  </a:t>
            </a:r>
          </a:p>
        </p:txBody>
      </p:sp>
      <p:sp>
        <p:nvSpPr>
          <p:cNvPr id="8" name="Title 4">
            <a:extLst>
              <a:ext uri="{FF2B5EF4-FFF2-40B4-BE49-F238E27FC236}">
                <a16:creationId xmlns:a16="http://schemas.microsoft.com/office/drawing/2014/main" id="{DC588BF7-52C9-4FF7-9C7F-26C2F2D4117E}"/>
              </a:ext>
            </a:extLst>
          </p:cNvPr>
          <p:cNvSpPr txBox="1">
            <a:spLocks noGrp="1"/>
          </p:cNvSpPr>
          <p:nvPr>
            <p:ph type="title" idx="4294967295"/>
          </p:nvPr>
        </p:nvSpPr>
        <p:spPr>
          <a:xfrm>
            <a:off x="741600" y="2011055"/>
            <a:ext cx="10270873" cy="110799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Comparison to other </a:t>
            </a:r>
            <a:b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b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trusts</a:t>
            </a:r>
            <a:endParaRPr kumimoji="0" lang="en-GB" sz="4000" b="0" i="0" u="none" strike="noStrike" kern="1200" cap="none" spc="0" normalizeH="0" baseline="0" noProof="0" dirty="0">
              <a:ln>
                <a:noFill/>
              </a:ln>
              <a:solidFill>
                <a:schemeClr val="bg1"/>
              </a:solidFill>
              <a:effectLst/>
              <a:uLnTx/>
              <a:uFillTx/>
              <a:latin typeface="+mn-lt"/>
              <a:ea typeface="+mj-ea"/>
              <a:cs typeface="+mj-cs"/>
            </a:endParaRPr>
          </a:p>
        </p:txBody>
      </p:sp>
    </p:spTree>
    <p:extLst>
      <p:ext uri="{BB962C8B-B14F-4D97-AF65-F5344CB8AC3E}">
        <p14:creationId xmlns:p14="http://schemas.microsoft.com/office/powerpoint/2010/main" val="367300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much better than expected, when compared with all other trusts. ">
            <a:extLst>
              <a:ext uri="{FF2B5EF4-FFF2-40B4-BE49-F238E27FC236}">
                <a16:creationId xmlns:a16="http://schemas.microsoft.com/office/drawing/2014/main" id="{312CBB40-3E07-D76C-6487-94C44E1E4B6C}"/>
              </a:ext>
            </a:extLst>
          </p:cNvPr>
          <p:cNvGraphicFramePr>
            <a:graphicFrameLocks noGrp="1"/>
          </p:cNvGraphicFramePr>
          <p:nvPr>
            <p:extLst>
              <p:ext uri="{D42A27DB-BD31-4B8C-83A1-F6EECF244321}">
                <p14:modId xmlns:p14="http://schemas.microsoft.com/office/powerpoint/2010/main" val="2091667370"/>
              </p:ext>
            </p:extLst>
          </p:nvPr>
        </p:nvGraphicFramePr>
        <p:xfrm>
          <a:off x="432035" y="1665217"/>
          <a:ext cx="11417697" cy="972000"/>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3630907499"/>
                    </a:ext>
                  </a:extLst>
                </a:gridCol>
              </a:tblGrid>
              <a:tr h="406243">
                <a:tc>
                  <a:txBody>
                    <a:bodyPr/>
                    <a:lstStyle/>
                    <a:p>
                      <a:pPr algn="ctr"/>
                      <a:r>
                        <a:rPr lang="en-GB" sz="1400" dirty="0">
                          <a:solidFill>
                            <a:schemeClr val="tx1"/>
                          </a:solidFill>
                          <a:latin typeface="Arial" panose="020B0604020202020204" pitchFamily="34" charset="0"/>
                          <a:cs typeface="Arial" panose="020B0604020202020204" pitchFamily="34" charset="0"/>
                        </a:rPr>
                        <a:t>Much better than expected</a:t>
                      </a:r>
                    </a:p>
                  </a:txBody>
                  <a:tcPr marL="0" marR="0"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15">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419999"/>
                    </a:solidFill>
                  </a:tcPr>
                </a:tc>
                <a:extLst>
                  <a:ext uri="{0D108BD9-81ED-4DB2-BD59-A6C34878D82A}">
                    <a16:rowId xmlns:a16="http://schemas.microsoft.com/office/drawing/2014/main" val="1976178812"/>
                  </a:ext>
                </a:extLst>
              </a:tr>
              <a:tr h="31414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1132653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better than expected when compared with all other trusts. ">
            <a:extLst>
              <a:ext uri="{FF2B5EF4-FFF2-40B4-BE49-F238E27FC236}">
                <a16:creationId xmlns:a16="http://schemas.microsoft.com/office/drawing/2014/main" id="{699E9C47-87FA-1C3B-67C5-AF7B04141520}"/>
              </a:ext>
            </a:extLst>
          </p:cNvPr>
          <p:cNvGraphicFramePr>
            <a:graphicFrameLocks noGrp="1"/>
          </p:cNvGraphicFramePr>
          <p:nvPr>
            <p:extLst>
              <p:ext uri="{D42A27DB-BD31-4B8C-83A1-F6EECF244321}">
                <p14:modId xmlns:p14="http://schemas.microsoft.com/office/powerpoint/2010/main" val="2487331521"/>
              </p:ext>
            </p:extLst>
          </p:nvPr>
        </p:nvGraphicFramePr>
        <p:xfrm>
          <a:off x="425097" y="1665217"/>
          <a:ext cx="11417697" cy="973299"/>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13140">
                <a:tc>
                  <a:txBody>
                    <a:bodyPr/>
                    <a:lstStyle/>
                    <a:p>
                      <a:pPr algn="ctr"/>
                      <a:r>
                        <a:rPr lang="en-GB" sz="1400" dirty="0">
                          <a:solidFill>
                            <a:schemeClr val="tx1"/>
                          </a:solidFill>
                          <a:latin typeface="Arial" panose="020B0604020202020204" pitchFamily="34" charset="0"/>
                          <a:cs typeface="Arial" panose="020B0604020202020204" pitchFamily="34" charset="0"/>
                        </a:rPr>
                        <a:t>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4842">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5FBD83"/>
                    </a:solidFill>
                  </a:tcPr>
                </a:tc>
                <a:extLst>
                  <a:ext uri="{0D108BD9-81ED-4DB2-BD59-A6C34878D82A}">
                    <a16:rowId xmlns:a16="http://schemas.microsoft.com/office/drawing/2014/main" val="1976178812"/>
                  </a:ext>
                </a:extLst>
              </a:tr>
              <a:tr h="30531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Q28_3. Thinking about your care and treatment, did hospital staff take into account the following individual needs? Religious needs (e.g. space to pray / meditate)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26781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better than expected when compared with all other trusts. ">
            <a:extLst>
              <a:ext uri="{FF2B5EF4-FFF2-40B4-BE49-F238E27FC236}">
                <a16:creationId xmlns:a16="http://schemas.microsoft.com/office/drawing/2014/main" id="{9B3F399C-91AD-C46A-5FB0-3D0501D2B8E9}"/>
              </a:ext>
            </a:extLst>
          </p:cNvPr>
          <p:cNvGraphicFramePr>
            <a:graphicFrameLocks noGrp="1"/>
          </p:cNvGraphicFramePr>
          <p:nvPr>
            <p:extLst>
              <p:ext uri="{D42A27DB-BD31-4B8C-83A1-F6EECF244321}">
                <p14:modId xmlns:p14="http://schemas.microsoft.com/office/powerpoint/2010/main" val="3222702609"/>
              </p:ext>
            </p:extLst>
          </p:nvPr>
        </p:nvGraphicFramePr>
        <p:xfrm>
          <a:off x="461069" y="1665217"/>
          <a:ext cx="11417698" cy="970735"/>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831112609"/>
                    </a:ext>
                  </a:extLst>
                </a:gridCol>
              </a:tblGrid>
              <a:tr h="3833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Arial" panose="020B0604020202020204" pitchFamily="34" charset="0"/>
                          <a:cs typeface="Arial" panose="020B0604020202020204" pitchFamily="34" charset="0"/>
                        </a:rPr>
                        <a:t>Somewhat 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0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A9D18E"/>
                    </a:solidFill>
                  </a:tcPr>
                </a:tc>
                <a:extLst>
                  <a:ext uri="{0D108BD9-81ED-4DB2-BD59-A6C34878D82A}">
                    <a16:rowId xmlns:a16="http://schemas.microsoft.com/office/drawing/2014/main" val="1976178812"/>
                  </a:ext>
                </a:extLst>
              </a:tr>
              <a:tr h="3343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03770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worse than expected when compared with all other trusts. ">
            <a:extLst>
              <a:ext uri="{FF2B5EF4-FFF2-40B4-BE49-F238E27FC236}">
                <a16:creationId xmlns:a16="http://schemas.microsoft.com/office/drawing/2014/main" id="{C6C5D2B0-2811-4F80-9C7B-CD786EF418E3}"/>
              </a:ext>
            </a:extLst>
          </p:cNvPr>
          <p:cNvGraphicFramePr>
            <a:graphicFrameLocks noGrp="1"/>
          </p:cNvGraphicFramePr>
          <p:nvPr>
            <p:extLst>
              <p:ext uri="{D42A27DB-BD31-4B8C-83A1-F6EECF244321}">
                <p14:modId xmlns:p14="http://schemas.microsoft.com/office/powerpoint/2010/main" val="2833308681"/>
              </p:ext>
            </p:extLst>
          </p:nvPr>
        </p:nvGraphicFramePr>
        <p:xfrm>
          <a:off x="404736" y="1533581"/>
          <a:ext cx="11417697" cy="1106661"/>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89838">
                <a:tc>
                  <a:txBody>
                    <a:bodyPr/>
                    <a:lstStyle/>
                    <a:p>
                      <a:pPr algn="ctr"/>
                      <a:r>
                        <a:rPr lang="en-GB" sz="1400" dirty="0">
                          <a:solidFill>
                            <a:schemeClr val="tx1"/>
                          </a:solidFill>
                          <a:latin typeface="Arial" panose="020B0604020202020204" pitchFamily="34" charset="0"/>
                          <a:cs typeface="Arial" panose="020B0604020202020204" pitchFamily="34" charset="0"/>
                        </a:rPr>
                        <a:t>Somewhat 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399">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1976178812"/>
                  </a:ext>
                </a:extLst>
              </a:tr>
              <a:tr h="36342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Q7_4. Were you ever prevented from sleeping at night by any of the following? Hospital lighting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Q37. To what extent did you understand the information you were given about what you should or should not do after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933267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worse than expected when compared with all other trusts. ">
            <a:extLst>
              <a:ext uri="{FF2B5EF4-FFF2-40B4-BE49-F238E27FC236}">
                <a16:creationId xmlns:a16="http://schemas.microsoft.com/office/drawing/2014/main" id="{776A8544-AD90-4CEC-7AF7-9CCB7F9C55DC}"/>
              </a:ext>
            </a:extLst>
          </p:cNvPr>
          <p:cNvGraphicFramePr>
            <a:graphicFrameLocks noGrp="1"/>
          </p:cNvGraphicFramePr>
          <p:nvPr>
            <p:extLst>
              <p:ext uri="{D42A27DB-BD31-4B8C-83A1-F6EECF244321}">
                <p14:modId xmlns:p14="http://schemas.microsoft.com/office/powerpoint/2010/main" val="135977719"/>
              </p:ext>
            </p:extLst>
          </p:nvPr>
        </p:nvGraphicFramePr>
        <p:xfrm>
          <a:off x="432902" y="1563546"/>
          <a:ext cx="11417698" cy="971999"/>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3952846039"/>
                    </a:ext>
                  </a:extLst>
                </a:gridCol>
              </a:tblGrid>
              <a:tr h="365957">
                <a:tc>
                  <a:txBody>
                    <a:bodyPr/>
                    <a:lstStyle/>
                    <a:p>
                      <a:pPr algn="ctr"/>
                      <a:r>
                        <a:rPr lang="en-GB" sz="1400" dirty="0">
                          <a:solidFill>
                            <a:schemeClr val="tx1"/>
                          </a:solidFill>
                          <a:latin typeface="Arial" panose="020B0604020202020204" pitchFamily="34" charset="0"/>
                          <a:cs typeface="Arial" panose="020B0604020202020204" pitchFamily="34" charset="0"/>
                        </a:rPr>
                        <a:t>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48970">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F1BE48"/>
                    </a:solidFill>
                  </a:tcPr>
                </a:tc>
                <a:extLst>
                  <a:ext uri="{0D108BD9-81ED-4DB2-BD59-A6C34878D82A}">
                    <a16:rowId xmlns:a16="http://schemas.microsoft.com/office/drawing/2014/main" val="1976178812"/>
                  </a:ext>
                </a:extLst>
              </a:tr>
              <a:tr h="35707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Q7_2. Were you ever prevented from sleeping at night by any of the following? Noise from staff</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Q21. Thinking about your care and treatment, were you told something by a member of staff that was different to what you had been told by another member of staff?</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Q32. To what extent did hospital staff involve you in decisions about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Q33. To what extent did hospital staff involve your family or carers in decisions about you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81757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5" name="table" descr="This table shows the questions in which your Trust has performed much worse than expected when compared with all other trusts. ">
            <a:extLst>
              <a:ext uri="{FF2B5EF4-FFF2-40B4-BE49-F238E27FC236}">
                <a16:creationId xmlns:a16="http://schemas.microsoft.com/office/drawing/2014/main" id="{B5C46B54-39BE-1FD7-C154-08C3034CC256}"/>
              </a:ext>
            </a:extLst>
          </p:cNvPr>
          <p:cNvGraphicFramePr>
            <a:graphicFrameLocks noGrp="1"/>
          </p:cNvGraphicFramePr>
          <p:nvPr>
            <p:extLst>
              <p:ext uri="{D42A27DB-BD31-4B8C-83A1-F6EECF244321}">
                <p14:modId xmlns:p14="http://schemas.microsoft.com/office/powerpoint/2010/main" val="93179051"/>
              </p:ext>
            </p:extLst>
          </p:nvPr>
        </p:nvGraphicFramePr>
        <p:xfrm>
          <a:off x="432902" y="1665217"/>
          <a:ext cx="11417698" cy="972000"/>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317749921"/>
                    </a:ext>
                  </a:extLst>
                </a:gridCol>
              </a:tblGrid>
              <a:tr h="359476">
                <a:tc>
                  <a:txBody>
                    <a:bodyPr/>
                    <a:lstStyle/>
                    <a:p>
                      <a:pPr algn="ctr"/>
                      <a:r>
                        <a:rPr lang="en-GB" sz="1400" dirty="0">
                          <a:solidFill>
                            <a:schemeClr val="tx1"/>
                          </a:solidFill>
                          <a:latin typeface="Arial" panose="020B0604020202020204" pitchFamily="34" charset="0"/>
                          <a:cs typeface="Arial" panose="020B0604020202020204" pitchFamily="34" charset="0"/>
                        </a:rPr>
                        <a:t>Much worse than expected</a:t>
                      </a:r>
                    </a:p>
                  </a:txBody>
                  <a:tcPr marL="0" marR="0" anchor="ctr">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33">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E87722"/>
                    </a:solidFill>
                  </a:tcPr>
                </a:tc>
                <a:extLst>
                  <a:ext uri="{0D108BD9-81ED-4DB2-BD59-A6C34878D82A}">
                    <a16:rowId xmlns:a16="http://schemas.microsoft.com/office/drawing/2014/main" val="1976178812"/>
                  </a:ext>
                </a:extLst>
              </a:tr>
              <a:tr h="36089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p>
                  </a:txBody>
                  <a:tcP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61926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A9DC19-CFF8-47C3-8D96-AA295D08EA24}"/>
              </a:ext>
            </a:extLst>
          </p:cNvPr>
          <p:cNvSpPr>
            <a:spLocks noGrp="1"/>
          </p:cNvSpPr>
          <p:nvPr>
            <p:ph type="title"/>
          </p:nvPr>
        </p:nvSpPr>
        <p:spPr>
          <a:xfrm>
            <a:off x="780855" y="2175127"/>
            <a:ext cx="7422765" cy="553998"/>
          </a:xfrm>
        </p:spPr>
        <p:txBody>
          <a:bodyPr/>
          <a:lstStyle/>
          <a:p>
            <a:r>
              <a:rPr lang="en-GB" sz="4000"/>
              <a:t>For further information</a:t>
            </a:r>
            <a:endParaRPr lang="en-GB"/>
          </a:p>
        </p:txBody>
      </p:sp>
      <p:sp>
        <p:nvSpPr>
          <p:cNvPr id="4" name="Title 4">
            <a:extLst>
              <a:ext uri="{FF2B5EF4-FFF2-40B4-BE49-F238E27FC236}">
                <a16:creationId xmlns:a16="http://schemas.microsoft.com/office/drawing/2014/main" id="{5CF4AF89-8CD5-4178-8A6A-05115992876D}"/>
              </a:ext>
            </a:extLst>
          </p:cNvPr>
          <p:cNvSpPr txBox="1">
            <a:spLocks/>
          </p:cNvSpPr>
          <p:nvPr/>
        </p:nvSpPr>
        <p:spPr>
          <a:xfrm>
            <a:off x="833340" y="3779191"/>
            <a:ext cx="9577485" cy="5539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4000" kern="1200" cap="none" spc="0" dirty="0">
                <a:solidFill>
                  <a:schemeClr val="bg1"/>
                </a:solidFill>
                <a:latin typeface="Arial Black" panose="020B0A04020102020204" pitchFamily="34" charset="0"/>
                <a:ea typeface="+mj-ea"/>
                <a:cs typeface="+mj-cs"/>
              </a:defRPr>
            </a:lvl1pPr>
          </a:lstStyle>
          <a:p>
            <a:r>
              <a:rPr lang="en-GB" sz="2000" b="1">
                <a:latin typeface="Arial" panose="020B0604020202020204" pitchFamily="34" charset="0"/>
                <a:cs typeface="Arial" panose="020B0604020202020204" pitchFamily="34" charset="0"/>
              </a:rPr>
              <a:t>Please contact the Survey Coordination Centre: </a:t>
            </a:r>
            <a:r>
              <a:rPr lang="en-GB" sz="2000" b="1" u="sng">
                <a:latin typeface="Arial" panose="020B0604020202020204" pitchFamily="34" charset="0"/>
                <a:ea typeface="Calibri" panose="020F0502020204030204" pitchFamily="34" charset="0"/>
                <a:cs typeface="Arial" panose="020B0604020202020204" pitchFamily="34" charset="0"/>
              </a:rPr>
              <a:t>inpatient@surveycoordination.com</a:t>
            </a:r>
            <a:endParaRPr lang="en-GB" sz="2000" b="1">
              <a:latin typeface="Arial" panose="020B0604020202020204" pitchFamily="34" charset="0"/>
              <a:cs typeface="Arial" panose="020B0604020202020204" pitchFamily="34" charset="0"/>
            </a:endParaRPr>
          </a:p>
        </p:txBody>
      </p:sp>
      <p:sp>
        <p:nvSpPr>
          <p:cNvPr id="5" name="Slide Number Placeholder 1">
            <a:extLst>
              <a:ext uri="{FF2B5EF4-FFF2-40B4-BE49-F238E27FC236}">
                <a16:creationId xmlns:a16="http://schemas.microsoft.com/office/drawing/2014/main" id="{4BDB9005-4771-48A6-8DC6-8A58B4633E1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110</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16751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E8725CF6FB2342AF511DF0FE9E4C42" ma:contentTypeVersion="15" ma:contentTypeDescription="Create a new document." ma:contentTypeScope="" ma:versionID="a4e71ba5f863f812a25a3271eaeced0e">
  <xsd:schema xmlns:xsd="http://www.w3.org/2001/XMLSchema" xmlns:xs="http://www.w3.org/2001/XMLSchema" xmlns:p="http://schemas.microsoft.com/office/2006/metadata/properties" xmlns:ns2="b7623a42-35a9-4102-8300-f548beb2c0a8" xmlns:ns3="273dce25-ea9f-43ce-abb0-40b0ff6018b1" targetNamespace="http://schemas.microsoft.com/office/2006/metadata/properties" ma:root="true" ma:fieldsID="dfb7b476c2804bafca76aaa86b892e5f" ns2:_="" ns3:_="">
    <xsd:import namespace="b7623a42-35a9-4102-8300-f548beb2c0a8"/>
    <xsd:import namespace="273dce25-ea9f-43ce-abb0-40b0ff6018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ObjectDetectorVersions" minOccurs="0"/>
                <xsd:element ref="ns2:MediaLengthInSecond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23a42-35a9-4102-8300-f548beb2c0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f2ccb35-9b24-40d2-ac78-75701ecb79c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73dce25-ea9f-43ce-abb0-40b0ff6018b1"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0cb6133f-2396-418c-b5e2-db168cda03de}" ma:internalName="TaxCatchAll" ma:showField="CatchAllData" ma:web="273dce25-ea9f-43ce-abb0-40b0ff6018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7623a42-35a9-4102-8300-f548beb2c0a8">
      <Terms xmlns="http://schemas.microsoft.com/office/infopath/2007/PartnerControls"/>
    </lcf76f155ced4ddcb4097134ff3c332f>
    <TaxCatchAll xmlns="273dce25-ea9f-43ce-abb0-40b0ff6018b1" xsi:nil="true"/>
  </documentManagement>
</p:properties>
</file>

<file path=customXml/itemProps1.xml><?xml version="1.0" encoding="utf-8"?>
<ds:datastoreItem xmlns:ds="http://schemas.openxmlformats.org/officeDocument/2006/customXml" ds:itemID="{D977CC11-0BB8-48BE-A807-51EC4E191B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23a42-35a9-4102-8300-f548beb2c0a8"/>
    <ds:schemaRef ds:uri="273dce25-ea9f-43ce-abb0-40b0ff6018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8C2AB8-5A29-44CA-B842-37BD354BEEE2}">
  <ds:schemaRefs>
    <ds:schemaRef ds:uri="http://schemas.microsoft.com/sharepoint/v3/contenttype/forms"/>
  </ds:schemaRefs>
</ds:datastoreItem>
</file>

<file path=customXml/itemProps3.xml><?xml version="1.0" encoding="utf-8"?>
<ds:datastoreItem xmlns:ds="http://schemas.openxmlformats.org/officeDocument/2006/customXml" ds:itemID="{AEF1FDA9-47CC-4565-96F4-EE972FE6E56B}">
  <ds:schemaRefs>
    <ds:schemaRef ds:uri="http://schemas.microsoft.com/office/2006/metadata/properties"/>
    <ds:schemaRef ds:uri="273dce25-ea9f-43ce-abb0-40b0ff6018b1"/>
    <ds:schemaRef ds:uri="http://schemas.microsoft.com/office/2006/documentManagement/types"/>
    <ds:schemaRef ds:uri="http://schemas.openxmlformats.org/package/2006/metadata/core-properties"/>
    <ds:schemaRef ds:uri="b7623a42-35a9-4102-8300-f548beb2c0a8"/>
    <ds:schemaRef ds:uri="http://www.w3.org/XML/1998/namespace"/>
    <ds:schemaRef ds:uri="http://schemas.microsoft.com/office/infopath/2007/PartnerControls"/>
    <ds:schemaRef ds:uri="http://purl.org/dc/term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14244</TotalTime>
  <Words>16373</Words>
  <Application>Microsoft Office PowerPoint</Application>
  <PresentationFormat>Widescreen</PresentationFormat>
  <Paragraphs>2135</Paragraphs>
  <Slides>110</Slides>
  <Notes>96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110</vt:i4>
      </vt:variant>
    </vt:vector>
  </HeadingPairs>
  <TitlesOfParts>
    <vt:vector size="118" baseType="lpstr">
      <vt:lpstr>Aptos</vt:lpstr>
      <vt:lpstr>Arial</vt:lpstr>
      <vt:lpstr>Arial Black</vt:lpstr>
      <vt:lpstr>Calibri</vt:lpstr>
      <vt:lpstr>Calibri Light</vt:lpstr>
      <vt:lpstr>Courier New</vt:lpstr>
      <vt:lpstr>Wingdings</vt:lpstr>
      <vt:lpstr>Office Theme</vt:lpstr>
      <vt:lpstr>The Shrewsbury And Telford Hospital NHS Trust</vt:lpstr>
      <vt:lpstr>Contents</vt:lpstr>
      <vt:lpstr>Background and methodology</vt:lpstr>
      <vt:lpstr>Background and methodology</vt:lpstr>
      <vt:lpstr>Key terms used in this report</vt:lpstr>
      <vt:lpstr>Using the survey results</vt:lpstr>
      <vt:lpstr>Headline results</vt:lpstr>
      <vt:lpstr>Who took part in the survey?</vt:lpstr>
      <vt:lpstr>Summary of findings for your trust</vt:lpstr>
      <vt:lpstr>Best and worst performance relative to the national average</vt:lpstr>
      <vt:lpstr>NHS Adult Inpatient Survey 2025</vt:lpstr>
      <vt:lpstr>Scoring and benchmarking</vt:lpstr>
      <vt:lpstr>How questions are scored</vt:lpstr>
      <vt:lpstr>How to interpret benchmarking in this report</vt:lpstr>
      <vt:lpstr>How to interpret benchmarking in this report (continued)</vt:lpstr>
      <vt:lpstr>Section 1. Admission to hospital</vt:lpstr>
      <vt:lpstr>Section 1. Admission to hospital (continued)</vt:lpstr>
      <vt:lpstr>Section 2. The hospital and ward</vt:lpstr>
      <vt:lpstr>Section 2. The hospital and ward (continued)</vt:lpstr>
      <vt:lpstr>Section 2. The hospital and ward (continued)</vt:lpstr>
      <vt:lpstr>Section 3. Basic needs</vt:lpstr>
      <vt:lpstr>Section 3. Basic needs (continued)</vt:lpstr>
      <vt:lpstr>Section 4. Doctors</vt:lpstr>
      <vt:lpstr>Section 4. Doctors (continued)</vt:lpstr>
      <vt:lpstr>Section 5. Nurses</vt:lpstr>
      <vt:lpstr>Section 5. Nurses (continued)</vt:lpstr>
      <vt:lpstr>Section 6. Your care and treatment</vt:lpstr>
      <vt:lpstr>Section 6. Your care and treatment (continued)</vt:lpstr>
      <vt:lpstr>Section 6. Your care and treatment (continued)</vt:lpstr>
      <vt:lpstr>Section 7. Individual needs</vt:lpstr>
      <vt:lpstr>Section 7. Individual needs (continued)</vt:lpstr>
      <vt:lpstr>Section 7. Individual needs (continued)</vt:lpstr>
      <vt:lpstr>Section 8. Virtual wards</vt:lpstr>
      <vt:lpstr>Section 8. Virtual wards (continued)</vt:lpstr>
      <vt:lpstr>Section 9. Leaving hospital</vt:lpstr>
      <vt:lpstr>Section 9. Leaving hospital (continued)</vt:lpstr>
      <vt:lpstr>Section 9. Leaving hospital (continued)</vt:lpstr>
      <vt:lpstr>Section 9. Leaving hospital (continued)</vt:lpstr>
      <vt:lpstr>Section 10. Kindness and compassion</vt:lpstr>
      <vt:lpstr>Section 10. Kindness and compassion (continued)</vt:lpstr>
      <vt:lpstr>Section 11. Respect and dignity</vt:lpstr>
      <vt:lpstr>Section 11. Respect and dignity (continued)</vt:lpstr>
      <vt:lpstr>Section 12. Overall experience</vt:lpstr>
      <vt:lpstr>Section 12. Overall experience (continued)</vt:lpstr>
      <vt:lpstr>Trust and site 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 over time</vt:lpstr>
      <vt:lpstr>How to interpret change over time in this report</vt:lpstr>
      <vt:lpstr>Section 1. Admission to hospital</vt:lpstr>
      <vt:lpstr>Section 1. Admission to hospital</vt:lpstr>
      <vt:lpstr>Section 2. The hospital and ward</vt:lpstr>
      <vt:lpstr>Section 2. The hospital and ward (continued)</vt:lpstr>
      <vt:lpstr>Section 2. The hospital and ward (continued)</vt:lpstr>
      <vt:lpstr>Section 3. Basic needs</vt:lpstr>
      <vt:lpstr>Section 3. Basic needs (continued)</vt:lpstr>
      <vt:lpstr>Section 3. Basic needs (continued)</vt:lpstr>
      <vt:lpstr>Section 4. Doctors</vt:lpstr>
      <vt:lpstr>Section 4. Doctors (continued)</vt:lpstr>
      <vt:lpstr>Section 5. Nurses</vt:lpstr>
      <vt:lpstr>Section 5. Nurses (continued)</vt:lpstr>
      <vt:lpstr>Section 6. Your care and treatment </vt:lpstr>
      <vt:lpstr>Section 6. Your care and treatment (continued)</vt:lpstr>
      <vt:lpstr>Section 6. Your care and treatment (continued) </vt:lpstr>
      <vt:lpstr>Section 6. Your care and treatment (continued)</vt:lpstr>
      <vt:lpstr>Section 8. Virtual wards</vt:lpstr>
      <vt:lpstr>Section 9. Leaving hospital</vt:lpstr>
      <vt:lpstr>Section 9. Leaving hospital (continued)</vt:lpstr>
      <vt:lpstr>Section 9. Leaving hospital (continued)</vt:lpstr>
      <vt:lpstr>Section 9. Leaving hospital (continued)</vt:lpstr>
      <vt:lpstr>Section 9. Leaving hospital (continued)</vt:lpstr>
      <vt:lpstr>Section 9. Leaving hospital (continued)</vt:lpstr>
      <vt:lpstr>Section 10. Kindness and compassion</vt:lpstr>
      <vt:lpstr>Section 11. Respect and dignity</vt:lpstr>
      <vt:lpstr>Section 12. Overall experience </vt:lpstr>
      <vt:lpstr>Comparison to other  trusts</vt:lpstr>
      <vt:lpstr>Comparison to other trusts</vt:lpstr>
      <vt:lpstr>Comparison to other trusts</vt:lpstr>
      <vt:lpstr>Comparison to other trusts</vt:lpstr>
      <vt:lpstr>Comparison to other trusts</vt:lpstr>
      <vt:lpstr>Comparison to other trusts</vt:lpstr>
      <vt:lpstr>Comparison to other trusts</vt:lpstr>
      <vt:lpstr>For further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Tuhou</dc:creator>
  <cp:lastModifiedBy>Daniel Balseanu</cp:lastModifiedBy>
  <cp:revision>403</cp:revision>
  <dcterms:created xsi:type="dcterms:W3CDTF">2021-03-04T09:52:26Z</dcterms:created>
  <dcterms:modified xsi:type="dcterms:W3CDTF">2026-09-03T13:58:58Z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0x01010016E8725CF6FB2342AF511DF0FE9E4C42</vt:lpwstr>
  </property>
  <property fmtid="{D5CDD505-2E9C-101B-9397-08002B2CF9AE}" pid="3" name="MediaServiceImageTags">
    <vt:lpwstr/>
  </property>
</Properties>
</file>